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drawings/drawing4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410" r:id="rId2"/>
    <p:sldId id="375" r:id="rId3"/>
    <p:sldId id="397" r:id="rId4"/>
    <p:sldId id="399" r:id="rId5"/>
    <p:sldId id="405" r:id="rId6"/>
    <p:sldId id="404" r:id="rId7"/>
    <p:sldId id="406" r:id="rId8"/>
    <p:sldId id="407" r:id="rId9"/>
    <p:sldId id="408" r:id="rId10"/>
    <p:sldId id="402" r:id="rId11"/>
    <p:sldId id="416" r:id="rId12"/>
  </p:sldIdLst>
  <p:sldSz cx="12192000" cy="6858000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ybeth Mattingy" initials="MM" lastIdx="8" clrIdx="0">
    <p:extLst/>
  </p:cmAuthor>
  <p:cmAuthor id="2" name="Schaefer, Andrew" initials="AS" lastIdx="3" clrIdx="1"/>
  <p:cmAuthor id="3" name="Andrew" initials="A" lastIdx="1" clrIdx="2">
    <p:extLst>
      <p:ext uri="{19B8F6BF-5375-455C-9EA6-DF929625EA0E}">
        <p15:presenceInfo xmlns:p15="http://schemas.microsoft.com/office/powerpoint/2012/main" userId="Andrew" providerId="None"/>
      </p:ext>
    </p:extLst>
  </p:cmAuthor>
  <p:cmAuthor id="4" name="Beth Mattingly" initials="BM" lastIdx="8" clrIdx="3">
    <p:extLst>
      <p:ext uri="{19B8F6BF-5375-455C-9EA6-DF929625EA0E}">
        <p15:presenceInfo xmlns:p15="http://schemas.microsoft.com/office/powerpoint/2012/main" userId="Beth Mattingly" providerId="None"/>
      </p:ext>
    </p:extLst>
  </p:cmAuthor>
  <p:cmAuthor id="5" name="Schaefer, Andrew" initials="SA" lastIdx="1" clrIdx="4">
    <p:extLst>
      <p:ext uri="{19B8F6BF-5375-455C-9EA6-DF929625EA0E}">
        <p15:presenceInfo xmlns:p15="http://schemas.microsoft.com/office/powerpoint/2012/main" userId="S-1-5-21-1343024091-287218729-682003330-407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4E5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8" autoAdjust="0"/>
    <p:restoredTop sz="82985" autoAdjust="0"/>
  </p:normalViewPr>
  <p:slideViewPr>
    <p:cSldViewPr>
      <p:cViewPr varScale="1">
        <p:scale>
          <a:sx n="91" d="100"/>
          <a:sy n="91" d="100"/>
        </p:scale>
        <p:origin x="114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2130" y="9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5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4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5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oleObject" Target="Book15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5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2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2000" dirty="0"/>
              <a:t>Where are</a:t>
            </a:r>
            <a:r>
              <a:rPr lang="en-US" sz="2000" baseline="0" dirty="0"/>
              <a:t> the Opportunity Youth?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2505686789151358E-2"/>
          <c:y val="6.9736074657334501E-2"/>
          <c:w val="0.93221653543307081"/>
          <c:h val="0.586004957713619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Sheet1!$G$2:$G$18</c:f>
                <c:numCache>
                  <c:formatCode>General</c:formatCode>
                  <c:ptCount val="17"/>
                  <c:pt idx="0">
                    <c:v>1.4331000000000066E-3</c:v>
                  </c:pt>
                  <c:pt idx="2">
                    <c:v>2.7254000000000028E-3</c:v>
                  </c:pt>
                  <c:pt idx="3">
                    <c:v>2.1805999999999909E-3</c:v>
                  </c:pt>
                  <c:pt idx="4">
                    <c:v>4.2903999999999998E-3</c:v>
                  </c:pt>
                  <c:pt idx="5">
                    <c:v>4.1606000000000143E-3</c:v>
                  </c:pt>
                  <c:pt idx="6">
                    <c:v>5.4286000000000056E-3</c:v>
                  </c:pt>
                  <c:pt idx="8">
                    <c:v>2.1991300000000005E-2</c:v>
                  </c:pt>
                  <c:pt idx="9">
                    <c:v>9.3091000000000007E-3</c:v>
                  </c:pt>
                  <c:pt idx="10">
                    <c:v>1.3058299999999995E-2</c:v>
                  </c:pt>
                  <c:pt idx="11">
                    <c:v>1.8994499999999997E-2</c:v>
                  </c:pt>
                  <c:pt idx="12">
                    <c:v>2.1235799999999999E-2</c:v>
                  </c:pt>
                  <c:pt idx="13">
                    <c:v>1.4998499999999998E-2</c:v>
                  </c:pt>
                  <c:pt idx="14">
                    <c:v>1.853479999999999E-2</c:v>
                  </c:pt>
                  <c:pt idx="15">
                    <c:v>2.2736900000000004E-2</c:v>
                  </c:pt>
                  <c:pt idx="16">
                    <c:v>1.8448700000000012E-2</c:v>
                  </c:pt>
                </c:numCache>
              </c:numRef>
            </c:plus>
            <c:minus>
              <c:numRef>
                <c:f>Sheet1!$G$2:$G$18</c:f>
                <c:numCache>
                  <c:formatCode>General</c:formatCode>
                  <c:ptCount val="17"/>
                  <c:pt idx="0">
                    <c:v>1.4331000000000066E-3</c:v>
                  </c:pt>
                  <c:pt idx="2">
                    <c:v>2.7254000000000028E-3</c:v>
                  </c:pt>
                  <c:pt idx="3">
                    <c:v>2.1805999999999909E-3</c:v>
                  </c:pt>
                  <c:pt idx="4">
                    <c:v>4.2903999999999998E-3</c:v>
                  </c:pt>
                  <c:pt idx="5">
                    <c:v>4.1606000000000143E-3</c:v>
                  </c:pt>
                  <c:pt idx="6">
                    <c:v>5.4286000000000056E-3</c:v>
                  </c:pt>
                  <c:pt idx="8">
                    <c:v>2.1991300000000005E-2</c:v>
                  </c:pt>
                  <c:pt idx="9">
                    <c:v>9.3091000000000007E-3</c:v>
                  </c:pt>
                  <c:pt idx="10">
                    <c:v>1.3058299999999995E-2</c:v>
                  </c:pt>
                  <c:pt idx="11">
                    <c:v>1.8994499999999997E-2</c:v>
                  </c:pt>
                  <c:pt idx="12">
                    <c:v>2.1235799999999999E-2</c:v>
                  </c:pt>
                  <c:pt idx="13">
                    <c:v>1.4998499999999998E-2</c:v>
                  </c:pt>
                  <c:pt idx="14">
                    <c:v>1.853479999999999E-2</c:v>
                  </c:pt>
                  <c:pt idx="15">
                    <c:v>2.2736900000000004E-2</c:v>
                  </c:pt>
                  <c:pt idx="16">
                    <c:v>1.8448700000000012E-2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Sheet1!$B$2:$B$18</c:f>
              <c:strCache>
                <c:ptCount val="17"/>
                <c:pt idx="0">
                  <c:v>Total</c:v>
                </c:pt>
                <c:pt idx="2">
                  <c:v>In metro area, outside city</c:v>
                </c:pt>
                <c:pt idx="3">
                  <c:v>In metro area, in city</c:v>
                </c:pt>
                <c:pt idx="4">
                  <c:v>In metro area, city status unknown</c:v>
                </c:pt>
                <c:pt idx="5">
                  <c:v>Not identifiable</c:v>
                </c:pt>
                <c:pt idx="6">
                  <c:v>Not in metro area</c:v>
                </c:pt>
                <c:pt idx="8">
                  <c:v>New England</c:v>
                </c:pt>
                <c:pt idx="9">
                  <c:v>East North Central</c:v>
                </c:pt>
                <c:pt idx="10">
                  <c:v>West North Central</c:v>
                </c:pt>
                <c:pt idx="11">
                  <c:v>Middle Atlantic</c:v>
                </c:pt>
                <c:pt idx="12">
                  <c:v>Mountain</c:v>
                </c:pt>
                <c:pt idx="13">
                  <c:v>East South Central</c:v>
                </c:pt>
                <c:pt idx="14">
                  <c:v>West South Central</c:v>
                </c:pt>
                <c:pt idx="15">
                  <c:v>Pacific</c:v>
                </c:pt>
                <c:pt idx="16">
                  <c:v>South Atlantic</c:v>
                </c:pt>
              </c:strCache>
            </c:strRef>
          </c:cat>
          <c:val>
            <c:numRef>
              <c:f>Sheet1!$C$2:$C$18</c:f>
              <c:numCache>
                <c:formatCode>General</c:formatCode>
                <c:ptCount val="17"/>
                <c:pt idx="0">
                  <c:v>0.1166119</c:v>
                </c:pt>
                <c:pt idx="2">
                  <c:v>0.10121090000000001</c:v>
                </c:pt>
                <c:pt idx="3">
                  <c:v>0.10967059999999999</c:v>
                </c:pt>
                <c:pt idx="4">
                  <c:v>0.1282211</c:v>
                </c:pt>
                <c:pt idx="5">
                  <c:v>0.13993410000000001</c:v>
                </c:pt>
                <c:pt idx="6">
                  <c:v>0.1466932</c:v>
                </c:pt>
                <c:pt idx="8">
                  <c:v>0.1110144</c:v>
                </c:pt>
                <c:pt idx="9">
                  <c:v>0.1114841</c:v>
                </c:pt>
                <c:pt idx="10">
                  <c:v>0.11604979999999999</c:v>
                </c:pt>
                <c:pt idx="11">
                  <c:v>0.1495167</c:v>
                </c:pt>
                <c:pt idx="12">
                  <c:v>0.1583637</c:v>
                </c:pt>
                <c:pt idx="13">
                  <c:v>0.1647207</c:v>
                </c:pt>
                <c:pt idx="14">
                  <c:v>0.1736655</c:v>
                </c:pt>
                <c:pt idx="15">
                  <c:v>0.17828260000000001</c:v>
                </c:pt>
                <c:pt idx="16">
                  <c:v>0.1934044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6D-43E3-8556-881A4F849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7276080"/>
        <c:axId val="657276640"/>
      </c:barChart>
      <c:catAx>
        <c:axId val="65727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57276640"/>
        <c:crosses val="autoZero"/>
        <c:auto val="1"/>
        <c:lblAlgn val="ctr"/>
        <c:lblOffset val="100"/>
        <c:noMultiLvlLbl val="0"/>
      </c:catAx>
      <c:valAx>
        <c:axId val="657276640"/>
        <c:scaling>
          <c:orientation val="minMax"/>
          <c:max val="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5727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1800" dirty="0"/>
              <a:t>Rural</a:t>
            </a:r>
            <a:r>
              <a:rPr lang="en-US" sz="1800" baseline="0" dirty="0"/>
              <a:t> Youth who Identify as a Member of a Racial/Ethnic Minority Group are More Often Disconnected from Employment and Education</a:t>
            </a:r>
            <a:endParaRPr lang="en-US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154735345581802E-2"/>
          <c:y val="0.12158792650918633"/>
          <c:w val="0.80216994750656168"/>
          <c:h val="0.7231375036453776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chemeClr val="accent6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Sheet1!$C$2:$D$2</c:f>
              <c:strCache>
                <c:ptCount val="2"/>
                <c:pt idx="0">
                  <c:v>Rural Non-Opportunity Youth</c:v>
                </c:pt>
                <c:pt idx="1">
                  <c:v>Rural Opportunity Youth</c:v>
                </c:pt>
              </c:strCache>
            </c:strRef>
          </c:cat>
          <c:val>
            <c:numRef>
              <c:f>Sheet1!$C$3:$D$3</c:f>
              <c:numCache>
                <c:formatCode>0.0%</c:formatCode>
                <c:ptCount val="2"/>
                <c:pt idx="0">
                  <c:v>0.73860000000000003</c:v>
                </c:pt>
                <c:pt idx="1">
                  <c:v>0.63109999999999999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25-49AC-9A4F-A4F045C7BADF}"/>
            </c:ext>
          </c:extLst>
        </c:ser>
        <c:ser>
          <c:idx val="1"/>
          <c:order val="1"/>
          <c:tx>
            <c:strRef>
              <c:f>Sheet1!$B$4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6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effectLst/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Sheet1!$C$2:$D$2</c:f>
              <c:strCache>
                <c:ptCount val="2"/>
                <c:pt idx="0">
                  <c:v>Rural Non-Opportunity Youth</c:v>
                </c:pt>
                <c:pt idx="1">
                  <c:v>Rural Opportunity Youth</c:v>
                </c:pt>
              </c:strCache>
            </c:strRef>
          </c:cat>
          <c:val>
            <c:numRef>
              <c:f>Sheet1!$C$4:$D$4</c:f>
              <c:numCache>
                <c:formatCode>0.0%</c:formatCode>
                <c:ptCount val="2"/>
                <c:pt idx="0">
                  <c:v>8.4000000000000005E-2</c:v>
                </c:pt>
                <c:pt idx="1">
                  <c:v>0.1411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25-49AC-9A4F-A4F045C7BADF}"/>
            </c:ext>
          </c:extLst>
        </c:ser>
        <c:ser>
          <c:idx val="2"/>
          <c:order val="2"/>
          <c:tx>
            <c:strRef>
              <c:f>Sheet1!$B$5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6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Sheet1!$C$2:$D$2</c:f>
              <c:strCache>
                <c:ptCount val="2"/>
                <c:pt idx="0">
                  <c:v>Rural Non-Opportunity Youth</c:v>
                </c:pt>
                <c:pt idx="1">
                  <c:v>Rural Opportunity Youth</c:v>
                </c:pt>
              </c:strCache>
            </c:strRef>
          </c:cat>
          <c:val>
            <c:numRef>
              <c:f>Sheet1!$C$5:$D$5</c:f>
              <c:numCache>
                <c:formatCode>0.0%</c:formatCode>
                <c:ptCount val="2"/>
                <c:pt idx="0">
                  <c:v>6.6000000000000003E-2</c:v>
                </c:pt>
                <c:pt idx="1">
                  <c:v>9.0700000000000003E-2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25-49AC-9A4F-A4F045C7BADF}"/>
            </c:ext>
          </c:extLst>
        </c:ser>
        <c:ser>
          <c:idx val="3"/>
          <c:order val="3"/>
          <c:tx>
            <c:strRef>
              <c:f>Sheet1!$B$6</c:f>
              <c:strCache>
                <c:ptCount val="1"/>
                <c:pt idx="0">
                  <c:v>Hispanic</c:v>
                </c:pt>
              </c:strCache>
            </c:strRef>
          </c:tx>
          <c:spPr>
            <a:solidFill>
              <a:schemeClr val="accent6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/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Sheet1!$C$2:$D$2</c:f>
              <c:strCache>
                <c:ptCount val="2"/>
                <c:pt idx="0">
                  <c:v>Rural Non-Opportunity Youth</c:v>
                </c:pt>
                <c:pt idx="1">
                  <c:v>Rural Opportunity Youth</c:v>
                </c:pt>
              </c:strCache>
            </c:strRef>
          </c:cat>
          <c:val>
            <c:numRef>
              <c:f>Sheet1!$C$6:$D$6</c:f>
              <c:numCache>
                <c:formatCode>0.0%</c:formatCode>
                <c:ptCount val="2"/>
                <c:pt idx="0">
                  <c:v>0.1114</c:v>
                </c:pt>
                <c:pt idx="1">
                  <c:v>0.13719999999999999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25-49AC-9A4F-A4F045C7B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0919040"/>
        <c:axId val="660919600"/>
      </c:barChart>
      <c:catAx>
        <c:axId val="66091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0919600"/>
        <c:crosses val="autoZero"/>
        <c:auto val="1"/>
        <c:lblAlgn val="ctr"/>
        <c:lblOffset val="100"/>
        <c:noMultiLvlLbl val="0"/>
      </c:catAx>
      <c:valAx>
        <c:axId val="66091960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0919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089950787401575"/>
          <c:y val="6.7219451735199762E-2"/>
          <c:w val="8.267158792650918E-2"/>
          <c:h val="0.800190726159230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2000" dirty="0"/>
              <a:t>Share of Opportunity Youth and Other Youth Living with Parents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15288713910761E-2"/>
          <c:y val="6.6851851851851857E-2"/>
          <c:w val="0.94756933508311458"/>
          <c:h val="0.733185185185185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Sheet2!$D$1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Sheet2!$H$2:$H$8</c:f>
                <c:numCache>
                  <c:formatCode>General</c:formatCode>
                  <c:ptCount val="7"/>
                  <c:pt idx="0">
                    <c:v>3.4702999999999817E-3</c:v>
                  </c:pt>
                  <c:pt idx="1">
                    <c:v>2.6743000000000183E-3</c:v>
                  </c:pt>
                  <c:pt idx="2">
                    <c:v>3.012899999999985E-3</c:v>
                  </c:pt>
                  <c:pt idx="4">
                    <c:v>1.9264399999999959E-2</c:v>
                  </c:pt>
                  <c:pt idx="5">
                    <c:v>9.7180999999999518E-3</c:v>
                  </c:pt>
                  <c:pt idx="6">
                    <c:v>1.0597400000000035E-2</c:v>
                  </c:pt>
                </c:numCache>
              </c:numRef>
            </c:plus>
            <c:minus>
              <c:numRef>
                <c:f>Sheet2!$H$2:$H$8</c:f>
                <c:numCache>
                  <c:formatCode>General</c:formatCode>
                  <c:ptCount val="7"/>
                  <c:pt idx="0">
                    <c:v>3.4702999999999817E-3</c:v>
                  </c:pt>
                  <c:pt idx="1">
                    <c:v>2.6743000000000183E-3</c:v>
                  </c:pt>
                  <c:pt idx="2">
                    <c:v>3.012899999999985E-3</c:v>
                  </c:pt>
                  <c:pt idx="4">
                    <c:v>1.9264399999999959E-2</c:v>
                  </c:pt>
                  <c:pt idx="5">
                    <c:v>9.7180999999999518E-3</c:v>
                  </c:pt>
                  <c:pt idx="6">
                    <c:v>1.0597400000000035E-2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Sheet2!$C$2:$C$8</c:f>
              <c:strCache>
                <c:ptCount val="7"/>
                <c:pt idx="0">
                  <c:v>Opportunity Youth</c:v>
                </c:pt>
                <c:pt idx="1">
                  <c:v>Youth in School</c:v>
                </c:pt>
                <c:pt idx="2">
                  <c:v>Working Youth</c:v>
                </c:pt>
                <c:pt idx="4">
                  <c:v>Opportunity Youth</c:v>
                </c:pt>
                <c:pt idx="5">
                  <c:v>Youth in School</c:v>
                </c:pt>
                <c:pt idx="6">
                  <c:v>Working Youth</c:v>
                </c:pt>
              </c:strCache>
            </c:strRef>
          </c:cat>
          <c:val>
            <c:numRef>
              <c:f>Sheet2!$D$2:$D$8</c:f>
              <c:numCache>
                <c:formatCode>General</c:formatCode>
                <c:ptCount val="7"/>
                <c:pt idx="0">
                  <c:v>0.36773529999999999</c:v>
                </c:pt>
                <c:pt idx="1">
                  <c:v>0.52514810000000001</c:v>
                </c:pt>
                <c:pt idx="2">
                  <c:v>0.42028529999999997</c:v>
                </c:pt>
                <c:pt idx="4">
                  <c:v>0.35454999999999998</c:v>
                </c:pt>
                <c:pt idx="5">
                  <c:v>0.50480979999999998</c:v>
                </c:pt>
                <c:pt idx="6">
                  <c:v>0.41232000000000002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F8-471C-A981-146B848CB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1766352"/>
        <c:axId val="661766912"/>
      </c:barChart>
      <c:catAx>
        <c:axId val="66176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1766912"/>
        <c:crosses val="autoZero"/>
        <c:auto val="1"/>
        <c:lblAlgn val="ctr"/>
        <c:lblOffset val="100"/>
        <c:noMultiLvlLbl val="0"/>
      </c:catAx>
      <c:valAx>
        <c:axId val="66176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1766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2000" dirty="0"/>
              <a:t>Share of Opportunity and Other Youth that are</a:t>
            </a:r>
            <a:r>
              <a:rPr lang="en-US" sz="2000" baseline="0" dirty="0"/>
              <a:t> Married and Parents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83464566929137E-2"/>
          <c:y val="6.9736074657334501E-2"/>
          <c:w val="0.9329387576552931"/>
          <c:h val="0.730960192475940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Sheet3!$D$2</c:f>
              <c:strCache>
                <c:ptCount val="1"/>
                <c:pt idx="0">
                  <c:v>Married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Sheet3!$H$3:$H$9</c:f>
                <c:numCache>
                  <c:formatCode>General</c:formatCode>
                  <c:ptCount val="7"/>
                  <c:pt idx="0">
                    <c:v>4.0043000000000023E-3</c:v>
                  </c:pt>
                  <c:pt idx="1">
                    <c:v>7.9260000000000094E-4</c:v>
                  </c:pt>
                  <c:pt idx="2">
                    <c:v>1.166399999999998E-3</c:v>
                  </c:pt>
                  <c:pt idx="4">
                    <c:v>1.3550199999999984E-2</c:v>
                  </c:pt>
                  <c:pt idx="5">
                    <c:v>3.4528000000000024E-3</c:v>
                  </c:pt>
                  <c:pt idx="6">
                    <c:v>4.805700000000003E-3</c:v>
                  </c:pt>
                </c:numCache>
              </c:numRef>
            </c:plus>
            <c:minus>
              <c:numRef>
                <c:f>Sheet3!$H$3:$H$9</c:f>
                <c:numCache>
                  <c:formatCode>General</c:formatCode>
                  <c:ptCount val="7"/>
                  <c:pt idx="0">
                    <c:v>4.0043000000000023E-3</c:v>
                  </c:pt>
                  <c:pt idx="1">
                    <c:v>7.9260000000000094E-4</c:v>
                  </c:pt>
                  <c:pt idx="2">
                    <c:v>1.166399999999998E-3</c:v>
                  </c:pt>
                  <c:pt idx="4">
                    <c:v>1.3550199999999984E-2</c:v>
                  </c:pt>
                  <c:pt idx="5">
                    <c:v>3.4528000000000024E-3</c:v>
                  </c:pt>
                  <c:pt idx="6">
                    <c:v>4.805700000000003E-3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Sheet3!$C$3:$C$9</c:f>
              <c:strCache>
                <c:ptCount val="7"/>
                <c:pt idx="0">
                  <c:v>Opportunity Youth</c:v>
                </c:pt>
                <c:pt idx="1">
                  <c:v>Youth in School</c:v>
                </c:pt>
                <c:pt idx="2">
                  <c:v>Working Youth</c:v>
                </c:pt>
                <c:pt idx="4">
                  <c:v>Opportunity Youth</c:v>
                </c:pt>
                <c:pt idx="5">
                  <c:v>Youth in School</c:v>
                </c:pt>
                <c:pt idx="6">
                  <c:v>Working Youth</c:v>
                </c:pt>
              </c:strCache>
            </c:strRef>
          </c:cat>
          <c:val>
            <c:numRef>
              <c:f>Sheet3!$D$3:$D$9</c:f>
              <c:numCache>
                <c:formatCode>General</c:formatCode>
                <c:ptCount val="7"/>
                <c:pt idx="0">
                  <c:v>0.1102344</c:v>
                </c:pt>
                <c:pt idx="1">
                  <c:v>2.26232E-2</c:v>
                </c:pt>
                <c:pt idx="2">
                  <c:v>3.7904599999999997E-2</c:v>
                </c:pt>
                <c:pt idx="4">
                  <c:v>0.12733729999999999</c:v>
                </c:pt>
                <c:pt idx="5">
                  <c:v>2.5264600000000002E-2</c:v>
                </c:pt>
                <c:pt idx="6">
                  <c:v>4.9321400000000001E-2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6E-42DB-9855-30B46241412F}"/>
            </c:ext>
          </c:extLst>
        </c:ser>
        <c:ser>
          <c:idx val="1"/>
          <c:order val="1"/>
          <c:tx>
            <c:strRef>
              <c:f>Sheet3!$E$2</c:f>
              <c:strCache>
                <c:ptCount val="1"/>
                <c:pt idx="0">
                  <c:v>Has Children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Sheet3!$I$3:$I$9</c:f>
                <c:numCache>
                  <c:formatCode>General</c:formatCode>
                  <c:ptCount val="7"/>
                  <c:pt idx="0">
                    <c:v>4.8650999999999833E-3</c:v>
                  </c:pt>
                  <c:pt idx="1">
                    <c:v>8.1050000000000219E-4</c:v>
                  </c:pt>
                  <c:pt idx="2">
                    <c:v>1.4061999999999963E-3</c:v>
                  </c:pt>
                  <c:pt idx="4">
                    <c:v>1.5276399999999996E-2</c:v>
                  </c:pt>
                  <c:pt idx="5">
                    <c:v>3.4877999999999992E-3</c:v>
                  </c:pt>
                  <c:pt idx="6">
                    <c:v>5.5405000000000038E-3</c:v>
                  </c:pt>
                </c:numCache>
              </c:numRef>
            </c:plus>
            <c:minus>
              <c:numRef>
                <c:f>Sheet3!$I$3:$I$9</c:f>
                <c:numCache>
                  <c:formatCode>General</c:formatCode>
                  <c:ptCount val="7"/>
                  <c:pt idx="0">
                    <c:v>4.8650999999999833E-3</c:v>
                  </c:pt>
                  <c:pt idx="1">
                    <c:v>8.1050000000000219E-4</c:v>
                  </c:pt>
                  <c:pt idx="2">
                    <c:v>1.4061999999999963E-3</c:v>
                  </c:pt>
                  <c:pt idx="4">
                    <c:v>1.5276399999999996E-2</c:v>
                  </c:pt>
                  <c:pt idx="5">
                    <c:v>3.4877999999999992E-3</c:v>
                  </c:pt>
                  <c:pt idx="6">
                    <c:v>5.5405000000000038E-3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Sheet3!$C$3:$C$9</c:f>
              <c:strCache>
                <c:ptCount val="7"/>
                <c:pt idx="0">
                  <c:v>Opportunity Youth</c:v>
                </c:pt>
                <c:pt idx="1">
                  <c:v>Youth in School</c:v>
                </c:pt>
                <c:pt idx="2">
                  <c:v>Working Youth</c:v>
                </c:pt>
                <c:pt idx="4">
                  <c:v>Opportunity Youth</c:v>
                </c:pt>
                <c:pt idx="5">
                  <c:v>Youth in School</c:v>
                </c:pt>
                <c:pt idx="6">
                  <c:v>Working Youth</c:v>
                </c:pt>
              </c:strCache>
            </c:strRef>
          </c:cat>
          <c:val>
            <c:numRef>
              <c:f>Sheet3!$E$3:$E$9</c:f>
              <c:numCache>
                <c:formatCode>General</c:formatCode>
                <c:ptCount val="7"/>
                <c:pt idx="0">
                  <c:v>0.16216439999999999</c:v>
                </c:pt>
                <c:pt idx="1">
                  <c:v>2.00625E-2</c:v>
                </c:pt>
                <c:pt idx="2">
                  <c:v>4.9896999999999997E-2</c:v>
                </c:pt>
                <c:pt idx="4">
                  <c:v>0.1788999</c:v>
                </c:pt>
                <c:pt idx="5">
                  <c:v>2.7158700000000001E-2</c:v>
                </c:pt>
                <c:pt idx="6">
                  <c:v>6.6930000000000003E-2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B6E-42DB-9855-30B462414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1903600"/>
        <c:axId val="661904160"/>
      </c:barChart>
      <c:catAx>
        <c:axId val="661903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1904160"/>
        <c:crosses val="autoZero"/>
        <c:auto val="1"/>
        <c:lblAlgn val="ctr"/>
        <c:lblOffset val="100"/>
        <c:noMultiLvlLbl val="0"/>
      </c:catAx>
      <c:valAx>
        <c:axId val="66190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1903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384262904636918"/>
          <c:y val="7.8193059200933238E-2"/>
          <c:w val="0.21287018810148731"/>
          <c:h val="3.66217556138815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2000" dirty="0"/>
              <a:t>Ratio of Family Income to Poverty Threshold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116797900262468E-2"/>
          <c:y val="6.9736074657334501E-2"/>
          <c:w val="0.79821653543307081"/>
          <c:h val="0.722907844852726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Sheet4!$B$3</c:f>
              <c:strCache>
                <c:ptCount val="1"/>
                <c:pt idx="0">
                  <c:v>Less than 100%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Sheet4!$C$3:$H$3</c:f>
              <c:numCache>
                <c:formatCode>0.0%</c:formatCode>
                <c:ptCount val="6"/>
                <c:pt idx="0">
                  <c:v>0.3508</c:v>
                </c:pt>
                <c:pt idx="1">
                  <c:v>0.21820000000000001</c:v>
                </c:pt>
                <c:pt idx="2">
                  <c:v>0.15</c:v>
                </c:pt>
                <c:pt idx="3">
                  <c:v>0.4037</c:v>
                </c:pt>
                <c:pt idx="4">
                  <c:v>0.25109999999999999</c:v>
                </c:pt>
                <c:pt idx="5">
                  <c:v>0.1812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EA-4F8A-9926-F8BC49DA06E9}"/>
            </c:ext>
          </c:extLst>
        </c:ser>
        <c:ser>
          <c:idx val="1"/>
          <c:order val="1"/>
          <c:tx>
            <c:strRef>
              <c:f>Sheet4!$B$4</c:f>
              <c:strCache>
                <c:ptCount val="1"/>
                <c:pt idx="0">
                  <c:v>100% to 199%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Sheet4!$C$4:$H$4</c:f>
              <c:numCache>
                <c:formatCode>0.0%</c:formatCode>
                <c:ptCount val="6"/>
                <c:pt idx="0">
                  <c:v>0.23619999999999999</c:v>
                </c:pt>
                <c:pt idx="1">
                  <c:v>0.18390000000000001</c:v>
                </c:pt>
                <c:pt idx="2">
                  <c:v>0.2064</c:v>
                </c:pt>
                <c:pt idx="3">
                  <c:v>0.23669999999999999</c:v>
                </c:pt>
                <c:pt idx="4">
                  <c:v>0.2064</c:v>
                </c:pt>
                <c:pt idx="5">
                  <c:v>0.22070000000000001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EA-4F8A-9926-F8BC49DA06E9}"/>
            </c:ext>
          </c:extLst>
        </c:ser>
        <c:ser>
          <c:idx val="2"/>
          <c:order val="2"/>
          <c:tx>
            <c:strRef>
              <c:f>Sheet4!$B$5</c:f>
              <c:strCache>
                <c:ptCount val="1"/>
                <c:pt idx="0">
                  <c:v>200% to 299%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Sheet4!$C$5:$H$5</c:f>
              <c:numCache>
                <c:formatCode>0.0%</c:formatCode>
                <c:ptCount val="6"/>
                <c:pt idx="0">
                  <c:v>0.16</c:v>
                </c:pt>
                <c:pt idx="1">
                  <c:v>0.1565</c:v>
                </c:pt>
                <c:pt idx="2">
                  <c:v>0.19109999999999999</c:v>
                </c:pt>
                <c:pt idx="3">
                  <c:v>0.16159999999999999</c:v>
                </c:pt>
                <c:pt idx="4">
                  <c:v>0.16589999999999999</c:v>
                </c:pt>
                <c:pt idx="5">
                  <c:v>0.19819999999999999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AEA-4F8A-9926-F8BC49DA06E9}"/>
            </c:ext>
          </c:extLst>
        </c:ser>
        <c:ser>
          <c:idx val="3"/>
          <c:order val="3"/>
          <c:tx>
            <c:strRef>
              <c:f>Sheet4!$B$6</c:f>
              <c:strCache>
                <c:ptCount val="1"/>
                <c:pt idx="0">
                  <c:v>300% to 399%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Sheet4!$C$6:$H$6</c:f>
              <c:numCache>
                <c:formatCode>0.0%</c:formatCode>
                <c:ptCount val="6"/>
                <c:pt idx="0">
                  <c:v>9.3799999999999994E-2</c:v>
                </c:pt>
                <c:pt idx="1">
                  <c:v>0.1207</c:v>
                </c:pt>
                <c:pt idx="2">
                  <c:v>0.13980000000000001</c:v>
                </c:pt>
                <c:pt idx="3">
                  <c:v>8.2600000000000007E-2</c:v>
                </c:pt>
                <c:pt idx="4">
                  <c:v>0.13469999999999999</c:v>
                </c:pt>
                <c:pt idx="5">
                  <c:v>0.15210000000000001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AEA-4F8A-9926-F8BC49DA06E9}"/>
            </c:ext>
          </c:extLst>
        </c:ser>
        <c:ser>
          <c:idx val="4"/>
          <c:order val="4"/>
          <c:tx>
            <c:strRef>
              <c:f>Sheet4!$B$7</c:f>
              <c:strCache>
                <c:ptCount val="1"/>
                <c:pt idx="0">
                  <c:v>400% to 499%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Sheet4!$C$7:$H$7</c:f>
              <c:numCache>
                <c:formatCode>0.0%</c:formatCode>
                <c:ptCount val="6"/>
                <c:pt idx="0">
                  <c:v>5.6300000000000003E-2</c:v>
                </c:pt>
                <c:pt idx="1">
                  <c:v>9.3299999999999994E-2</c:v>
                </c:pt>
                <c:pt idx="2">
                  <c:v>0.1047</c:v>
                </c:pt>
                <c:pt idx="3">
                  <c:v>5.2299999999999999E-2</c:v>
                </c:pt>
                <c:pt idx="4">
                  <c:v>9.2399999999999996E-2</c:v>
                </c:pt>
                <c:pt idx="5">
                  <c:v>0.1003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EA-4F8A-9926-F8BC49DA06E9}"/>
            </c:ext>
          </c:extLst>
        </c:ser>
        <c:ser>
          <c:idx val="5"/>
          <c:order val="5"/>
          <c:tx>
            <c:strRef>
              <c:f>Sheet4!$B$8</c:f>
              <c:strCache>
                <c:ptCount val="1"/>
                <c:pt idx="0">
                  <c:v>500% or more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Sheet4!$C$1:$H$2</c:f>
              <c:multiLvlStrCache>
                <c:ptCount val="6"/>
                <c:lvl>
                  <c:pt idx="0">
                    <c:v>Opportunity Youth</c:v>
                  </c:pt>
                  <c:pt idx="1">
                    <c:v>Youth in School</c:v>
                  </c:pt>
                  <c:pt idx="2">
                    <c:v>Youth Working</c:v>
                  </c:pt>
                  <c:pt idx="3">
                    <c:v>Opportunity Youth</c:v>
                  </c:pt>
                  <c:pt idx="4">
                    <c:v>Youth in School</c:v>
                  </c:pt>
                  <c:pt idx="5">
                    <c:v>Youth Working</c:v>
                  </c:pt>
                </c:lvl>
                <c:lvl>
                  <c:pt idx="0">
                    <c:v>Total</c:v>
                  </c:pt>
                  <c:pt idx="3">
                    <c:v>Rural</c:v>
                  </c:pt>
                </c:lvl>
              </c:multiLvlStrCache>
            </c:multiLvlStrRef>
          </c:cat>
          <c:val>
            <c:numRef>
              <c:f>Sheet4!$C$8:$H$8</c:f>
              <c:numCache>
                <c:formatCode>0.0%</c:formatCode>
                <c:ptCount val="6"/>
                <c:pt idx="0">
                  <c:v>0.10299999999999999</c:v>
                </c:pt>
                <c:pt idx="1">
                  <c:v>0.22720000000000001</c:v>
                </c:pt>
                <c:pt idx="2">
                  <c:v>0.20799999999999999</c:v>
                </c:pt>
                <c:pt idx="3">
                  <c:v>6.3299999999999995E-2</c:v>
                </c:pt>
                <c:pt idx="4">
                  <c:v>0.14949999999999999</c:v>
                </c:pt>
                <c:pt idx="5">
                  <c:v>0.1474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EA-4F8A-9926-F8BC49DA06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2629792"/>
        <c:axId val="662630352"/>
      </c:barChart>
      <c:catAx>
        <c:axId val="66262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2630352"/>
        <c:crosses val="autoZero"/>
        <c:auto val="1"/>
        <c:lblAlgn val="ctr"/>
        <c:lblOffset val="100"/>
        <c:noMultiLvlLbl val="0"/>
      </c:catAx>
      <c:valAx>
        <c:axId val="66263035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262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210597112860887"/>
          <c:y val="6.5782881306503366E-2"/>
          <c:w val="0.12956069553805774"/>
          <c:h val="0.734545348498104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r>
              <a:rPr lang="en-US" sz="2000" dirty="0"/>
              <a:t>Educational Attainment of</a:t>
            </a:r>
            <a:r>
              <a:rPr lang="en-US" sz="2000" baseline="0" dirty="0"/>
              <a:t> the Opportunity Youth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116797900262468E-2"/>
          <c:y val="6.9736084825909136E-2"/>
          <c:w val="0.74821653543307076"/>
          <c:h val="0.764293491439704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'Sheet2 (4)'!$C$3</c:f>
              <c:strCache>
                <c:ptCount val="1"/>
                <c:pt idx="0">
                  <c:v>Less than high school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(4)'!$D$2:$G$2</c:f>
              <c:strCache>
                <c:ptCount val="4"/>
                <c:pt idx="0">
                  <c:v>Total</c:v>
                </c:pt>
                <c:pt idx="1">
                  <c:v>Rural</c:v>
                </c:pt>
                <c:pt idx="2">
                  <c:v>Suburb</c:v>
                </c:pt>
                <c:pt idx="3">
                  <c:v>Central City</c:v>
                </c:pt>
              </c:strCache>
            </c:strRef>
          </c:cat>
          <c:val>
            <c:numRef>
              <c:f>'Sheet2 (4)'!$D$3:$G$3</c:f>
              <c:numCache>
                <c:formatCode>0.0%</c:formatCode>
                <c:ptCount val="4"/>
                <c:pt idx="0">
                  <c:v>0.27039999999999997</c:v>
                </c:pt>
                <c:pt idx="1">
                  <c:v>0.30059999999999998</c:v>
                </c:pt>
                <c:pt idx="2">
                  <c:v>0.24149999999999999</c:v>
                </c:pt>
                <c:pt idx="3">
                  <c:v>0.26790000000000003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68-4955-8A25-062BFC879607}"/>
            </c:ext>
          </c:extLst>
        </c:ser>
        <c:ser>
          <c:idx val="1"/>
          <c:order val="1"/>
          <c:tx>
            <c:strRef>
              <c:f>'Sheet2 (4)'!$C$4</c:f>
              <c:strCache>
                <c:ptCount val="1"/>
                <c:pt idx="0">
                  <c:v>High school degree</c:v>
                </c:pt>
              </c:strCache>
            </c:strRef>
          </c:tx>
          <c:spPr>
            <a:solidFill>
              <a:schemeClr val="accent1">
                <a:shade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(4)'!$D$2:$G$2</c:f>
              <c:strCache>
                <c:ptCount val="4"/>
                <c:pt idx="0">
                  <c:v>Total</c:v>
                </c:pt>
                <c:pt idx="1">
                  <c:v>Rural</c:v>
                </c:pt>
                <c:pt idx="2">
                  <c:v>Suburb</c:v>
                </c:pt>
                <c:pt idx="3">
                  <c:v>Central City</c:v>
                </c:pt>
              </c:strCache>
            </c:strRef>
          </c:cat>
          <c:val>
            <c:numRef>
              <c:f>'Sheet2 (4)'!$D$4:$G$4</c:f>
              <c:numCache>
                <c:formatCode>0.0%</c:formatCode>
                <c:ptCount val="4"/>
                <c:pt idx="0">
                  <c:v>0.49099999999999999</c:v>
                </c:pt>
                <c:pt idx="1">
                  <c:v>0.51049999999999995</c:v>
                </c:pt>
                <c:pt idx="2">
                  <c:v>0.49220000000000003</c:v>
                </c:pt>
                <c:pt idx="3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68-4955-8A25-062BFC879607}"/>
            </c:ext>
          </c:extLst>
        </c:ser>
        <c:ser>
          <c:idx val="2"/>
          <c:order val="2"/>
          <c:tx>
            <c:strRef>
              <c:f>'Sheet2 (4)'!$C$5</c:f>
              <c:strCache>
                <c:ptCount val="1"/>
                <c:pt idx="0">
                  <c:v>Some college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(4)'!$D$2:$G$2</c:f>
              <c:strCache>
                <c:ptCount val="4"/>
                <c:pt idx="0">
                  <c:v>Total</c:v>
                </c:pt>
                <c:pt idx="1">
                  <c:v>Rural</c:v>
                </c:pt>
                <c:pt idx="2">
                  <c:v>Suburb</c:v>
                </c:pt>
                <c:pt idx="3">
                  <c:v>Central City</c:v>
                </c:pt>
              </c:strCache>
            </c:strRef>
          </c:cat>
          <c:val>
            <c:numRef>
              <c:f>'Sheet2 (4)'!$D$5:$G$5</c:f>
              <c:numCache>
                <c:formatCode>0.0%</c:formatCode>
                <c:ptCount val="4"/>
                <c:pt idx="0">
                  <c:v>0.18609999999999999</c:v>
                </c:pt>
                <c:pt idx="1">
                  <c:v>0.1666</c:v>
                </c:pt>
                <c:pt idx="2">
                  <c:v>0.19439999999999999</c:v>
                </c:pt>
                <c:pt idx="3">
                  <c:v>0.19620000000000001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68-4955-8A25-062BFC879607}"/>
            </c:ext>
          </c:extLst>
        </c:ser>
        <c:ser>
          <c:idx val="3"/>
          <c:order val="3"/>
          <c:tx>
            <c:strRef>
              <c:f>'Sheet2 (4)'!$C$6</c:f>
              <c:strCache>
                <c:ptCount val="1"/>
                <c:pt idx="0">
                  <c:v>Bachelor's or more</c:v>
                </c:pt>
              </c:strCache>
            </c:strRef>
          </c:tx>
          <c:spPr>
            <a:solidFill>
              <a:schemeClr val="accent1">
                <a:tint val="58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Gill Sans MT" panose="020B0502020104020203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'Sheet2 (4)'!$D$2:$G$2</c:f>
              <c:strCache>
                <c:ptCount val="4"/>
                <c:pt idx="0">
                  <c:v>Total</c:v>
                </c:pt>
                <c:pt idx="1">
                  <c:v>Rural</c:v>
                </c:pt>
                <c:pt idx="2">
                  <c:v>Suburb</c:v>
                </c:pt>
                <c:pt idx="3">
                  <c:v>Central City</c:v>
                </c:pt>
              </c:strCache>
            </c:strRef>
          </c:cat>
          <c:val>
            <c:numRef>
              <c:f>'Sheet2 (4)'!$D$6:$G$6</c:f>
              <c:numCache>
                <c:formatCode>0.0%</c:formatCode>
                <c:ptCount val="4"/>
                <c:pt idx="0">
                  <c:v>5.2499999999999998E-2</c:v>
                </c:pt>
                <c:pt idx="1">
                  <c:v>2.24E-2</c:v>
                </c:pt>
                <c:pt idx="2">
                  <c:v>7.1900000000000006E-2</c:v>
                </c:pt>
                <c:pt idx="3">
                  <c:v>5.5899999999999998E-2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68-4955-8A25-062BFC879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2279968"/>
        <c:axId val="662280528"/>
      </c:barChart>
      <c:catAx>
        <c:axId val="66227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2280528"/>
        <c:crosses val="autoZero"/>
        <c:auto val="1"/>
        <c:lblAlgn val="ctr"/>
        <c:lblOffset val="100"/>
        <c:noMultiLvlLbl val="0"/>
      </c:catAx>
      <c:valAx>
        <c:axId val="66228052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  <a:ea typeface="+mn-ea"/>
                <a:cs typeface="+mn-cs"/>
              </a:defRPr>
            </a:pPr>
            <a:endParaRPr lang="en-US"/>
          </a:p>
        </c:txPr>
        <c:crossAx val="66227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222386264216973"/>
          <c:y val="6.5825906361316161E-2"/>
          <c:w val="0.16944280402449693"/>
          <c:h val="0.766857504645305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Gill Sans MT" panose="020B0502020104020203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0.45833</cdr:x>
      <cdr:y>0.81111</cdr:y>
    </cdr:from>
    <cdr:to>
      <cdr:x>0.975</cdr:x>
      <cdr:y>0.85556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1000" y="5562600"/>
          <a:ext cx="4724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------------------------------------Rural (Not in Metro Area)---------------------------------</a:t>
          </a:r>
        </a:p>
      </cdr:txBody>
    </cdr:sp>
  </cdr:relSizeAnchor>
  <cdr:relSizeAnchor xmlns:cdr="http://schemas.openxmlformats.org/drawingml/2006/chartDrawing">
    <cdr:from>
      <cdr:x>0.43028</cdr:x>
      <cdr:y>0.22053</cdr:y>
    </cdr:from>
    <cdr:to>
      <cdr:x>0.52195</cdr:x>
      <cdr:y>0.2872</cdr:y>
    </cdr:to>
    <cdr:sp macro="" textlink="">
      <cdr:nvSpPr>
        <cdr:cNvPr id="4" name="Left Arrow 3"/>
        <cdr:cNvSpPr/>
      </cdr:nvSpPr>
      <cdr:spPr>
        <a:xfrm xmlns:a="http://schemas.openxmlformats.org/drawingml/2006/main" rot="19177944">
          <a:off x="3934476" y="1512418"/>
          <a:ext cx="838200" cy="457200"/>
        </a:xfrm>
        <a:prstGeom xmlns:a="http://schemas.openxmlformats.org/drawingml/2006/main" prst="lef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en-US" dirty="0"/>
            <a:t>Rural</a:t>
          </a:r>
        </a:p>
      </cdr:txBody>
    </cdr:sp>
  </cdr:relSizeAnchor>
  <cdr:relSizeAnchor xmlns:cdr="http://schemas.openxmlformats.org/drawingml/2006/chartDrawing">
    <cdr:from>
      <cdr:x>0.26436</cdr:x>
      <cdr:y>0.19324</cdr:y>
    </cdr:from>
    <cdr:to>
      <cdr:x>0.31436</cdr:x>
      <cdr:y>0.36825</cdr:y>
    </cdr:to>
    <cdr:sp macro="" textlink="">
      <cdr:nvSpPr>
        <cdr:cNvPr id="5" name="Left Arrow 4"/>
        <cdr:cNvSpPr/>
      </cdr:nvSpPr>
      <cdr:spPr>
        <a:xfrm xmlns:a="http://schemas.openxmlformats.org/drawingml/2006/main" rot="18123811">
          <a:off x="2045792" y="1696727"/>
          <a:ext cx="1200229" cy="457200"/>
        </a:xfrm>
        <a:prstGeom xmlns:a="http://schemas.openxmlformats.org/drawingml/2006/main" prst="lef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Central City</a:t>
          </a:r>
        </a:p>
      </cdr:txBody>
    </cdr:sp>
  </cdr:relSizeAnchor>
  <cdr:relSizeAnchor xmlns:cdr="http://schemas.openxmlformats.org/drawingml/2006/chartDrawing">
    <cdr:from>
      <cdr:x>0.18575</cdr:x>
      <cdr:y>0.25185</cdr:y>
    </cdr:from>
    <cdr:to>
      <cdr:x>0.23575</cdr:x>
      <cdr:y>0.39377</cdr:y>
    </cdr:to>
    <cdr:sp macro="" textlink="">
      <cdr:nvSpPr>
        <cdr:cNvPr id="6" name="Left Arrow 5"/>
        <cdr:cNvSpPr/>
      </cdr:nvSpPr>
      <cdr:spPr>
        <a:xfrm xmlns:a="http://schemas.openxmlformats.org/drawingml/2006/main" rot="17603986">
          <a:off x="1440422" y="1985210"/>
          <a:ext cx="973292" cy="457200"/>
        </a:xfrm>
        <a:prstGeom xmlns:a="http://schemas.openxmlformats.org/drawingml/2006/main" prst="lef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dirty="0"/>
            <a:t>Suburb</a:t>
          </a:r>
        </a:p>
      </cdr:txBody>
    </cdr:sp>
  </cdr:relSizeAnchor>
  <cdr:relSizeAnchor xmlns:cdr="http://schemas.openxmlformats.org/drawingml/2006/chartDrawing">
    <cdr:from>
      <cdr:x>0.01112</cdr:x>
      <cdr:y>0.93333</cdr:y>
    </cdr:from>
    <cdr:to>
      <cdr:x>0.68612</cdr:x>
      <cdr:y>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01641" y="6451577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0.00556</cdr:x>
      <cdr:y>0.93333</cdr:y>
    </cdr:from>
    <cdr:to>
      <cdr:x>0.68056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800" y="6451577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0.58333</cdr:x>
      <cdr:y>0.84444</cdr:y>
    </cdr:from>
    <cdr:to>
      <cdr:x>1</cdr:x>
      <cdr:y>0.88889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334000" y="5791200"/>
          <a:ext cx="3810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------------------Rural (Not in Metro Area)--------------</a:t>
          </a:r>
        </a:p>
      </cdr:txBody>
    </cdr:sp>
  </cdr:relSizeAnchor>
  <cdr:relSizeAnchor xmlns:cdr="http://schemas.openxmlformats.org/drawingml/2006/chartDrawing">
    <cdr:from>
      <cdr:x>0.03333</cdr:x>
      <cdr:y>0.84444</cdr:y>
    </cdr:from>
    <cdr:to>
      <cdr:x>0.45</cdr:x>
      <cdr:y>0.88889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04800" y="5791200"/>
          <a:ext cx="3810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-------------------------Total-----------------------</a:t>
          </a:r>
        </a:p>
      </cdr:txBody>
    </cdr:sp>
  </cdr:relSizeAnchor>
  <cdr:relSizeAnchor xmlns:cdr="http://schemas.openxmlformats.org/drawingml/2006/chartDrawing">
    <cdr:from>
      <cdr:x>0.01112</cdr:x>
      <cdr:y>0.93333</cdr:y>
    </cdr:from>
    <cdr:to>
      <cdr:x>0.68612</cdr:x>
      <cdr:y>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101641" y="6451577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0.93033</cdr:y>
    </cdr:from>
    <cdr:to>
      <cdr:x>0.675</cdr:x>
      <cdr:y>0.997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6380229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0.00833</cdr:x>
      <cdr:y>0.93333</cdr:y>
    </cdr:from>
    <cdr:to>
      <cdr:x>0.68333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" y="6400777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0.01111</cdr:x>
      <cdr:y>0.93333</cdr:y>
    </cdr:from>
    <cdr:to>
      <cdr:x>0.68611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1600" y="6451577"/>
          <a:ext cx="6172200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Note: Opportunity Youth are age 16 to 24 and are not working or enrolled in school</a:t>
          </a:r>
        </a:p>
        <a:p xmlns:a="http://schemas.openxmlformats.org/drawingml/2006/main">
          <a:r>
            <a:rPr lang="en-US" sz="1100" dirty="0">
              <a:solidFill>
                <a:schemeClr val="tx1">
                  <a:lumMod val="65000"/>
                  <a:lumOff val="35000"/>
                </a:schemeClr>
              </a:solidFill>
              <a:latin typeface="Gill Sans MT" panose="020B0502020104020203" pitchFamily="34" charset="0"/>
            </a:rPr>
            <a:t>Source: U.S. Census Bureau, American Community Survey, 2016; IPUMS-USA, University of Minnesota, www.ipums.org.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9E8AFF-4249-47B5-A6D0-1497FD1713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38E33-0490-405B-A8DB-EB063796F3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58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131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970" y="0"/>
            <a:ext cx="3043131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9575" y="698500"/>
            <a:ext cx="62039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838" y="4422142"/>
            <a:ext cx="5149424" cy="418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19" tIns="46660" rIns="93319" bIns="466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4283"/>
            <a:ext cx="3043131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defTabSz="933159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970" y="8844283"/>
            <a:ext cx="3043131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319" tIns="46660" rIns="93319" bIns="46660" numCol="1" anchor="b" anchorCtr="0" compatLnSpc="1">
            <a:prstTxWarp prst="textNoShape">
              <a:avLst/>
            </a:prstTxWarp>
          </a:bodyPr>
          <a:lstStyle>
            <a:lvl1pPr algn="r" defTabSz="933159" eaLnBrk="1" hangingPunct="1">
              <a:defRPr sz="1200"/>
            </a:lvl1pPr>
          </a:lstStyle>
          <a:p>
            <a:fld id="{A4F7321B-9EE2-4815-8B69-662D588BA8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070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6599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554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315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4F7321B-9EE2-4815-8B69-662D588BA8D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rPr>
              <a:pPr marL="0" marR="0" lvl="0" indent="0" algn="r" defTabSz="93315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9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979970" y="8844283"/>
            <a:ext cx="3043131" cy="464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319" tIns="46660" rIns="93319" bIns="46660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6B58964-636D-41C0-8595-27E284A964DE}" type="slidenum">
              <a:rPr lang="en-US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9575" y="698500"/>
            <a:ext cx="6203950" cy="3490913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113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361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890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095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238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1586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7410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698500"/>
            <a:ext cx="6203950" cy="34909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F7321B-9EE2-4815-8B69-662D588BA8D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3039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arsey_blu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918" y="2554289"/>
            <a:ext cx="5228167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142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108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367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28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759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721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7490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79135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6434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972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6053138"/>
            <a:ext cx="3706284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303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Osaka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  <a:cs typeface="Osaka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  <a:cs typeface="Osaka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  <a:cs typeface="Osaka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  <a:cs typeface="Osaka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Osaka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Osak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Osak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Osak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Osak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9B9458-C5C5-4E87-BED1-BC90E5EA8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082" y="-228600"/>
            <a:ext cx="8534400" cy="6324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25C03A-D7B5-46D2-984B-A0F4020AD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445" y="5859781"/>
            <a:ext cx="1956061" cy="76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E89D09-C6B9-4B10-91E3-62FF3A39C0CB}"/>
              </a:ext>
            </a:extLst>
          </p:cNvPr>
          <p:cNvSpPr txBox="1"/>
          <p:nvPr/>
        </p:nvSpPr>
        <p:spPr>
          <a:xfrm>
            <a:off x="3619080" y="4844118"/>
            <a:ext cx="24384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Hello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5EB7C0-F3F3-40CF-940C-F9258478FF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885" y="4820119"/>
            <a:ext cx="2210694" cy="7980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BF711-7BFC-418B-8914-A2DC78740F82}"/>
              </a:ext>
            </a:extLst>
          </p:cNvPr>
          <p:cNvSpPr txBox="1"/>
          <p:nvPr/>
        </p:nvSpPr>
        <p:spPr>
          <a:xfrm>
            <a:off x="8123071" y="5848290"/>
            <a:ext cx="38114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Hellp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1E901C-7CAD-4137-947A-24192FAF7C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617" y="5783557"/>
            <a:ext cx="2197213" cy="914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152CC00-62E4-45E3-AB9F-5BB455923EF0}"/>
              </a:ext>
            </a:extLst>
          </p:cNvPr>
          <p:cNvSpPr txBox="1"/>
          <p:nvPr/>
        </p:nvSpPr>
        <p:spPr>
          <a:xfrm>
            <a:off x="1866241" y="5976632"/>
            <a:ext cx="384111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tx2"/>
                </a:solidFill>
              </a:rPr>
              <a:t>Today’s Rural Opportunity Youth session organized in collaboration with: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20B67C0-7248-4CDD-8DF4-73B720B0B989}"/>
              </a:ext>
            </a:extLst>
          </p:cNvPr>
          <p:cNvCxnSpPr>
            <a:cxnSpLocks/>
          </p:cNvCxnSpPr>
          <p:nvPr/>
        </p:nvCxnSpPr>
        <p:spPr>
          <a:xfrm>
            <a:off x="616165" y="5715000"/>
            <a:ext cx="1096623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82EAA8E-1D4B-4166-B4A8-FA5D7BCD3A4D}"/>
              </a:ext>
            </a:extLst>
          </p:cNvPr>
          <p:cNvSpPr txBox="1"/>
          <p:nvPr/>
        </p:nvSpPr>
        <p:spPr>
          <a:xfrm>
            <a:off x="6026468" y="4869895"/>
            <a:ext cx="274320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RURAL DEVELOPMENT </a:t>
            </a:r>
            <a:r>
              <a:rPr lang="en-US" sz="2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INNOVATION GROUP</a:t>
            </a:r>
          </a:p>
        </p:txBody>
      </p:sp>
    </p:spTree>
    <p:extLst>
      <p:ext uri="{BB962C8B-B14F-4D97-AF65-F5344CB8AC3E}">
        <p14:creationId xmlns:p14="http://schemas.microsoft.com/office/powerpoint/2010/main" val="74508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8683370"/>
              </p:ext>
            </p:extLst>
          </p:nvPr>
        </p:nvGraphicFramePr>
        <p:xfrm>
          <a:off x="1524001" y="1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4956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9B9458-C5C5-4E87-BED1-BC90E5EA8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082" y="-228600"/>
            <a:ext cx="8534400" cy="6324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25C03A-D7B5-46D2-984B-A0F4020ADA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445" y="5859781"/>
            <a:ext cx="1956061" cy="762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E89D09-C6B9-4B10-91E3-62FF3A39C0CB}"/>
              </a:ext>
            </a:extLst>
          </p:cNvPr>
          <p:cNvSpPr txBox="1"/>
          <p:nvPr/>
        </p:nvSpPr>
        <p:spPr>
          <a:xfrm>
            <a:off x="3619080" y="4844118"/>
            <a:ext cx="243840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</a:rPr>
              <a:t>Hello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5EB7C0-F3F3-40CF-940C-F9258478FFE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885" y="4820119"/>
            <a:ext cx="2210694" cy="7980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BF711-7BFC-418B-8914-A2DC78740F82}"/>
              </a:ext>
            </a:extLst>
          </p:cNvPr>
          <p:cNvSpPr txBox="1"/>
          <p:nvPr/>
        </p:nvSpPr>
        <p:spPr>
          <a:xfrm>
            <a:off x="8123071" y="5848290"/>
            <a:ext cx="3811425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</a:rPr>
              <a:t>Hellp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1E901C-7CAD-4137-947A-24192FAF7C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617" y="5783557"/>
            <a:ext cx="2197213" cy="914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152CC00-62E4-45E3-AB9F-5BB455923EF0}"/>
              </a:ext>
            </a:extLst>
          </p:cNvPr>
          <p:cNvSpPr txBox="1"/>
          <p:nvPr/>
        </p:nvSpPr>
        <p:spPr>
          <a:xfrm>
            <a:off x="1866241" y="5976632"/>
            <a:ext cx="3841114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itchFamily="34" charset="0"/>
              </a:rPr>
              <a:t>Today’s Rural Opportunity Youth session organized in collaboration with: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20B67C0-7248-4CDD-8DF4-73B720B0B989}"/>
              </a:ext>
            </a:extLst>
          </p:cNvPr>
          <p:cNvCxnSpPr>
            <a:cxnSpLocks/>
          </p:cNvCxnSpPr>
          <p:nvPr/>
        </p:nvCxnSpPr>
        <p:spPr>
          <a:xfrm>
            <a:off x="616165" y="5715000"/>
            <a:ext cx="1096623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82EAA8E-1D4B-4166-B4A8-FA5D7BCD3A4D}"/>
              </a:ext>
            </a:extLst>
          </p:cNvPr>
          <p:cNvSpPr txBox="1"/>
          <p:nvPr/>
        </p:nvSpPr>
        <p:spPr>
          <a:xfrm>
            <a:off x="6026468" y="4869895"/>
            <a:ext cx="274320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RURAL DEVELOPMENT 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INNOVATION GROUP</a:t>
            </a:r>
          </a:p>
        </p:txBody>
      </p:sp>
    </p:spTree>
    <p:extLst>
      <p:ext uri="{BB962C8B-B14F-4D97-AF65-F5344CB8AC3E}">
        <p14:creationId xmlns:p14="http://schemas.microsoft.com/office/powerpoint/2010/main" val="204165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arsey_blu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39" y="2554289"/>
            <a:ext cx="3921125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209801"/>
            <a:ext cx="7772400" cy="1362075"/>
          </a:xfrm>
        </p:spPr>
        <p:txBody>
          <a:bodyPr/>
          <a:lstStyle/>
          <a:p>
            <a:r>
              <a:rPr lang="en-US" sz="3600" dirty="0">
                <a:latin typeface="Gill Sans MT" panose="020B0502020104020203" pitchFamily="34" charset="0"/>
              </a:rPr>
              <a:t>Rural Opportunity Youth Across the Nation, 2016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0" y="4495801"/>
            <a:ext cx="7772400" cy="1500187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0"/>
              </a:rPr>
              <a:t>Andrew Schaefer, PhD</a:t>
            </a:r>
          </a:p>
          <a:p>
            <a:r>
              <a:rPr lang="en-US" dirty="0">
                <a:latin typeface="Gill Sans MT" panose="020B0502020104020203" pitchFamily="34" charset="0"/>
              </a:rPr>
              <a:t>Research Scientist</a:t>
            </a:r>
          </a:p>
          <a:p>
            <a:r>
              <a:rPr lang="en-US" dirty="0">
                <a:latin typeface="Gill Sans MT" panose="020B0502020104020203" pitchFamily="34" charset="0"/>
              </a:rPr>
              <a:t>Carsey School of Public Policy</a:t>
            </a:r>
          </a:p>
        </p:txBody>
      </p:sp>
    </p:spTree>
    <p:extLst>
      <p:ext uri="{BB962C8B-B14F-4D97-AF65-F5344CB8AC3E}">
        <p14:creationId xmlns:p14="http://schemas.microsoft.com/office/powerpoint/2010/main" val="1355996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Rural Opportunity Youth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066801"/>
            <a:ext cx="8229600" cy="4525963"/>
          </a:xfrm>
        </p:spPr>
        <p:txBody>
          <a:bodyPr/>
          <a:lstStyle/>
          <a:p>
            <a:r>
              <a:rPr lang="en-US" sz="2800" dirty="0"/>
              <a:t>Opportunity or Disconnected Youth</a:t>
            </a:r>
          </a:p>
          <a:p>
            <a:pPr lvl="1"/>
            <a:r>
              <a:rPr lang="en-US" sz="2400" dirty="0"/>
              <a:t>Population age 16 to 24</a:t>
            </a:r>
          </a:p>
          <a:p>
            <a:pPr lvl="1"/>
            <a:r>
              <a:rPr lang="en-US" sz="2400" dirty="0"/>
              <a:t>Not currently enrolled in school</a:t>
            </a:r>
          </a:p>
          <a:p>
            <a:pPr lvl="1"/>
            <a:r>
              <a:rPr lang="en-US" sz="2400" dirty="0"/>
              <a:t>Not currently working</a:t>
            </a:r>
          </a:p>
          <a:p>
            <a:pPr lvl="2"/>
            <a:r>
              <a:rPr lang="en-US" sz="2000" dirty="0"/>
              <a:t>Unemployed</a:t>
            </a:r>
          </a:p>
          <a:p>
            <a:pPr lvl="2"/>
            <a:r>
              <a:rPr lang="en-US" sz="2000" dirty="0"/>
              <a:t>Not in the labor force</a:t>
            </a:r>
          </a:p>
          <a:p>
            <a:r>
              <a:rPr lang="en-US" sz="2800" dirty="0"/>
              <a:t>Rural </a:t>
            </a:r>
          </a:p>
          <a:p>
            <a:pPr lvl="1"/>
            <a:r>
              <a:rPr lang="en-US" sz="2400" dirty="0"/>
              <a:t>Those living outside of a U.S. designated metropolitan area</a:t>
            </a:r>
          </a:p>
          <a:p>
            <a:r>
              <a:rPr lang="en-US" sz="2800" dirty="0"/>
              <a:t>Data </a:t>
            </a:r>
          </a:p>
          <a:p>
            <a:pPr lvl="1"/>
            <a:r>
              <a:rPr lang="en-US" sz="2400" dirty="0"/>
              <a:t>2016 American Community Survey </a:t>
            </a:r>
          </a:p>
        </p:txBody>
      </p:sp>
    </p:spTree>
    <p:extLst>
      <p:ext uri="{BB962C8B-B14F-4D97-AF65-F5344CB8AC3E}">
        <p14:creationId xmlns:p14="http://schemas.microsoft.com/office/powerpoint/2010/main" val="294343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5533756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230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3903971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33789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6951527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4798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477628"/>
              </p:ext>
            </p:extLst>
          </p:nvPr>
        </p:nvGraphicFramePr>
        <p:xfrm>
          <a:off x="152400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1"/>
          <p:cNvSpPr txBox="1"/>
          <p:nvPr/>
        </p:nvSpPr>
        <p:spPr>
          <a:xfrm>
            <a:off x="6822897" y="5791200"/>
            <a:ext cx="3810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</a:rPr>
              <a:t>------------------Rural (Not in Metro Area)--------------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793697" y="5791200"/>
            <a:ext cx="3810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anose="020B0502020104020203" pitchFamily="34" charset="0"/>
              </a:rPr>
              <a:t>-------------------------Total-----------------------</a:t>
            </a:r>
          </a:p>
        </p:txBody>
      </p:sp>
    </p:spTree>
    <p:extLst>
      <p:ext uri="{BB962C8B-B14F-4D97-AF65-F5344CB8AC3E}">
        <p14:creationId xmlns:p14="http://schemas.microsoft.com/office/powerpoint/2010/main" val="611862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0009087"/>
              </p:ext>
            </p:extLst>
          </p:nvPr>
        </p:nvGraphicFramePr>
        <p:xfrm>
          <a:off x="1447800" y="-28575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951442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FootePB:Applications:Microsoft Office 2004:Templates:Presentations:Designs:Blank Presentation</Template>
  <TotalTime>18584</TotalTime>
  <Words>466</Words>
  <Application>Microsoft Office PowerPoint</Application>
  <PresentationFormat>Widescreen</PresentationFormat>
  <Paragraphs>60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Osaka</vt:lpstr>
      <vt:lpstr>Blank Presentation</vt:lpstr>
      <vt:lpstr>PowerPoint Presentation</vt:lpstr>
      <vt:lpstr>PowerPoint Presentation</vt:lpstr>
      <vt:lpstr>Rural Opportunity Youth Across the Nation, 2016</vt:lpstr>
      <vt:lpstr>Rural Opportunity Youth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 Hampshire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Amy Sterndale</dc:creator>
  <cp:lastModifiedBy>Topolsky, Janet</cp:lastModifiedBy>
  <cp:revision>297</cp:revision>
  <cp:lastPrinted>2018-03-05T19:41:28Z</cp:lastPrinted>
  <dcterms:created xsi:type="dcterms:W3CDTF">2008-06-03T15:16:08Z</dcterms:created>
  <dcterms:modified xsi:type="dcterms:W3CDTF">2018-03-06T17:52:44Z</dcterms:modified>
</cp:coreProperties>
</file>