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sldIdLst>
    <p:sldId id="256" r:id="rId2"/>
    <p:sldId id="336" r:id="rId3"/>
    <p:sldId id="335" r:id="rId4"/>
    <p:sldId id="337" r:id="rId5"/>
    <p:sldId id="354" r:id="rId6"/>
    <p:sldId id="351" r:id="rId7"/>
    <p:sldId id="352" r:id="rId8"/>
    <p:sldId id="353" r:id="rId9"/>
    <p:sldId id="340" r:id="rId10"/>
    <p:sldId id="341" r:id="rId11"/>
    <p:sldId id="267" r:id="rId12"/>
    <p:sldId id="266" r:id="rId13"/>
    <p:sldId id="314" r:id="rId14"/>
    <p:sldId id="315" r:id="rId15"/>
    <p:sldId id="270" r:id="rId16"/>
    <p:sldId id="316" r:id="rId17"/>
    <p:sldId id="289" r:id="rId18"/>
    <p:sldId id="347" r:id="rId19"/>
    <p:sldId id="311" r:id="rId20"/>
    <p:sldId id="273" r:id="rId21"/>
    <p:sldId id="320" r:id="rId22"/>
    <p:sldId id="280" r:id="rId23"/>
    <p:sldId id="350" r:id="rId24"/>
    <p:sldId id="371" r:id="rId25"/>
    <p:sldId id="32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EB6F4"/>
    <a:srgbClr val="8E50B4"/>
    <a:srgbClr val="000000"/>
    <a:srgbClr val="C64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58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.host\Shared%20Folders\sdilliplane%20On%20My%20Mac\Susanna\DISSERTATION\TV%20news%20diets,%20all%20partisans%20and%20by%20subsamp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31343283582203"/>
          <c:y val="9.4707520891365068E-2"/>
          <c:w val="0.76492537313433073"/>
          <c:h val="0.6518105849582173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8E50B4"/>
              </a:solidFill>
              <a:ln>
                <a:noFill/>
              </a:ln>
            </c:spPr>
          </c:dPt>
          <c:cat>
            <c:strRef>
              <c:f>'Stable charts'!$A$4:$A$6</c:f>
              <c:strCache>
                <c:ptCount val="3"/>
                <c:pt idx="0">
                  <c:v>Likeminded</c:v>
                </c:pt>
                <c:pt idx="1">
                  <c:v>Dissonant</c:v>
                </c:pt>
                <c:pt idx="2">
                  <c:v>Neutral</c:v>
                </c:pt>
              </c:strCache>
            </c:strRef>
          </c:cat>
          <c:val>
            <c:numRef>
              <c:f>'Stable charts'!$B$4:$B$6</c:f>
              <c:numCache>
                <c:formatCode>General</c:formatCode>
                <c:ptCount val="3"/>
                <c:pt idx="0">
                  <c:v>2.0099999999999998</c:v>
                </c:pt>
                <c:pt idx="1">
                  <c:v>0.84000000000000064</c:v>
                </c:pt>
                <c:pt idx="2">
                  <c:v>2.8299999999999987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175728"/>
        <c:axId val="203011904"/>
      </c:barChart>
      <c:catAx>
        <c:axId val="9117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03011904"/>
        <c:crosses val="autoZero"/>
        <c:auto val="1"/>
        <c:lblAlgn val="ctr"/>
        <c:lblOffset val="100"/>
        <c:noMultiLvlLbl val="0"/>
      </c:catAx>
      <c:valAx>
        <c:axId val="20301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175728"/>
        <c:crosses val="autoZero"/>
        <c:crossBetween val="between"/>
      </c:valAx>
      <c:spPr>
        <a:ln>
          <a:solidFill>
            <a:sysClr val="windowText" lastClr="000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26D46-91E6-4E1A-A7CA-FF18B1ABBFF0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84430-383D-41B5-B6B2-89DC6C016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3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84430-383D-41B5-B6B2-89DC6C0160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4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84430-383D-41B5-B6B2-89DC6C01608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84430-383D-41B5-B6B2-89DC6C01608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6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84430-383D-41B5-B6B2-89DC6C01608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4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A5E3-3F5C-4371-9378-A1965E6E528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EAC0-B138-46AA-A4DA-EF366972D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A5E3-3F5C-4371-9378-A1965E6E528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EAC0-B138-46AA-A4DA-EF366972D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A5E3-3F5C-4371-9378-A1965E6E528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EAC0-B138-46AA-A4DA-EF366972D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A5E3-3F5C-4371-9378-A1965E6E528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EAC0-B138-46AA-A4DA-EF366972D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A5E3-3F5C-4371-9378-A1965E6E528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EAC0-B138-46AA-A4DA-EF366972D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A5E3-3F5C-4371-9378-A1965E6E528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EAC0-B138-46AA-A4DA-EF366972D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A5E3-3F5C-4371-9378-A1965E6E528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EAC0-B138-46AA-A4DA-EF366972D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A5E3-3F5C-4371-9378-A1965E6E528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EAC0-B138-46AA-A4DA-EF366972D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A5E3-3F5C-4371-9378-A1965E6E528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EAC0-B138-46AA-A4DA-EF366972D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A5E3-3F5C-4371-9378-A1965E6E528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EAC0-B138-46AA-A4DA-EF366972D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A5E3-3F5C-4371-9378-A1965E6E528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EAC0-B138-46AA-A4DA-EF366972D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A5E3-3F5C-4371-9378-A1965E6E528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EAC0-B138-46AA-A4DA-EF366972D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image" Target="../media/image1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0.wmf"/><Relationship Id="rId5" Type="http://schemas.openxmlformats.org/officeDocument/2006/relationships/image" Target="../media/image1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0.wmf"/><Relationship Id="rId5" Type="http://schemas.openxmlformats.org/officeDocument/2006/relationships/image" Target="../media/image38.w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susanna.dilliplane@aspeninstitute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43535"/>
            <a:ext cx="8686800" cy="1292352"/>
          </a:xfrm>
        </p:spPr>
        <p:txBody>
          <a:bodyPr>
            <a:noAutofit/>
          </a:bodyPr>
          <a:lstStyle/>
          <a:p>
            <a:pPr algn="ctr"/>
            <a:r>
              <a:rPr lang="en-US" sz="3000" b="1" cap="small" dirty="0" smtClean="0">
                <a:latin typeface="Times New Roman" pitchFamily="18" charset="0"/>
                <a:cs typeface="Times New Roman" pitchFamily="18" charset="0"/>
              </a:rPr>
              <a:t>Partisan Media and American Voters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2181899"/>
            <a:ext cx="57912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66800" y="2403157"/>
            <a:ext cx="693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cap="small" dirty="0" smtClean="0">
                <a:latin typeface="Times New Roman" pitchFamily="18" charset="0"/>
                <a:cs typeface="Times New Roman" pitchFamily="18" charset="0"/>
              </a:rPr>
              <a:t>Exposure, Impact, and Implications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34451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Susanna Dilliplane</a:t>
            </a:r>
          </a:p>
          <a:p>
            <a:pPr algn="ctr"/>
            <a:r>
              <a:rPr lang="en-US" dirty="0" smtClean="0">
                <a:cs typeface="Times New Roman" pitchFamily="18" charset="0"/>
              </a:rPr>
              <a:t>Deputy Director</a:t>
            </a:r>
          </a:p>
          <a:p>
            <a:pPr algn="ctr"/>
            <a:r>
              <a:rPr lang="en-US" dirty="0" smtClean="0">
                <a:cs typeface="Times New Roman" pitchFamily="18" charset="0"/>
              </a:rPr>
              <a:t>Aspen Planning and Evaluation Program</a:t>
            </a:r>
          </a:p>
          <a:p>
            <a:pPr algn="ctr"/>
            <a:r>
              <a:rPr lang="en-US" dirty="0" smtClean="0">
                <a:cs typeface="Times New Roman" pitchFamily="18" charset="0"/>
              </a:rPr>
              <a:t>The Aspen Institute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04" y="5749159"/>
            <a:ext cx="2362200" cy="7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sdilliplane\AppData\Local\Microsoft\Windows\Temporary Internet Files\Content.IE5\CSA7D0AA\united_states_usa_flag_by_think0-d4759z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1438609" cy="8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sdilliplane\AppData\Local\Microsoft\Windows\Temporary Internet Files\Content.IE5\CSA7D0AA\united_states_usa_flag_by_think0-d4759z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09" y="152400"/>
            <a:ext cx="1438609" cy="8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dilliplane\AppData\Local\Microsoft\Windows\Temporary Internet Files\Content.IE5\CSA7D0AA\united_states_usa_flag_by_think0-d4759z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1438609" cy="8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sdilliplane\AppData\Local\Microsoft\Windows\Temporary Internet Files\Content.IE5\CSA7D0AA\united_states_usa_flag_by_think0-d4759z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09" y="152400"/>
            <a:ext cx="1438609" cy="8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sdilliplane\AppData\Local\Microsoft\Windows\Temporary Internet Files\Content.IE5\CSA7D0AA\united_states_usa_flag_by_think0-d4759z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18" y="152400"/>
            <a:ext cx="1438609" cy="8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sdilliplane\AppData\Local\Microsoft\Windows\Temporary Internet Files\Content.IE5\CSA7D0AA\united_states_usa_flag_by_think0-d4759z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27" y="152400"/>
            <a:ext cx="1438609" cy="8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sdilliplane\AppData\Local\Microsoft\Windows\Temporary Internet Files\Content.IE5\CSA7D0AA\united_states_usa_flag_by_think0-d4759z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36" y="152400"/>
            <a:ext cx="1438609" cy="8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dilliplane\AppData\Local\Microsoft\Windows\Temporary Internet Files\Content.IE5\M2WYU3ZA\elephant-clipart-silhouette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/>
          <a:stretch/>
        </p:blipFill>
        <p:spPr bwMode="auto">
          <a:xfrm>
            <a:off x="6478950" y="3009955"/>
            <a:ext cx="2129700" cy="209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dilliplane\AppData\Local\Microsoft\Windows\Temporary Internet Files\Content.IE5\PD5S06P0\donkey-silhouette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9"/>
          <a:stretch/>
        </p:blipFill>
        <p:spPr bwMode="auto">
          <a:xfrm>
            <a:off x="578770" y="3033889"/>
            <a:ext cx="2088230" cy="199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5"/>
    </mc:Choice>
    <mc:Fallback xmlns="">
      <p:transition spd="slow" advTm="23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500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Effects of Exposure to Partisan Media</a:t>
            </a:r>
            <a:endParaRPr lang="en-US" sz="3500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Wait, which effects?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02" y="1801677"/>
            <a:ext cx="3181350" cy="37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3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4"/>
    </mc:Choice>
    <mc:Fallback xmlns="">
      <p:transition spd="slow" advTm="11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Key Types of Effects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cap="small" dirty="0" smtClean="0">
                <a:latin typeface="Times New Roman" pitchFamily="18" charset="0"/>
                <a:cs typeface="Times New Roman" pitchFamily="18" charset="0"/>
              </a:rPr>
              <a:t>Vote Choice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Does partisan news exposure influence the vote choices that citizens make?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cap="small" dirty="0" smtClean="0"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Does partisan news exposure influence the extent to which citizens participate in politics?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cap="small" dirty="0" smtClean="0">
                <a:latin typeface="Times New Roman" pitchFamily="18" charset="0"/>
                <a:cs typeface="Times New Roman" pitchFamily="18" charset="0"/>
              </a:rPr>
              <a:t>Consistency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Does partisan news exposure influence the degree of internal consistency among political views?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88"/>
    </mc:Choice>
    <mc:Fallback xmlns="">
      <p:transition spd="slow" advTm="1808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Vote Choice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cap="small" dirty="0" smtClean="0">
                <a:latin typeface="Times New Roman" pitchFamily="18" charset="0"/>
                <a:cs typeface="Times New Roman" pitchFamily="18" charset="0"/>
              </a:rPr>
              <a:t>Vote Choice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Does partisan news exposure influence the vote choices that citizens make?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Three potential effects:</a:t>
            </a: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Activation </a:t>
            </a: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2514600" y="53340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Vote Democrat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7391400" y="5297269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Vote</a:t>
            </a:r>
          </a:p>
          <a:p>
            <a:pPr algn="ctr"/>
            <a:r>
              <a:rPr lang="en-US" dirty="0" smtClean="0"/>
              <a:t>Republican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124200" y="5334000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5105400" y="5297269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Undecided</a:t>
            </a:r>
            <a:endParaRPr lang="en-US" dirty="0"/>
          </a:p>
        </p:txBody>
      </p:sp>
      <p:pic>
        <p:nvPicPr>
          <p:cNvPr id="1027" name="Picture 3" descr="C:\Documents and Settings\Administrator\Local Settings\Temporary Internet Files\Content.IE5\UTRVS5OE\MC90013360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10000"/>
            <a:ext cx="1293765" cy="1419130"/>
          </a:xfrm>
          <a:prstGeom prst="rect">
            <a:avLst/>
          </a:prstGeom>
          <a:noFill/>
        </p:spPr>
      </p:pic>
      <p:pic>
        <p:nvPicPr>
          <p:cNvPr id="22" name="Picture 3" descr="C:\Documents and Settings\Administrator\Local Settings\Temporary Internet Files\Content.IE5\UTRVS5OE\MC90013360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0"/>
            <a:ext cx="1293765" cy="141913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00"/>
    </mc:Choice>
    <mc:Fallback xmlns="">
      <p:transition spd="slow" advTm="24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47934 -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cap="small" dirty="0" smtClean="0">
                <a:latin typeface="Times New Roman" pitchFamily="18" charset="0"/>
                <a:cs typeface="Times New Roman" pitchFamily="18" charset="0"/>
              </a:rPr>
              <a:t>Vote Choice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Does partisan news exposure influence the vote choices that citizens make?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Three potential effects: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Activation </a:t>
            </a: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Conversion</a:t>
            </a: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2514600" y="53340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Vote Democrat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7391400" y="5297269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Vote</a:t>
            </a:r>
          </a:p>
          <a:p>
            <a:pPr algn="ctr"/>
            <a:r>
              <a:rPr lang="en-US" dirty="0" smtClean="0"/>
              <a:t>Republican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124200" y="5334000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5105400" y="5297269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Undecided</a:t>
            </a:r>
            <a:endParaRPr lang="en-US" dirty="0"/>
          </a:p>
        </p:txBody>
      </p:sp>
      <p:pic>
        <p:nvPicPr>
          <p:cNvPr id="13" name="Picture 3" descr="C:\Documents and Settings\Administrator\Local Settings\Temporary Internet Files\Content.IE5\UTRVS5OE\MC90013360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4635" y="3810000"/>
            <a:ext cx="1293765" cy="1419130"/>
          </a:xfrm>
          <a:prstGeom prst="rect">
            <a:avLst/>
          </a:prstGeom>
          <a:noFill/>
        </p:spPr>
      </p:pic>
      <p:pic>
        <p:nvPicPr>
          <p:cNvPr id="14" name="Picture 3" descr="C:\Documents and Settings\Administrator\Local Settings\Temporary Internet Files\Content.IE5\UTRVS5OE\MC90013360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0635" y="3810000"/>
            <a:ext cx="1293765" cy="141913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small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Vote Choice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3"/>
    </mc:Choice>
    <mc:Fallback xmlns="">
      <p:transition spd="slow" advTm="13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47083 -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cap="small" dirty="0" smtClean="0">
                <a:latin typeface="Times New Roman" pitchFamily="18" charset="0"/>
                <a:cs typeface="Times New Roman" pitchFamily="18" charset="0"/>
              </a:rPr>
              <a:t>Vote Choice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Does partisan news exposure influence the vote choices that citizens make?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Three potential effects: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Activation 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Conversion</a:t>
            </a: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Reinforcement</a:t>
            </a: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2514600" y="53340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Vote Democrat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7391400" y="5297269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Vote</a:t>
            </a:r>
          </a:p>
          <a:p>
            <a:pPr algn="ctr"/>
            <a:r>
              <a:rPr lang="en-US" dirty="0" smtClean="0"/>
              <a:t>Republican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124200" y="5334000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5105400" y="5297269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Undecided</a:t>
            </a:r>
            <a:endParaRPr lang="en-US" dirty="0"/>
          </a:p>
        </p:txBody>
      </p:sp>
      <p:pic>
        <p:nvPicPr>
          <p:cNvPr id="13" name="Picture 3" descr="C:\Documents and Settings\Administrator\Local Settings\Temporary Internet Files\Content.IE5\UTRVS5OE\MC90013360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0635" y="3810000"/>
            <a:ext cx="1293765" cy="1419130"/>
          </a:xfrm>
          <a:prstGeom prst="rect">
            <a:avLst/>
          </a:prstGeom>
          <a:noFill/>
        </p:spPr>
      </p:pic>
      <p:pic>
        <p:nvPicPr>
          <p:cNvPr id="14" name="Picture 2" descr="C:\Documents and Settings\Administrator\Local Settings\Temporary Internet Files\Content.IE5\U37QUE1I\MC90013362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048000"/>
            <a:ext cx="1600200" cy="230209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Vote Choice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39966" y="4141113"/>
            <a:ext cx="3086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 </a:t>
            </a:r>
            <a:r>
              <a:rPr lang="en-US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(but only a little)</a:t>
            </a:r>
            <a:endParaRPr lang="en-US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8359" y="3358490"/>
            <a:ext cx="16002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</a:t>
            </a:r>
            <a:endParaRPr lang="en-US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</a:t>
            </a:r>
            <a:endParaRPr lang="en-US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08"/>
    </mc:Choice>
    <mc:Fallback xmlns="">
      <p:transition spd="slow" advTm="75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cap="small" dirty="0" smtClean="0">
                <a:latin typeface="Times New Roman" pitchFamily="18" charset="0"/>
                <a:cs typeface="Times New Roman" pitchFamily="18" charset="0"/>
              </a:rPr>
              <a:t>Vote Choice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Does partisan news exposure influence the vote choices that citizens make?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cap="small" dirty="0" smtClean="0"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Does partisan news exposure influence the extent to which citizens participate in politics?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cap="small" dirty="0" smtClean="0">
                <a:latin typeface="Times New Roman" pitchFamily="18" charset="0"/>
                <a:cs typeface="Times New Roman" pitchFamily="18" charset="0"/>
              </a:rPr>
              <a:t>Consistency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Does partisan news exposure influence the degree of internal consistency among political views?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small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Key Types of Effects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2"/>
    </mc:Choice>
    <mc:Fallback xmlns="">
      <p:transition spd="slow" advTm="5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DCBE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3.7037E-7 L 0.00069 -0.190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1524000" y="4525963"/>
            <a:ext cx="381000" cy="11006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Documents and Settings\Administrator\Local Settings\Temporary Internet Files\Content.IE5\TWNDIA7H\MC900389792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65852">
            <a:off x="2244754" y="4640464"/>
            <a:ext cx="2042777" cy="1762193"/>
          </a:xfrm>
          <a:prstGeom prst="rect">
            <a:avLst/>
          </a:prstGeom>
          <a:noFill/>
        </p:spPr>
      </p:pic>
      <p:pic>
        <p:nvPicPr>
          <p:cNvPr id="29" name="Picture 28" descr="FNC.tif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48462">
            <a:off x="2833890" y="4893452"/>
            <a:ext cx="914400" cy="85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C:\Documents and Settings\Administrator\Local Settings\Temporary Internet Files\Content.IE5\U37QUE1I\MM90004094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04800" y="5029200"/>
            <a:ext cx="1981200" cy="1347217"/>
          </a:xfrm>
          <a:prstGeom prst="rect">
            <a:avLst/>
          </a:prstGeom>
          <a:noFill/>
        </p:spPr>
      </p:pic>
      <p:pic>
        <p:nvPicPr>
          <p:cNvPr id="27" name="Picture 5" descr="C:\Documents and Settings\Administrator\Local Settings\Temporary Internet Files\Content.IE5\U37QUE1I\MM90004094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-76200" y="4800600"/>
            <a:ext cx="1981200" cy="1347217"/>
          </a:xfrm>
          <a:prstGeom prst="rect">
            <a:avLst/>
          </a:prstGeom>
          <a:noFill/>
        </p:spPr>
      </p:pic>
      <p:pic>
        <p:nvPicPr>
          <p:cNvPr id="30" name="Picture 5" descr="C:\Documents and Settings\Administrator\Local Settings\Temporary Internet Files\Content.IE5\U37QUE1I\MM90004094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-304800" y="5105400"/>
            <a:ext cx="1981200" cy="1347217"/>
          </a:xfrm>
          <a:prstGeom prst="rect">
            <a:avLst/>
          </a:prstGeom>
          <a:noFill/>
        </p:spPr>
      </p:pic>
      <p:pic>
        <p:nvPicPr>
          <p:cNvPr id="31" name="Picture 5" descr="C:\Documents and Settings\Administrator\Local Settings\Temporary Internet Files\Content.IE5\U37QUE1I\MM90004094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0" y="5257800"/>
            <a:ext cx="1981200" cy="1347217"/>
          </a:xfrm>
          <a:prstGeom prst="rect">
            <a:avLst/>
          </a:prstGeom>
          <a:noFill/>
        </p:spPr>
      </p:pic>
      <p:pic>
        <p:nvPicPr>
          <p:cNvPr id="32" name="Picture 5" descr="C:\Documents and Settings\Administrator\Local Settings\Temporary Internet Files\Content.IE5\U37QUE1I\MM90004094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6200" y="4953000"/>
            <a:ext cx="1981200" cy="1347217"/>
          </a:xfrm>
          <a:prstGeom prst="rect">
            <a:avLst/>
          </a:prstGeom>
          <a:noFill/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04800" y="1752600"/>
            <a:ext cx="8001000" cy="277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Does likeminded news mobilize voters?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Increasing campaign activity</a:t>
            </a:r>
          </a:p>
          <a:p>
            <a:pPr marL="457200" lvl="1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0100" y="2185306"/>
            <a:ext cx="1638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 </a:t>
            </a:r>
            <a:r>
              <a:rPr lang="en-US" sz="3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3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</a:t>
            </a:r>
            <a:endParaRPr lang="en-US" sz="3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sdilliplane\AppData\Local\Microsoft\Windows\Temporary Internet Files\Content.IE5\F7MMEJ6W\dollar-sign-1398202736ljp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034">
            <a:off x="339941" y="3836183"/>
            <a:ext cx="709885" cy="70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r="6364" b="31539"/>
          <a:stretch/>
        </p:blipFill>
        <p:spPr bwMode="auto">
          <a:xfrm rot="1197191">
            <a:off x="1401715" y="3705051"/>
            <a:ext cx="1321782" cy="8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84"/>
    </mc:Choice>
    <mc:Fallback xmlns="">
      <p:transition spd="slow" advTm="18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Documents and Settings\Administrator\Local Settings\Temporary Internet Files\Content.IE5\TWNDIA7H\MC900389792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65852">
            <a:off x="2244754" y="4640464"/>
            <a:ext cx="2042777" cy="1762193"/>
          </a:xfrm>
          <a:prstGeom prst="rect">
            <a:avLst/>
          </a:prstGeom>
          <a:noFill/>
        </p:spPr>
      </p:pic>
      <p:pic>
        <p:nvPicPr>
          <p:cNvPr id="29" name="Picture 28" descr="FNC.tif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48462">
            <a:off x="2833890" y="4893452"/>
            <a:ext cx="914400" cy="85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001000" cy="27733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Does likeminded news mobilize voters?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Increasing odds of turning out</a:t>
            </a: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4" name="Picture 10" descr="C:\Documents and Settings\Administrator\Local Settings\Temporary Internet Files\Content.IE5\10S23L64\MC900434813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428" y="2438400"/>
            <a:ext cx="1828572" cy="18285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 rot="20921864">
            <a:off x="7192735" y="2502604"/>
            <a:ext cx="1039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 smtClean="0">
                <a:latin typeface="Times New Roman" pitchFamily="18" charset="0"/>
                <a:cs typeface="Times New Roman" pitchFamily="18" charset="0"/>
              </a:rPr>
              <a:t>Vote Here!</a:t>
            </a:r>
            <a:endParaRPr lang="en-US" sz="2200" b="1" cap="sm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C:\Documents and Settings\Administrator\Local Settings\Temporary Internet Files\Content.IE5\U37QUE1I\MM900040943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04800" y="5029200"/>
            <a:ext cx="1981200" cy="1347217"/>
          </a:xfrm>
          <a:prstGeom prst="rect">
            <a:avLst/>
          </a:prstGeom>
          <a:noFill/>
        </p:spPr>
      </p:pic>
      <p:pic>
        <p:nvPicPr>
          <p:cNvPr id="19" name="Picture 5" descr="C:\Documents and Settings\Administrator\Local Settings\Temporary Internet Files\Content.IE5\U37QUE1I\MM900040943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-76200" y="4800600"/>
            <a:ext cx="1981200" cy="1347217"/>
          </a:xfrm>
          <a:prstGeom prst="rect">
            <a:avLst/>
          </a:prstGeom>
          <a:noFill/>
        </p:spPr>
      </p:pic>
      <p:pic>
        <p:nvPicPr>
          <p:cNvPr id="20" name="Picture 5" descr="C:\Documents and Settings\Administrator\Local Settings\Temporary Internet Files\Content.IE5\U37QUE1I\MM900040943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-304800" y="5105400"/>
            <a:ext cx="1981200" cy="1347217"/>
          </a:xfrm>
          <a:prstGeom prst="rect">
            <a:avLst/>
          </a:prstGeom>
          <a:noFill/>
        </p:spPr>
      </p:pic>
      <p:pic>
        <p:nvPicPr>
          <p:cNvPr id="21" name="Picture 5" descr="C:\Documents and Settings\Administrator\Local Settings\Temporary Internet Files\Content.IE5\U37QUE1I\MM900040943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0" y="5257800"/>
            <a:ext cx="1981200" cy="1347217"/>
          </a:xfrm>
          <a:prstGeom prst="rect">
            <a:avLst/>
          </a:prstGeom>
          <a:noFill/>
        </p:spPr>
      </p:pic>
      <p:pic>
        <p:nvPicPr>
          <p:cNvPr id="22" name="Picture 5" descr="C:\Documents and Settings\Administrator\Local Settings\Temporary Internet Files\Content.IE5\U37QUE1I\MM900040943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6200" y="4953000"/>
            <a:ext cx="1981200" cy="1347217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2261929"/>
            <a:ext cx="1638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 </a:t>
            </a:r>
            <a:r>
              <a:rPr lang="en-US" sz="3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</a:t>
            </a:r>
            <a:endParaRPr lang="en-US" sz="3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93"/>
    </mc:Choice>
    <mc:Fallback xmlns="">
      <p:transition spd="slow" advTm="36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185 C 0.00468 -0.02242 -0.00139 -0.00023 0.0085 -0.0215 C 0.01475 -0.03444 0.01545 -0.05039 0.02152 -0.06357 C 0.02517 -0.06126 0.02934 -0.06057 0.03246 -0.05687 C 0.04739 -0.04022 0.04843 -0.00139 0.06718 0.00809 C 0.06857 0.00046 0.07048 -0.00694 0.07135 -0.0148 C 0.07448 -0.04022 0.07066 -0.05432 0.08889 -0.06357 C 0.09514 -0.04924 0.09809 -0.03444 0.10191 -0.01803 C 0.10521 -0.00324 0.10451 0.00439 0.11059 0.0178 C 0.11267 -0.01456 0.11215 -0.02682 0.12135 -0.05386 C 0.12239 -0.05687 0.12222 -0.06103 0.12361 -0.06357 C 0.12673 -0.06958 0.13177 -0.0712 0.13646 -0.07328 C 0.14496 -0.06935 0.14705 -0.06357 0.14948 -0.05063 C 0.15104 -0.04207 0.14878 -0.02936 0.15382 -0.0245 C 0.15607 -0.02242 0.15816 -0.02011 0.16024 -0.01803 C 0.16336 -0.00023 0.16441 -0.00093 0.17552 0.00462 C 0.17899 -0.00324 0.18316 -0.00994 0.18646 -0.01803 C 0.19114 -0.03028 0.19166 -0.04716 0.19496 -0.06033 C 0.19618 -0.06473 0.19826 -0.06866 0.19948 -0.07328 C 0.20034 -0.07652 0.19982 -0.08045 0.20156 -0.08299 C 0.20312 -0.08553 0.2059 -0.0853 0.20816 -0.08646 C 0.21701 -0.06542 0.2158 -0.03837 0.22118 -0.0148 C 0.22569 -0.02404 0.23177 -0.03121 0.23628 -0.04069 C 0.2375 -0.04346 0.23715 -0.04762 0.23836 -0.05063 C 0.24201 -0.06033 0.2493 -0.07975 0.25364 -0.08946 C 0.25434 -0.09385 0.25486 -0.09824 0.25573 -0.10264 C 0.25642 -0.10587 0.25573 -0.11235 0.25781 -0.11235 C 0.26093 -0.11235 0.26232 -0.10587 0.26458 -0.10264 C 0.26909 -0.05317 0.26302 -0.06958 0.27309 -0.04739 C 0.28246 -0.0497 0.29271 -0.04808 0.30121 -0.05386 C 0.31562 -0.06357 0.32899 -0.10726 0.33819 -0.12529 C 0.34114 -0.13847 0.34566 -0.14378 0.3533 -0.15141 C 0.36909 -0.11997 0.36041 -0.08299 0.36857 -0.04739 C 0.37899 -0.05271 0.37343 -0.04716 0.37934 -0.06681 C 0.38402 -0.08206 0.38802 -0.09709 0.39236 -0.11235 C 0.39357 -0.11651 0.39496 -0.12113 0.3967 -0.12529 C 0.3993 -0.13199 0.40538 -0.14471 0.40538 -0.14448 C 0.41805 -0.13176 0.41146 -0.14193 0.41632 -0.10564 C 0.41736 -0.09709 0.41441 -0.08137 0.42048 -0.07975 C 0.425 -0.07883 0.42916 -0.07744 0.4335 -0.07652 C 0.45764 -0.089 0.47864 -0.11512 0.49635 -0.14147 C 0.50729 -0.15765 0.51527 -0.18008 0.52899 -0.19025 C 0.53298 -0.17222 0.53576 -0.15349 0.53975 -0.13523 C 0.54045 -0.13176 0.5401 -0.12737 0.54201 -0.12529 C 0.54427 -0.12321 0.54618 -0.1209 0.54843 -0.11882 C 0.55434 -0.13338 0.5585 -0.15141 0.56597 -0.16436 C 0.56857 -0.16898 0.57187 -0.17268 0.57448 -0.1773 C 0.58142 -0.18932 0.58316 -0.20088 0.59184 -0.20966 C 0.59427 -0.19533 0.59722 -0.18262 0.59843 -0.16759 C 0.60191 -0.12645 0.59809 -0.14702 0.6026 -0.12529 C 0.60764 -0.13962 0.61093 -0.15187 0.62014 -0.16112 C 0.6276 -0.178 0.63177 -0.17776 0.64184 -0.19025 C 0.66632 -0.22007 0.64444 -0.2018 0.66354 -0.21637 C 0.66857 -0.20065 0.67066 -0.18447 0.6743 -0.16759 C 0.675 -0.16436 0.67847 -0.16528 0.68073 -0.16436 C 0.68385 -0.17776 0.68784 -0.19025 0.69166 -0.20319 C 0.69253 -0.20643 0.69218 -0.21059 0.69375 -0.21313 C 0.69531 -0.21567 0.69809 -0.21544 0.70017 -0.21637 C 0.70573 -0.19233 0.70052 -0.19996 0.71336 -0.19025 C 0.71475 -0.18701 0.7151 -0.18054 0.71771 -0.18054 C 0.7217 -0.18054 0.72621 -0.19741 0.72847 -0.20019 C 0.73021 -0.20227 0.73281 -0.20227 0.73489 -0.20319 C 0.73715 -0.20227 0.74166 -0.20019 0.74166 -0.19996 " pathEditMode="relative" rAng="0" ptsTypes="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0" y="-9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6.2963E-6 C 0.0118 -0.01042 0.01892 -0.02477 0.02934 -0.0345 C 0.03159 -0.04352 0.03281 -0.04769 0.03975 -0.0507 C 0.04271 -0.04908 0.04583 -0.04862 0.04843 -0.04607 C 0.05243 -0.04214 0.05364 -0.03473 0.05694 -0.02987 C 0.0585 -0.02755 0.06059 -0.02547 0.06215 -0.02315 C 0.06458 -0.01945 0.06684 -0.01551 0.06909 -0.01158 C 0.06962 -0.00926 0.06892 -0.00464 0.07083 -0.00464 C 0.07847 -0.00464 0.08368 -0.02315 0.08628 -0.02987 C 0.08715 -0.03195 0.08646 -0.03542 0.08802 -0.03681 C 0.09097 -0.03959 0.09843 -0.04144 0.09843 -0.04144 C 0.10243 -0.03913 0.10712 -0.03843 0.11041 -0.0345 C 0.11284 -0.03149 0.11458 -0.01829 0.11562 -0.01389 C 0.11857 -0.00093 0.121 0.01226 0.1243 0.02523 C 0.12951 0.01087 0.13003 0.01157 0.13281 -0.00464 C 0.13368 -0.00926 0.13333 -0.01413 0.13455 -0.01852 C 0.1401 -0.03774 0.15017 -0.05417 0.15868 -0.0713 C 0.15885 -0.07223 0.16093 -0.08751 0.16389 -0.08751 C 0.16684 -0.08751 0.16857 -0.08288 0.17083 -0.08056 C 0.17361 -0.06227 0.1743 -0.04376 0.17587 -0.02524 C 0.17691 -0.01112 0.17587 -0.00093 0.18455 0.00694 C 0.225 -0.00649 0.2467 -0.03218 0.2743 -0.06899 C 0.27569 -0.07686 0.27482 -0.08658 0.28455 -0.07362 C 0.2901 -0.06621 0.28993 -0.04607 0.29149 -0.03681 C 0.29253 -0.03056 0.29496 -0.01852 0.29496 -0.01852 C 0.30347 -0.06251 0.30746 -0.10788 0.31562 -0.15186 C 0.32291 -0.11274 0.32639 -0.07454 0.34496 -0.04144 C 0.34861 -0.02176 0.34514 -0.03473 0.35 -0.05741 C 0.35555 -0.0838 0.36701 -0.10788 0.3743 -0.13334 C 0.37673 -0.14167 0.37882 -0.15024 0.3809 -0.15857 C 0.38177 -0.16089 0.38281 -0.16551 0.38281 -0.16551 C 0.3875 -0.15579 0.38819 -0.14746 0.38975 -0.13565 C 0.38993 -0.12894 0.38281 -0.06991 0.4 -0.06204 C 0.4059 -0.07778 0.41528 -0.09121 0.42257 -0.10579 C 0.42587 -0.12061 0.42812 -0.1338 0.43802 -0.1426 C 0.43975 -0.14098 0.44201 -0.14028 0.44305 -0.13797 C 0.44791 -0.12848 0.45034 -0.08565 0.45156 -0.0713 C 0.46684 -0.07801 0.48628 -0.14167 0.49323 -0.16089 C 0.49722 -0.17223 0.49791 -0.18241 0.50694 -0.18635 C 0.51736 -0.17709 0.50972 -0.18635 0.51371 -0.16089 C 0.5151 -0.15209 0.51892 -0.14422 0.52083 -0.13565 C 0.5243 -0.11922 0.525 -0.09538 0.53628 -0.08519 C 0.5368 -0.08982 0.5368 -0.09445 0.53802 -0.09885 C 0.53871 -0.10139 0.5408 -0.10325 0.54149 -0.10579 C 0.54548 -0.12084 0.54739 -0.13681 0.55173 -0.15186 C 0.55468 -0.16343 0.55434 -0.17292 0.56389 -0.17709 C 0.56597 -0.17547 0.56927 -0.17524 0.57083 -0.17246 C 0.57309 -0.16852 0.57257 -0.16297 0.5743 -0.15857 C 0.57916 -0.14538 0.58073 -0.13658 0.58975 -0.12871 C 0.59496 -0.13635 0.60052 -0.14376 0.60521 -0.15186 C 0.61406 -0.16714 0.62187 -0.18889 0.63455 -0.20001 C 0.63819 -0.18542 0.63819 -0.17477 0.63975 -0.15857 C 0.64062 -0.14977 0.64462 -0.14399 0.6467 -0.13565 C 0.64774 -0.13959 0.64878 -0.14352 0.65 -0.14723 C 0.65104 -0.15047 0.65243 -0.15325 0.65347 -0.15649 C 0.65486 -0.16089 0.65573 -0.16551 0.65694 -0.17014 C 0.65746 -0.17246 0.65868 -0.17709 0.65868 -0.17709 C 0.66215 -0.17547 0.66562 -0.17408 0.66909 -0.17246 C 0.67083 -0.17176 0.66979 -0.16737 0.67083 -0.16551 C 0.67153 -0.16413 0.67309 -0.16389 0.6743 -0.1632 " pathEditMode="relative" ptsTypes="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007 C 0.01875 -0.01504 0.02205 -0.03009 0.02378 -0.04583 C 0.03455 -0.0412 0.0408 -0.02824 0.04705 -0.01713 C 0.05087 -0.01065 0.05764 0.00255 0.05764 0.00278 C 0.05833 0.00463 0.06337 0.02616 0.06667 0.02709 C 0.06944 0.02778 0.06944 0.0213 0.07031 0.01829 C 0.07205 0.0125 0.07274 0.00648 0.07396 0.0007 C 0.07899 -0.02176 0.08021 -0.04606 0.08646 -0.06782 C 0.0967 -0.05949 0.09913 -0.04398 0.10434 -0.03032 C 0.12101 0.01412 0.10139 -0.03842 0.12049 0.00255 C 0.12795 0.01829 0.12274 0.01551 0.13108 0.02709 C 0.13507 0.03241 0.14375 0.04236 0.14375 0.0426 C 0.14948 -0.00694 0.14306 0.05255 0.1474 -0.06574 C 0.14774 -0.07477 0.15382 -0.0787 0.1599 -0.08125 C 0.16823 -0.06041 0.17205 -0.01967 0.18854 -0.00602 C 0.18906 -0.00833 0.19115 -0.01065 0.19028 -0.01273 C 0.18837 -0.0169 0.18403 -0.01828 0.18125 -0.02153 C 0.17674 -0.02708 0.17517 -0.03264 0.1724 -0.03912 C 0.17587 -0.05555 0.17899 -0.0794 0.19392 -0.08565 C 0.20764 -0.07731 0.20521 -0.0669 0.21545 -0.05486 C 0.22483 -0.04328 0.23663 -0.03287 0.24948 -0.02824 C 0.25694 -0.04051 0.26094 -0.05717 0.26372 -0.07245 C 0.26632 -0.08541 0.26406 -0.09907 0.27465 -0.10324 C 0.28594 -0.08935 0.28715 -0.07523 0.30139 -0.06342 C 0.30503 -0.06504 0.30903 -0.06528 0.31215 -0.06782 C 0.3158 -0.07129 0.31788 -0.07708 0.32118 -0.08125 C 0.32587 -0.08727 0.33108 -0.09259 0.33559 -0.09884 C 0.34392 -0.11018 0.35347 -0.1206 0.35885 -0.13426 C 0.36684 -0.1544 0.36128 -0.14838 0.37118 -0.15648 C 0.38524 -0.13055 0.38889 -0.09699 0.40712 -0.07453 C 0.41788 -0.07893 0.41424 -0.09282 0.41597 -0.10555 C 0.41927 -0.12778 0.42292 -0.14467 0.43038 -0.16504 C 0.4342 -0.17523 0.43559 -0.18588 0.44462 -0.18958 C 0.44896 -0.17685 0.45139 -0.16458 0.45556 -0.15208 C 0.45747 -0.1375 0.46163 -0.12453 0.46788 -0.11227 C 0.4875 -0.12407 0.50434 -0.15162 0.51649 -0.17407 C 0.5217 -0.19583 0.53125 -0.15926 0.53264 -0.15648 C 0.54028 -0.13727 0.54219 -0.1162 0.54861 -0.09653 C 0.55191 -0.08657 0.55677 -0.07801 0.55938 -0.06782 C 0.56563 -0.09028 0.5658 -0.11504 0.5684 -0.13865 C 0.56927 -0.14699 0.575 -0.16759 0.57726 -0.17615 C 0.57778 -0.18356 0.57361 -0.1949 0.57917 -0.19815 C 0.58403 -0.20115 0.58003 -0.18495 0.5809 -0.17847 C 0.58385 -0.15694 0.58819 -0.13796 0.60417 -0.12546 C 0.61215 -0.1125 0.61285 -0.11319 0.62569 -0.11666 C 0.63299 -0.13495 0.6434 -0.15046 0.6526 -0.16736 C 0.6592 -0.16574 0.66597 -0.16551 0.6724 -0.16296 C 0.67691 -0.16111 0.68038 -0.15602 0.6849 -0.15416 C 0.69063 -0.14699 0.69549 -0.14328 0.7026 -0.13865 C 0.70868 -0.14028 0.7151 -0.14028 0.72066 -0.14305 C 0.72274 -0.14421 0.72309 -0.14745 0.72431 -0.14977 C 0.72587 -0.15254 0.72813 -0.15532 0.72951 -0.15833 C 0.73854 -0.17847 0.74757 -0.19861 0.75278 -0.22037 C 0.75677 -0.20555 0.75486 -0.21134 0.75833 -0.20278 " pathEditMode="relative" rAng="0" ptsTypes="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-8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4.81481E-6 C 0.0007 -0.02129 -0.00017 -0.04212 0.00191 -0.06319 C 0.00226 -0.0662 0.00486 -0.0581 0.00521 -0.05486 C 0.00643 -0.04907 0.00608 -0.04282 0.00695 -0.03657 C 0.00764 -0.03101 0.0132 -0.02037 0.01563 -0.01828 C 0.0191 -0.01574 0.02587 -0.01018 0.02587 -0.00995 C 0.0349 -0.0368 0.02813 -0.06574 0.03282 -0.09351 C 0.0375 -0.08587 0.03872 -0.07893 0.04323 -0.07106 C 0.04462 -0.06412 0.04688 -0.05393 0.05157 -0.04884 C 0.05486 -0.0456 0.06216 -0.0405 0.06216 -0.0405 C 0.06268 -0.06018 0.0592 -0.08078 0.06372 -0.09953 C 0.06476 -0.10393 0.0717 -0.09861 0.0757 -0.09745 C 0.07917 -0.09652 0.08611 -0.09351 0.08611 -0.09328 C 0.08664 -0.10046 0.08646 -0.1074 0.08785 -0.11388 C 0.08837 -0.11643 0.09028 -0.11759 0.09115 -0.1199 C 0.09514 -0.12847 0.09775 -0.1368 0.1 -0.14629 C 0.09861 -0.15162 0.09896 -0.15763 0.09636 -0.1625 C 0.09514 -0.16481 0.09167 -0.16342 0.08941 -0.16458 C 0.08768 -0.1655 0.08646 -0.16805 0.0842 -0.16851 C 0.07535 -0.17106 0.06598 -0.17083 0.05695 -0.17268 C 0.04844 -0.17662 0.0415 -0.18333 0.03282 -0.1868 C 0.0323 -0.19074 0.03195 -0.1949 0.03091 -0.19884 C 0.03021 -0.20324 0.02761 -0.21134 0.02761 -0.21111 C 0.03004 -0.2287 0.03091 -0.22615 0.0448 -0.22939 C 0.05539 -0.22777 0.06545 -0.22638 0.0757 -0.22337 C 0.09098 -0.22754 0.09341 -0.22638 0.1 -0.24143 C 0.10139 -0.25092 0.1033 -0.25486 0.09809 -0.26412 C 0.09549 -0.26875 0.08681 -0.27245 0.08264 -0.27407 C 0.0592 -0.28217 0.03455 -0.28125 0.01059 -0.28217 C 0.00209 -0.28634 -0.00191 -0.28888 -0.00833 -0.29652 C -0.00955 -0.30254 -0.01423 -0.31365 -0.01007 -0.32083 C -0.0052 -0.3287 0.00382 -0.32893 0.01059 -0.33287 C 0.02396 -0.34074 0.03698 -0.34768 0.05157 -0.35115 C 0.05973 -0.35046 0.06997 -0.3537 0.0757 -0.34722 C 0.0842 -0.3368 0.08559 -0.32337 0.0948 -0.31273 C 0.10052 -0.28541 0.1165 -0.2993 0.14271 -0.30023 C 0.14931 -0.30555 0.14948 -0.31018 0.15313 -0.31875 C 0.16094 -0.31736 0.1698 -0.31875 0.17709 -0.31458 C 0.17969 -0.31319 0.17882 -0.3081 0.17882 -0.30462 C 0.17882 -0.29722 0.17986 -0.28888 0.17709 -0.28217 C 0.17414 -0.27523 0.16771 -0.27152 0.16337 -0.26597 C 0.15712 -0.25879 0.15486 -0.24791 0.14966 -0.23958 C 0.15295 -0.23125 0.15417 -0.22106 0.1599 -0.21504 C 0.16719 -0.20763 0.17327 -0.20578 0.18212 -0.20324 C 0.19219 -0.21087 0.18785 -0.21319 0.19427 -0.22337 C 0.19844 -0.22986 0.20209 -0.22986 0.20799 -0.23148 C 0.21771 -0.23101 0.22743 -0.23078 0.23733 -0.22939 C 0.23889 -0.22939 0.2415 -0.22939 0.24236 -0.22754 C 0.24323 -0.22569 0.24115 -0.22337 0.24063 -0.22129 C 0.24011 -0.21319 0.23976 -0.20509 0.23889 -0.19699 C 0.23872 -0.1949 0.23664 -0.19282 0.23733 -0.19074 C 0.23802 -0.18865 0.24063 -0.18819 0.24236 -0.1868 C 0.25851 -0.18958 0.26858 -0.18657 0.2783 -0.20115 C 0.28091 -0.20509 0.28316 -0.20902 0.28525 -0.21319 C 0.2875 -0.21712 0.29566 -0.22129 0.29566 -0.22106 C 0.29705 -0.21712 0.29861 -0.21342 0.29914 -0.20925 C 0.29966 -0.20509 0.29844 -0.2 0.3007 -0.19699 C 0.30261 -0.19444 0.30643 -0.1956 0.30938 -0.1949 C 0.31841 -0.1956 0.34445 -0.20069 0.3573 -0.19699 C 0.35799 -0.19282 0.35851 -0.18888 0.3592 -0.18472 C 0.35973 -0.18148 0.35834 -0.17314 0.36094 -0.17476 C 0.36389 -0.17662 0.36181 -0.18287 0.3625 -0.1868 C 0.36355 -0.19236 0.36441 -0.19791 0.36615 -0.20324 C 0.36736 -0.20717 0.36945 -0.21504 0.36945 -0.21504 C 0.3717 -0.21319 0.37483 -0.21226 0.37622 -0.20925 C 0.3783 -0.20555 0.37813 -0.20069 0.37969 -0.19699 C 0.38403 -0.18657 0.38177 -0.1912 0.38664 -0.18287 C 0.39028 -0.2 0.38681 -0.22037 0.40035 -0.23148 C 0.40521 -0.22314 0.40382 -0.22708 0.40556 -0.21504 C 0.40625 -0.21064 0.40434 -0.20416 0.40712 -0.20115 C 0.41059 -0.19722 0.41632 -0.19837 0.42101 -0.19699 C 0.44306 -0.19976 0.44827 -0.19791 0.46389 -0.20717 C 0.4691 -0.20578 0.475 -0.20671 0.47934 -0.20324 C 0.4823 -0.20069 0.49098 -0.18541 0.49497 -0.1787 C 0.50261 -0.19074 0.50313 -0.20486 0.51042 -0.21712 C 0.51198 -0.22523 0.51077 -0.23032 0.52066 -0.22337 C 0.52327 -0.22175 0.52483 -0.21412 0.5257 -0.21134 C 0.52952 -0.1993 0.529 -0.20138 0.53438 -0.18888 C 0.54601 -0.19282 0.55191 -0.19629 0.56007 -0.20717 C 0.56754 -0.21736 0.57431 -0.2331 0.58594 -0.2375 C 0.58768 -0.23634 0.58993 -0.23564 0.59098 -0.23356 C 0.59618 -0.22268 0.58889 -0.21944 0.59948 -0.21134 C 0.60139 -0.21319 0.60348 -0.21481 0.60469 -0.21712 C 0.60643 -0.22083 0.60834 -0.22939 0.60834 -0.22939 " pathEditMode="relative" rAng="0" ptsTypes="ffffffffffffffffffffffffffffffffffffffffff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-17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39 C 0.00104 -0.01574 0.00052 -0.02893 0.00538 -0.04468 C 0.01753 -0.03819 0.01944 -0.02708 0.02691 -0.01597 C 0.03316 -0.00694 0.04427 0.00579 0.05399 0.00926 C 0.05468 -0.01134 0.05243 -0.03218 0.0559 -0.05208 C 0.05642 -0.05556 0.06111 -0.04745 0.06319 -0.04468 C 0.0684 -0.03727 0.07361 -0.02986 0.0776 -0.02153 C 0.08264 -0.01065 0.08784 0.00023 0.09739 0.00718 C 0.10347 -0.01852 0.11736 -0.04051 0.12448 -0.06574 C 0.12812 -0.06505 0.13229 -0.06597 0.13524 -0.06366 C 0.13767 -0.06227 0.1375 -0.05856 0.13889 -0.05602 C 0.14062 -0.05324 0.14253 -0.05093 0.14444 -0.04838 C 0.1467 -0.04468 0.1493 -0.04074 0.15156 -0.03704 C 0.15573 -0.0294 0.15764 -0.0213 0.16232 -0.01389 C 0.171 -0.02569 0.17465 -0.04838 0.17673 -0.06181 C 0.17882 -0.07454 0.17882 -0.08866 0.18941 -0.0963 C 0.19687 -0.08079 0.20573 -0.06597 0.21284 -0.05023 C 0.22014 -0.05093 0.2276 -0.05023 0.23455 -0.05208 C 0.24062 -0.05393 0.24913 -0.07315 0.25277 -0.07893 C 0.25711 -0.09468 0.26076 -0.08796 0.27257 -0.08102 C 0.27378 -0.07847 0.27465 -0.07569 0.27621 -0.07315 C 0.27777 -0.0706 0.28003 -0.06829 0.28142 -0.06574 C 0.28559 -0.05787 0.28281 -0.05556 0.29236 -0.05208 C 0.29444 -0.07245 0.29635 -0.09143 0.30503 -0.10972 C 0.31961 -0.10532 0.321 -0.10393 0.32847 -0.09051 C 0.33142 -0.07824 0.33628 -0.06713 0.34652 -0.05995 C 0.34791 -0.07454 0.34948 -0.08935 0.35191 -0.10393 C 0.35347 -0.11204 0.36093 -0.12708 0.36093 -0.12685 C 0.36319 -0.12639 0.36701 -0.12731 0.36823 -0.125 C 0.37152 -0.11759 0.36979 -0.10833 0.37187 -0.10023 C 0.37239 -0.09375 0.37291 -0.08727 0.37361 -0.08102 C 0.37396 -0.07755 0.37239 -0.0713 0.37534 -0.07153 C 0.38194 -0.07176 0.40937 -0.08495 0.41684 -0.09259 C 0.42656 -0.10208 0.42951 -0.11458 0.44218 -0.11921 C 0.45486 -0.10995 0.46007 -0.09375 0.47291 -0.08472 C 0.47343 -0.09306 0.47396 -0.10139 0.47465 -0.10972 C 0.47534 -0.11921 0.47309 -0.12963 0.47656 -0.13843 C 0.47743 -0.1412 0.48142 -0.13588 0.4835 -0.13449 C 0.49027 -0.12083 0.48646 -0.12963 0.49427 -0.10764 C 0.49965 -0.09375 0.49635 -0.10602 0.50173 -0.09444 C 0.5026 -0.09259 0.50225 -0.09005 0.5033 -0.08866 C 0.50486 -0.08727 0.50711 -0.08727 0.50902 -0.08681 C 0.53073 -0.09838 0.5434 -0.11343 0.56128 -0.13264 C 0.56527 -0.13704 0.56979 -0.14167 0.57378 -0.14606 C 0.57604 -0.14861 0.57882 -0.15139 0.58125 -0.15393 C 0.58507 -0.15787 0.59548 -0.16134 0.59548 -0.16111 C 0.60052 -0.15995 0.60555 -0.15972 0.61007 -0.15741 C 0.61753 -0.15393 0.62673 -0.12616 0.63177 -0.11736 C 0.63593 -0.12176 0.64062 -0.12593 0.64444 -0.13079 C 0.64791 -0.13495 0.6559 -0.14931 0.66059 -0.15393 C 0.69531 -0.18657 0.6559 -0.14421 0.67673 -0.16713 C 0.67986 -0.16667 0.68316 -0.16667 0.68593 -0.16528 C 0.6993 -0.15741 0.70208 -0.13889 0.72014 -0.13264 C 0.72361 -0.14722 0.725 -0.16204 0.72725 -0.17685 C 0.72864 -0.18518 0.72899 -0.18935 0.73646 -0.19213 C 0.74062 -0.19074 0.74531 -0.19051 0.74913 -0.18819 C 0.75885 -0.18218 0.75781 -0.17685 0.76892 -0.17292 C 0.77014 -0.17106 0.7717 -0.16921 0.77257 -0.16713 C 0.77343 -0.16551 0.77239 -0.16134 0.7743 -0.16134 C 0.77691 -0.16134 0.77777 -0.16528 0.77968 -0.16713 C 0.78211 -0.17523 0.78455 -0.17986 0.79236 -0.18264 C 0.80347 -0.1787 0.80156 -0.16898 0.81215 -0.16528 C 0.82274 -0.17268 0.81805 -0.17917 0.825 -0.19005 C 0.8243 -0.19259 0.82465 -0.1956 0.82309 -0.19792 C 0.82187 -0.19931 0.81909 -0.19838 0.81771 -0.19977 C 0.8158 -0.20139 0.81354 -0.20694 0.81215 -0.20926 " pathEditMode="relative" rAng="0" ptsTypes="ffff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dilliplane\AppData\Local\Microsoft\Windows\Temporary Internet Files\Content.IE5\M2WYU3ZA\1084003_kicking_donke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7" y="3322860"/>
            <a:ext cx="2243853" cy="26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10" y="1600200"/>
            <a:ext cx="8001000" cy="2773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Impact of dissonant news?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Mobilizing effect?</a:t>
            </a: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" descr="C:\Documents and Settings\Administrator\Local Settings\Temporary Internet Files\Content.IE5\TWNDIA7H\MC900389792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65852">
            <a:off x="2778154" y="4030864"/>
            <a:ext cx="2042777" cy="1762193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FNC.tif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48462">
            <a:off x="3342341" y="4331544"/>
            <a:ext cx="914400" cy="85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C:\Users\sdilliplane\AppData\Local\Microsoft\Windows\Temporary Internet Files\Content.IE5\HDOU7MOF\yes-we-can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562">
            <a:off x="3139909" y="3005906"/>
            <a:ext cx="925077" cy="8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3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9"/>
    </mc:Choice>
    <mc:Fallback xmlns="">
      <p:transition spd="slow" advTm="18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10" y="1600200"/>
            <a:ext cx="8001000" cy="2773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Impact of dissonant news?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Mobilizing effect?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Demobilizing effect?</a:t>
            </a:r>
          </a:p>
          <a:p>
            <a:pPr marL="457200" lvl="1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6" name="Picture 12" descr="C:\Documents and Settings\Administrator\Local Settings\Temporary Internet Files\Content.IE5\U37QUE1I\MC90008431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3962400"/>
            <a:ext cx="2362200" cy="2261631"/>
          </a:xfrm>
          <a:prstGeom prst="rect">
            <a:avLst/>
          </a:prstGeom>
          <a:noFill/>
        </p:spPr>
      </p:pic>
      <p:pic>
        <p:nvPicPr>
          <p:cNvPr id="35" name="Picture 3" descr="C:\Documents and Settings\Administrator\Local Settings\Temporary Internet Files\Content.IE5\TWNDIA7H\MC900389792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65852">
            <a:off x="2778154" y="4030864"/>
            <a:ext cx="2042777" cy="1762193"/>
          </a:xfrm>
          <a:prstGeom prst="rect">
            <a:avLst/>
          </a:prstGeom>
          <a:noFill/>
        </p:spPr>
      </p:pic>
      <p:pic>
        <p:nvPicPr>
          <p:cNvPr id="37" name="Picture 36" descr="MSNBC.tif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92209">
            <a:off x="3320280" y="4308348"/>
            <a:ext cx="975267" cy="71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20" descr="C:\Documents and Settings\Administrator\Local Settings\Temporary Internet Files\Content.IE5\10S23L64\MC900084314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84790" y="3962400"/>
            <a:ext cx="2514600" cy="246963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2003" y="2438400"/>
            <a:ext cx="1638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 </a:t>
            </a:r>
            <a:r>
              <a:rPr lang="en-US" sz="3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3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</a:t>
            </a:r>
            <a:endParaRPr lang="en-US" sz="3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68949" y="2313801"/>
            <a:ext cx="2885141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3"/>
    </mc:Choice>
    <mc:Fallback xmlns="">
      <p:transition spd="slow" advTm="23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4" dur="3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38550"/>
            <a:ext cx="4038600" cy="265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82" y="-29706"/>
            <a:ext cx="2868881" cy="197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68" y="3952859"/>
            <a:ext cx="23526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0"/>
            <a:ext cx="38290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13" y="4411173"/>
            <a:ext cx="3314700" cy="249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06" y="957941"/>
            <a:ext cx="2500132" cy="252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94" y="3419403"/>
            <a:ext cx="2586037" cy="18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82" y="3373243"/>
            <a:ext cx="30861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984929"/>
            <a:ext cx="74771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499" y="-15374"/>
            <a:ext cx="3161413" cy="104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6134100"/>
            <a:ext cx="6515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" y="1977877"/>
            <a:ext cx="39433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2" y="1945589"/>
            <a:ext cx="26574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96" y="3315982"/>
            <a:ext cx="2691610" cy="15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4060652"/>
            <a:ext cx="2690812" cy="13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7" y="533849"/>
            <a:ext cx="2263963" cy="206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2220384"/>
            <a:ext cx="47053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24" y="642982"/>
            <a:ext cx="2695575" cy="22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5" y="3738595"/>
            <a:ext cx="4348164" cy="108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97" y="1049110"/>
            <a:ext cx="33432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26" y="4655908"/>
            <a:ext cx="2540641" cy="16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7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2"/>
    </mc:Choice>
    <mc:Fallback xmlns="">
      <p:transition spd="slow" advTm="16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Vote Choice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 partisan news exposure influence the vote choices that citizens make?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cap="small" dirty="0" smtClean="0"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Does partisan news exposure influence the extent to which citizens participate in politics?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cap="small" dirty="0" smtClean="0">
                <a:latin typeface="Times New Roman" pitchFamily="18" charset="0"/>
                <a:cs typeface="Times New Roman" pitchFamily="18" charset="0"/>
              </a:rPr>
              <a:t>Consistency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Does partisan news exposure influence the degree of internal consistency among political views?</a:t>
            </a:r>
          </a:p>
        </p:txBody>
      </p:sp>
      <p:sp>
        <p:nvSpPr>
          <p:cNvPr id="7" name="Rectangle 6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Key Types of Effects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1"/>
    </mc:Choice>
    <mc:Fallback xmlns="">
      <p:transition spd="slow" advTm="10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FE6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32948E-6 L 0.00018 -0.364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Consistency among issue positions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Joe’s issue positions become more consistent with his party’s positions over time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Administrator\Local Settings\Temporary Internet Files\Content.IE5\TWNDIA7H\MC90013949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851541"/>
            <a:ext cx="2133600" cy="2320659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3657600" y="4495800"/>
            <a:ext cx="4648200" cy="1588"/>
          </a:xfrm>
          <a:prstGeom prst="line">
            <a:avLst/>
          </a:prstGeom>
          <a:ln w="38100">
            <a:solidFill>
              <a:srgbClr val="C648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504405" y="4495800"/>
            <a:ext cx="3048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152606" y="4495006"/>
            <a:ext cx="3048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600" y="4648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Republican party position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4648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Democratic party position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4800600" y="4343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638800" y="4343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943600" y="4343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629400" y="4343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6858000" y="4343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7391400" y="4343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2162" y="501187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Joe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Consistency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8800" y="1524845"/>
            <a:ext cx="1638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 </a:t>
            </a:r>
            <a:r>
              <a:rPr lang="en-US" sz="3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3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</a:t>
            </a:r>
            <a:endParaRPr lang="en-US" sz="3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22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8.67052E-7 L -0.03333 -8.67052E-7 " pathEditMode="relative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6667 -8.67052E-7 " pathEditMode="relative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67052E-7 L 0.15 -8.67052E-7 " pathEditMode="relative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Summary…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Americans consume a mix of sources, including a hefty helping of neutral news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Likeminded news can influence vote choice, participation during the campaign, and consistency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 can dissonant news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Statistical vs. substantive significance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Neutral news?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70"/>
    </mc:Choice>
    <mc:Fallback xmlns="">
      <p:transition spd="slow" advTm="91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Lessons?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habit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Turnout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media sources we choose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versus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</a:p>
          <a:p>
            <a:pPr lv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Prompting deliberation versus inspiring participation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does not necessarily beget action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7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188"/>
    </mc:Choice>
    <mc:Fallback xmlns="">
      <p:transition spd="slow" advTm="255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Lessons?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447800"/>
            <a:ext cx="6286500" cy="469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1447800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9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1"/>
    </mc:Choice>
    <mc:Fallback xmlns="">
      <p:transition spd="slow" advTm="706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7" descr="C:\Documents and Settings\Administrator\Local Settings\Temporary Internet Files\Content.IE5\UTRVS5OE\MC90029080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04800"/>
            <a:ext cx="1795922" cy="143121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" name="Picture 10" descr="C:\Documents and Settings\Administrator\Local Settings\Temporary Internet Files\Content.IE5\U37QUE1I\MC90029081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04800"/>
            <a:ext cx="1732987" cy="1378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17" descr="C:\Documents and Settings\Administrator\Local Settings\Temporary Internet Files\Content.IE5\UTRVS5OE\MC90029080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6678" y="304800"/>
            <a:ext cx="1795922" cy="143121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10" descr="C:\Documents and Settings\Administrator\Local Settings\Temporary Internet Files\Content.IE5\U37QUE1I\MC90029081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04800"/>
            <a:ext cx="1732987" cy="13782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" name="TextBox 15"/>
          <p:cNvSpPr txBox="1"/>
          <p:nvPr/>
        </p:nvSpPr>
        <p:spPr>
          <a:xfrm>
            <a:off x="1905000" y="3048000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Thank you for your attention.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Questions and comments welcome!</a:t>
            </a:r>
          </a:p>
          <a:p>
            <a:pPr algn="ctr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Susanna Dilliplane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susanna.dilliplane@aspeninstitute.org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aspeninstitute.org/APEP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7" descr="C:\Documents and Settings\Administrator\Local Settings\Temporary Internet Files\Content.IE5\UTRVS5OE\MC90029080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1383"/>
            <a:ext cx="1795922" cy="143121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2" name="Picture 10" descr="C:\Documents and Settings\Administrator\Local Settings\Temporary Internet Files\Content.IE5\U37QUE1I\MC90029081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304800"/>
            <a:ext cx="1732987" cy="13782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9" name="Rectangle 18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"/>
    </mc:Choice>
    <mc:Fallback xmlns="">
      <p:transition spd="slow" advTm="122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Why do we care?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media’s democratic functions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Media effects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Media measurement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Capturing diverse sources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Capturing multi-platform exposure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Establishing causality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67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84"/>
    </mc:Choice>
    <mc:Fallback xmlns="">
      <p:transition spd="slow" advTm="79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Partisan Media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love to hate partisan media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(especially the other side’s)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assume (fear?) that partisan media influence voters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do they?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0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8"/>
    </mc:Choice>
    <mc:Fallback xmlns="">
      <p:transition spd="slow" advTm="39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Partisan Media Influence Voters?</a:t>
            </a:r>
            <a:endParaRPr lang="en-US" sz="3600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answer, look at: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news sources we choose (selective exposure?)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Causal link between exposure and opinion/behavior change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9"/>
    </mc:Choice>
    <mc:Fallback xmlns="">
      <p:transition spd="slow" advTm="38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Study Design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2008 National Annenberg Election Study Internet Panel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Nationally representative sample (n=10,028)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 waves over 16 months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From pre-primary period through post-election period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1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69"/>
    </mc:Choice>
    <mc:Fallback xmlns="">
      <p:transition spd="slow" advTm="32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Study Design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95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Exposure to partisan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news on TV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781425" cy="360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2209800"/>
            <a:ext cx="441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45 TV programs with political content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Coded as slanted toward Republicans, Democrats, or neutral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3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80"/>
    </mc:Choice>
    <mc:Fallback xmlns="">
      <p:transition spd="slow" advTm="40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Study Design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Method of analysis: fixed effects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regression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Compares each person to him/herself at an earlier point in time; predicting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within individuals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Stronger ability to establish causality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6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84"/>
    </mc:Choice>
    <mc:Fallback xmlns="">
      <p:transition spd="slow" advTm="3478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52400" y="228600"/>
            <a:ext cx="9525000" cy="1066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 News Sources We Choose</a:t>
            </a:r>
            <a:endParaRPr lang="en-US" cap="sm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6551586"/>
            <a:ext cx="6858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349"/>
            <a:ext cx="2057400" cy="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5356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Average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Number of Partisan and Neutral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TV News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Programs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Watched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835820"/>
              </p:ext>
            </p:extLst>
          </p:nvPr>
        </p:nvGraphicFramePr>
        <p:xfrm>
          <a:off x="914400" y="1905000"/>
          <a:ext cx="6934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2900" y="5257800"/>
            <a:ext cx="84201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Preference for likeminded over dissonant, </a:t>
            </a:r>
          </a:p>
          <a:p>
            <a:pPr algn="ctr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but neutral is most popular and most consume a mix.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7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77"/>
    </mc:Choice>
    <mc:Fallback xmlns="">
      <p:transition spd="slow" advTm="111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9.8|1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3.8|29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6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6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7|9.7|23.1|17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6.5|25.9|55.5|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8.1|9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17.2|5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54.2|38.6|20.5|15.6|1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54.2|38.6|20.5|15.6|1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heme/theme1.xml><?xml version="1.0" encoding="utf-8"?>
<a:theme xmlns:a="http://schemas.openxmlformats.org/drawingml/2006/main" name="Office Theme">
  <a:themeElements>
    <a:clrScheme name="Custom 39">
      <a:dk1>
        <a:srgbClr val="002060"/>
      </a:dk1>
      <a:lt1>
        <a:srgbClr val="FFFFFF"/>
      </a:lt1>
      <a:dk2>
        <a:srgbClr val="8C92BF"/>
      </a:dk2>
      <a:lt2>
        <a:srgbClr val="C00000"/>
      </a:lt2>
      <a:accent1>
        <a:srgbClr val="1D618F"/>
      </a:accent1>
      <a:accent2>
        <a:srgbClr val="1D618F"/>
      </a:accent2>
      <a:accent3>
        <a:srgbClr val="135883"/>
      </a:accent3>
      <a:accent4>
        <a:srgbClr val="FADA7A"/>
      </a:accent4>
      <a:accent5>
        <a:srgbClr val="B88472"/>
      </a:accent5>
      <a:accent6>
        <a:srgbClr val="8E736A"/>
      </a:accent6>
      <a:hlink>
        <a:srgbClr val="4C538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4509</TotalTime>
  <Words>644</Words>
  <Application>Microsoft Office PowerPoint</Application>
  <PresentationFormat>On-screen Show (4:3)</PresentationFormat>
  <Paragraphs>143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Wingdings 2</vt:lpstr>
      <vt:lpstr>Office Theme</vt:lpstr>
      <vt:lpstr>Partisan Media and American Voters</vt:lpstr>
      <vt:lpstr>PowerPoint Presentation</vt:lpstr>
      <vt:lpstr>Why do we care?</vt:lpstr>
      <vt:lpstr>Partisan Media</vt:lpstr>
      <vt:lpstr>Do Partisan Media Influence Voters?</vt:lpstr>
      <vt:lpstr>Study Design</vt:lpstr>
      <vt:lpstr>Study Design</vt:lpstr>
      <vt:lpstr>Study Design</vt:lpstr>
      <vt:lpstr>Which News Sources We Choose</vt:lpstr>
      <vt:lpstr>Effects of Exposure to Partisan Media</vt:lpstr>
      <vt:lpstr>Three Key Types of Effects</vt:lpstr>
      <vt:lpstr>Vote Choice</vt:lpstr>
      <vt:lpstr>PowerPoint Presentation</vt:lpstr>
      <vt:lpstr>Vote Choice</vt:lpstr>
      <vt:lpstr>PowerPoint Presentation</vt:lpstr>
      <vt:lpstr>Participation</vt:lpstr>
      <vt:lpstr>Participation</vt:lpstr>
      <vt:lpstr>Participation</vt:lpstr>
      <vt:lpstr>Participation</vt:lpstr>
      <vt:lpstr>Three Key Types of Effects</vt:lpstr>
      <vt:lpstr>Consistency</vt:lpstr>
      <vt:lpstr>In Summary…</vt:lpstr>
      <vt:lpstr>Lessons?</vt:lpstr>
      <vt:lpstr>Lessons?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Partisan News Exposure  on American Political Opinion and Behavior:</dc:title>
  <dc:creator>Susanna Dilliplane</dc:creator>
  <cp:lastModifiedBy>Morra, Jean</cp:lastModifiedBy>
  <cp:revision>391</cp:revision>
  <dcterms:created xsi:type="dcterms:W3CDTF">2012-04-23T18:04:50Z</dcterms:created>
  <dcterms:modified xsi:type="dcterms:W3CDTF">2015-03-04T21:17:45Z</dcterms:modified>
</cp:coreProperties>
</file>