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4"/>
  </p:sldMasterIdLst>
  <p:notesMasterIdLst>
    <p:notesMasterId r:id="rId14"/>
  </p:notesMasterIdLst>
  <p:handoutMasterIdLst>
    <p:handoutMasterId r:id="rId15"/>
  </p:handoutMasterIdLst>
  <p:sldIdLst>
    <p:sldId id="525" r:id="rId5"/>
    <p:sldId id="531" r:id="rId6"/>
    <p:sldId id="532" r:id="rId7"/>
    <p:sldId id="528" r:id="rId8"/>
    <p:sldId id="533" r:id="rId9"/>
    <p:sldId id="530" r:id="rId10"/>
    <p:sldId id="526" r:id="rId11"/>
    <p:sldId id="529" r:id="rId12"/>
    <p:sldId id="527" r:id="rId13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908BCA6-BE9F-48A8-B9C0-C64A3DA4D5CE}">
          <p14:sldIdLst>
            <p14:sldId id="525"/>
          </p14:sldIdLst>
        </p14:section>
        <p14:section name="Untitled Section" id="{50521836-311F-4267-8824-2AFF0AAC9425}">
          <p14:sldIdLst>
            <p14:sldId id="531"/>
            <p14:sldId id="532"/>
            <p14:sldId id="528"/>
            <p14:sldId id="533"/>
            <p14:sldId id="530"/>
            <p14:sldId id="526"/>
            <p14:sldId id="529"/>
            <p14:sldId id="5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448">
          <p15:clr>
            <a:srgbClr val="A4A3A4"/>
          </p15:clr>
        </p15:guide>
        <p15:guide id="3" orient="horz" pos="2957">
          <p15:clr>
            <a:srgbClr val="A4A3A4"/>
          </p15:clr>
        </p15:guide>
        <p15:guide id="4" orient="horz" pos="308">
          <p15:clr>
            <a:srgbClr val="A4A3A4"/>
          </p15:clr>
        </p15:guide>
        <p15:guide id="5" orient="horz" pos="3178">
          <p15:clr>
            <a:srgbClr val="A4A3A4"/>
          </p15:clr>
        </p15:guide>
        <p15:guide id="6" orient="horz" pos="924">
          <p15:clr>
            <a:srgbClr val="A4A3A4"/>
          </p15:clr>
        </p15:guide>
        <p15:guide id="7" orient="horz" pos="1623">
          <p15:clr>
            <a:srgbClr val="A4A3A4"/>
          </p15:clr>
        </p15:guide>
        <p15:guide id="8" pos="3881">
          <p15:clr>
            <a:srgbClr val="A4A3A4"/>
          </p15:clr>
        </p15:guide>
        <p15:guide id="9" pos="2220">
          <p15:clr>
            <a:srgbClr val="A4A3A4"/>
          </p15:clr>
        </p15:guide>
        <p15:guide id="10" pos="230">
          <p15:clr>
            <a:srgbClr val="A4A3A4"/>
          </p15:clr>
        </p15:guide>
        <p15:guide id="11" pos="5488">
          <p15:clr>
            <a:srgbClr val="A4A3A4"/>
          </p15:clr>
        </p15:guide>
        <p15:guide id="12" pos="2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8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rri Sharp" initials="TS" lastIdx="13" clrIdx="0"/>
  <p:cmAuthor id="1" name="Sherwin Tolentino" initials="ST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DEE"/>
    <a:srgbClr val="3086AB"/>
    <a:srgbClr val="F2EDDE"/>
    <a:srgbClr val="F7F5F4"/>
    <a:srgbClr val="EAE2CD"/>
    <a:srgbClr val="F1EFEC"/>
    <a:srgbClr val="CFCAC2"/>
    <a:srgbClr val="7A6A55"/>
    <a:srgbClr val="392D1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597" autoAdjust="0"/>
  </p:normalViewPr>
  <p:slideViewPr>
    <p:cSldViewPr snapToGrid="0" showGuides="1">
      <p:cViewPr varScale="1">
        <p:scale>
          <a:sx n="65" d="100"/>
          <a:sy n="65" d="100"/>
        </p:scale>
        <p:origin x="413" y="43"/>
      </p:cViewPr>
      <p:guideLst>
        <p:guide orient="horz" pos="624"/>
        <p:guide orient="horz" pos="448"/>
        <p:guide orient="horz" pos="2957"/>
        <p:guide orient="horz" pos="308"/>
        <p:guide orient="horz" pos="3178"/>
        <p:guide orient="horz" pos="924"/>
        <p:guide orient="horz" pos="1623"/>
        <p:guide pos="3881"/>
        <p:guide pos="2220"/>
        <p:guide pos="230"/>
        <p:guide pos="5488"/>
        <p:guide pos="23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3086" y="82"/>
      </p:cViewPr>
      <p:guideLst>
        <p:guide orient="horz" pos="2938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rflsv02\home-t\tomb\MyDocs\Project%20docs\+New%20narrative\Copy%20of%20Why%20the%20urgency%20char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b\AppData\Local\Microsoft\Windows\Temporary%20Internet%20Files\Content.IE5\FG2FG0V0\YouGov_Snapshot_Ex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3"/>
          <c:order val="0"/>
          <c:tx>
            <c:strRef>
              <c:f>'Annual Letter polling'!$G$2</c:f>
              <c:strCache>
                <c:ptCount val="1"/>
                <c:pt idx="0">
                  <c:v>Germany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'Annual Letter polling'!$C$3:$C$5</c:f>
              <c:strCache>
                <c:ptCount val="3"/>
                <c:pt idx="0">
                  <c:v>Most of the countries that were poor 30 years ago are still poor today.</c:v>
                </c:pt>
                <c:pt idx="1">
                  <c:v>Despite billions in aid, the poorest people around the world are not much better off than they were 20 years ago.</c:v>
                </c:pt>
                <c:pt idx="2">
                  <c:v>Poor countries tend to stay poor.</c:v>
                </c:pt>
              </c:strCache>
            </c:strRef>
          </c:cat>
          <c:val>
            <c:numRef>
              <c:f>'Annual Letter polling'!$G$3:$G$5</c:f>
              <c:numCache>
                <c:formatCode>0%</c:formatCode>
                <c:ptCount val="3"/>
                <c:pt idx="0">
                  <c:v>0.8</c:v>
                </c:pt>
                <c:pt idx="1">
                  <c:v>0.74</c:v>
                </c:pt>
                <c:pt idx="2">
                  <c:v>0.71</c:v>
                </c:pt>
              </c:numCache>
            </c:numRef>
          </c:val>
        </c:ser>
        <c:ser>
          <c:idx val="2"/>
          <c:order val="1"/>
          <c:tx>
            <c:strRef>
              <c:f>'Annual Letter polling'!$F$2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'Annual Letter polling'!$C$3:$C$5</c:f>
              <c:strCache>
                <c:ptCount val="3"/>
                <c:pt idx="0">
                  <c:v>Most of the countries that were poor 30 years ago are still poor today.</c:v>
                </c:pt>
                <c:pt idx="1">
                  <c:v>Despite billions in aid, the poorest people around the world are not much better off than they were 20 years ago.</c:v>
                </c:pt>
                <c:pt idx="2">
                  <c:v>Poor countries tend to stay poor.</c:v>
                </c:pt>
              </c:strCache>
            </c:strRef>
          </c:cat>
          <c:val>
            <c:numRef>
              <c:f>'Annual Letter polling'!$F$3:$F$5</c:f>
              <c:numCache>
                <c:formatCode>0%</c:formatCode>
                <c:ptCount val="3"/>
                <c:pt idx="0">
                  <c:v>0.72</c:v>
                </c:pt>
                <c:pt idx="1">
                  <c:v>0.71</c:v>
                </c:pt>
                <c:pt idx="2">
                  <c:v>0.71</c:v>
                </c:pt>
              </c:numCache>
            </c:numRef>
          </c:val>
        </c:ser>
        <c:ser>
          <c:idx val="1"/>
          <c:order val="2"/>
          <c:tx>
            <c:strRef>
              <c:f>'Annual Letter polling'!$E$2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'Annual Letter polling'!$C$3:$C$5</c:f>
              <c:strCache>
                <c:ptCount val="3"/>
                <c:pt idx="0">
                  <c:v>Most of the countries that were poor 30 years ago are still poor today.</c:v>
                </c:pt>
                <c:pt idx="1">
                  <c:v>Despite billions in aid, the poorest people around the world are not much better off than they were 20 years ago.</c:v>
                </c:pt>
                <c:pt idx="2">
                  <c:v>Poor countries tend to stay poor.</c:v>
                </c:pt>
              </c:strCache>
            </c:strRef>
          </c:cat>
          <c:val>
            <c:numRef>
              <c:f>'Annual Letter polling'!$E$3:$E$5</c:f>
              <c:numCache>
                <c:formatCode>0%</c:formatCode>
                <c:ptCount val="3"/>
                <c:pt idx="0">
                  <c:v>0.83</c:v>
                </c:pt>
                <c:pt idx="1">
                  <c:v>0.83</c:v>
                </c:pt>
                <c:pt idx="2">
                  <c:v>0.8</c:v>
                </c:pt>
              </c:numCache>
            </c:numRef>
          </c:val>
        </c:ser>
        <c:ser>
          <c:idx val="0"/>
          <c:order val="3"/>
          <c:tx>
            <c:strRef>
              <c:f>'Annual Letter polling'!$D$2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'Annual Letter polling'!$C$3:$C$5</c:f>
              <c:strCache>
                <c:ptCount val="3"/>
                <c:pt idx="0">
                  <c:v>Most of the countries that were poor 30 years ago are still poor today.</c:v>
                </c:pt>
                <c:pt idx="1">
                  <c:v>Despite billions in aid, the poorest people around the world are not much better off than they were 20 years ago.</c:v>
                </c:pt>
                <c:pt idx="2">
                  <c:v>Poor countries tend to stay poor.</c:v>
                </c:pt>
              </c:strCache>
            </c:strRef>
          </c:cat>
          <c:val>
            <c:numRef>
              <c:f>'Annual Letter polling'!$D$3:$D$5</c:f>
              <c:numCache>
                <c:formatCode>0%</c:formatCode>
                <c:ptCount val="3"/>
                <c:pt idx="0">
                  <c:v>0.8</c:v>
                </c:pt>
                <c:pt idx="1">
                  <c:v>0.65</c:v>
                </c:pt>
                <c:pt idx="2">
                  <c:v>0.76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709184"/>
        <c:axId val="137092192"/>
      </c:barChart>
      <c:catAx>
        <c:axId val="13670918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37092192"/>
        <c:crosses val="autoZero"/>
        <c:auto val="1"/>
        <c:lblAlgn val="ctr"/>
        <c:lblOffset val="100"/>
        <c:noMultiLvlLbl val="0"/>
      </c:catAx>
      <c:valAx>
        <c:axId val="1370921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6"/>
                </a:solidFill>
              </a:defRPr>
            </a:pPr>
            <a:endParaRPr lang="en-US"/>
          </a:p>
        </c:txPr>
        <c:crossAx val="1367091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solidFill>
                <a:schemeClr val="accent6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chemeClr val="accent3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spPr>
            <a:ln cap="flat">
              <a:solidFill>
                <a:srgbClr val="F79646">
                  <a:lumMod val="75000"/>
                </a:srgbClr>
              </a:solidFill>
              <a:prstDash val="sysDash"/>
              <a:miter lim="800000"/>
            </a:ln>
          </c:spPr>
          <c:marker>
            <c:symbol val="square"/>
            <c:size val="4"/>
            <c:spPr>
              <a:solidFill>
                <a:srgbClr val="F79646">
                  <a:lumMod val="75000"/>
                </a:srgbClr>
              </a:solidFill>
              <a:ln>
                <a:noFill/>
                <a:prstDash val="sysDash"/>
              </a:ln>
            </c:spPr>
          </c:marker>
          <c:dLbls>
            <c:dLbl>
              <c:idx val="0"/>
              <c:layout>
                <c:manualLayout>
                  <c:x val="-0.12651966060280637"/>
                  <c:y val="-5.380358330593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198403851977566E-2"/>
                  <c:y val="3.387827692448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-1.2136757364240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47</c:v>
                </c:pt>
                <c:pt idx="1">
                  <c:v>44</c:v>
                </c:pt>
                <c:pt idx="2">
                  <c:v>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ln cap="flat">
              <a:solidFill>
                <a:srgbClr val="1CACAC">
                  <a:lumMod val="75000"/>
                </a:srgbClr>
              </a:solidFill>
              <a:prstDash val="sysDot"/>
              <a:miter lim="800000"/>
            </a:ln>
          </c:spPr>
          <c:marker>
            <c:symbol val="circle"/>
            <c:size val="4"/>
            <c:spPr>
              <a:solidFill>
                <a:srgbClr val="1CACAC">
                  <a:lumMod val="75000"/>
                </a:srgbClr>
              </a:solidFill>
              <a:ln>
                <a:noFill/>
                <a:prstDash val="sysDot"/>
              </a:ln>
            </c:spPr>
          </c:marker>
          <c:dLbls>
            <c:dLbl>
              <c:idx val="0"/>
              <c:layout>
                <c:manualLayout>
                  <c:x val="-0.12399471679479158"/>
                  <c:y val="2.3397661332864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8197557676188741E-2"/>
                  <c:y val="-3.5598447259577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-6.0683786821201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40</c:v>
                </c:pt>
                <c:pt idx="1">
                  <c:v>35</c:v>
                </c:pt>
                <c:pt idx="2">
                  <c:v>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</c:v>
                </c:pt>
              </c:strCache>
            </c:strRef>
          </c:tx>
          <c:spPr>
            <a:ln w="28575" cap="flat">
              <a:solidFill>
                <a:srgbClr val="EFAB2C"/>
              </a:solidFill>
              <a:miter lim="800000"/>
            </a:ln>
          </c:spPr>
          <c:marker>
            <c:symbol val="diamond"/>
            <c:size val="5"/>
            <c:spPr>
              <a:solidFill>
                <a:srgbClr val="EFAB2C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2399471679479158"/>
                  <c:y val="1.476479537618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828282828282832E-2"/>
                  <c:y val="-4.1666666666666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-5.56261619879314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46</c:v>
                </c:pt>
                <c:pt idx="1">
                  <c:v>47</c:v>
                </c:pt>
                <c:pt idx="2">
                  <c:v>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</c:v>
                </c:pt>
              </c:strCache>
            </c:strRef>
          </c:tx>
          <c:spPr>
            <a:ln cap="flat">
              <a:solidFill>
                <a:srgbClr val="EEECE1">
                  <a:lumMod val="50000"/>
                </a:srgbClr>
              </a:solidFill>
              <a:miter lim="800000"/>
            </a:ln>
          </c:spPr>
          <c:marker>
            <c:symbol val="triangle"/>
            <c:size val="5"/>
            <c:spPr>
              <a:solidFill>
                <a:srgbClr val="EEECE1">
                  <a:lumMod val="50000"/>
                </a:srgb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2399471679479158"/>
                  <c:y val="5.160033180174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606060606060608E-2"/>
                  <c:y val="-3.819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6.0683786821201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26</c:v>
                </c:pt>
                <c:pt idx="1">
                  <c:v>27</c:v>
                </c:pt>
                <c:pt idx="2">
                  <c:v>29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6927408"/>
        <c:axId val="196927968"/>
      </c:lineChart>
      <c:catAx>
        <c:axId val="196927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6927968"/>
        <c:crosses val="autoZero"/>
        <c:auto val="1"/>
        <c:lblAlgn val="ctr"/>
        <c:lblOffset val="100"/>
        <c:noMultiLvlLbl val="0"/>
      </c:catAx>
      <c:valAx>
        <c:axId val="196927968"/>
        <c:scaling>
          <c:orientation val="minMax"/>
          <c:max val="70"/>
          <c:min val="20"/>
        </c:scaling>
        <c:delete val="1"/>
        <c:axPos val="l"/>
        <c:numFmt formatCode="0" sourceLinked="1"/>
        <c:majorTickMark val="out"/>
        <c:minorTickMark val="none"/>
        <c:tickLblPos val="nextTo"/>
        <c:crossAx val="19692740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spPr>
        <a:ln cap="flat">
          <a:miter lim="800000"/>
        </a:ln>
      </c:spPr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spPr>
            <a:ln cap="flat">
              <a:solidFill>
                <a:srgbClr val="F79646">
                  <a:lumMod val="75000"/>
                </a:srgbClr>
              </a:solidFill>
              <a:prstDash val="sysDash"/>
              <a:miter lim="800000"/>
            </a:ln>
          </c:spPr>
          <c:marker>
            <c:symbol val="square"/>
            <c:size val="4"/>
            <c:spPr>
              <a:solidFill>
                <a:srgbClr val="F79646">
                  <a:lumMod val="75000"/>
                </a:srgbClr>
              </a:solidFill>
              <a:ln>
                <a:noFill/>
                <a:prstDash val="sysDash"/>
              </a:ln>
            </c:spPr>
          </c:marker>
          <c:dLbls>
            <c:dLbl>
              <c:idx val="0"/>
              <c:layout>
                <c:manualLayout>
                  <c:x val="-0.14148434734597246"/>
                  <c:y val="6.06837868212016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0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3100527121971566E-2"/>
                  <c:y val="-2.4305529009717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6.0683786821201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42</c:v>
                </c:pt>
                <c:pt idx="1">
                  <c:v>39</c:v>
                </c:pt>
                <c:pt idx="2">
                  <c:v>42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ln cap="flat">
              <a:solidFill>
                <a:srgbClr val="1CACAC">
                  <a:lumMod val="75000"/>
                </a:srgbClr>
              </a:solidFill>
              <a:prstDash val="sysDot"/>
              <a:miter lim="800000"/>
            </a:ln>
          </c:spPr>
          <c:marker>
            <c:symbol val="circle"/>
            <c:size val="4"/>
            <c:spPr>
              <a:solidFill>
                <a:srgbClr val="1CACAC">
                  <a:lumMod val="75000"/>
                </a:srgbClr>
              </a:solidFill>
              <a:ln>
                <a:noFill/>
                <a:prstDash val="sysDot"/>
              </a:ln>
            </c:spPr>
          </c:marker>
          <c:dLbls>
            <c:dLbl>
              <c:idx val="0"/>
              <c:layout>
                <c:manualLayout>
                  <c:x val="-0.12139905857949537"/>
                  <c:y val="-2.0801159777065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87878787878788E-2"/>
                  <c:y val="-4.8611111111111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-2.4273514728480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30</c:v>
                </c:pt>
                <c:pt idx="1">
                  <c:v>29</c:v>
                </c:pt>
                <c:pt idx="2">
                  <c:v>29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</c:v>
                </c:pt>
              </c:strCache>
            </c:strRef>
          </c:tx>
          <c:spPr>
            <a:ln cap="flat">
              <a:solidFill>
                <a:srgbClr val="EFAB2C"/>
              </a:solidFill>
              <a:miter lim="800000"/>
            </a:ln>
          </c:spPr>
          <c:marker>
            <c:symbol val="diamond"/>
            <c:size val="5"/>
            <c:spPr>
              <a:solidFill>
                <a:srgbClr val="EFAB2C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2647291718104406"/>
                  <c:y val="6.0683786821201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929292929292928E-2"/>
                  <c:y val="-4.5139162292213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-6.0683786821201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42</c:v>
                </c:pt>
                <c:pt idx="1">
                  <c:v>47</c:v>
                </c:pt>
                <c:pt idx="2">
                  <c:v>47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</c:v>
                </c:pt>
              </c:strCache>
            </c:strRef>
          </c:tx>
          <c:spPr>
            <a:ln cap="flat">
              <a:solidFill>
                <a:srgbClr val="EEECE1">
                  <a:lumMod val="50000"/>
                </a:srgbClr>
              </a:solidFill>
              <a:miter lim="800000"/>
            </a:ln>
          </c:spPr>
          <c:marker>
            <c:symbol val="triangle"/>
            <c:size val="5"/>
            <c:spPr>
              <a:solidFill>
                <a:srgbClr val="EEECE1">
                  <a:lumMod val="50000"/>
                </a:srgb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3657389096237915"/>
                  <c:y val="8.43839114379859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802666852042288E-2"/>
                  <c:y val="-5.120708175013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-6.0683786821201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22</c:v>
                </c:pt>
                <c:pt idx="1">
                  <c:v>20</c:v>
                </c:pt>
                <c:pt idx="2">
                  <c:v>24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6931888"/>
        <c:axId val="196932448"/>
      </c:lineChart>
      <c:catAx>
        <c:axId val="196931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6932448"/>
        <c:crosses val="autoZero"/>
        <c:auto val="1"/>
        <c:lblAlgn val="ctr"/>
        <c:lblOffset val="100"/>
        <c:noMultiLvlLbl val="0"/>
      </c:catAx>
      <c:valAx>
        <c:axId val="196932448"/>
        <c:scaling>
          <c:orientation val="minMax"/>
          <c:max val="70"/>
          <c:min val="20"/>
        </c:scaling>
        <c:delete val="1"/>
        <c:axPos val="l"/>
        <c:numFmt formatCode="0" sourceLinked="1"/>
        <c:majorTickMark val="out"/>
        <c:minorTickMark val="none"/>
        <c:tickLblPos val="nextTo"/>
        <c:crossAx val="19693188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spPr>
        <a:ln cap="sq">
          <a:miter lim="800000"/>
        </a:ln>
      </c:spPr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spPr>
            <a:ln cap="flat">
              <a:solidFill>
                <a:srgbClr val="F79646">
                  <a:lumMod val="75000"/>
                </a:srgbClr>
              </a:solidFill>
              <a:prstDash val="sysDash"/>
              <a:miter lim="800000"/>
            </a:ln>
          </c:spPr>
          <c:marker>
            <c:symbol val="square"/>
            <c:size val="4"/>
            <c:spPr>
              <a:solidFill>
                <a:srgbClr val="F79646">
                  <a:lumMod val="75000"/>
                </a:srgbClr>
              </a:solidFill>
              <a:ln>
                <a:noFill/>
                <a:prstDash val="sysDash"/>
              </a:ln>
            </c:spPr>
          </c:marker>
          <c:dLbls>
            <c:dLbl>
              <c:idx val="0"/>
              <c:layout>
                <c:manualLayout>
                  <c:x val="-0.12649608913371255"/>
                  <c:y val="-6.766051100526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0917361625488506E-2"/>
                  <c:y val="-2.8557694513038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844349199728647E-2"/>
                  <c:y val="-5.8119777371732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67</c:v>
                </c:pt>
                <c:pt idx="1">
                  <c:v>61</c:v>
                </c:pt>
                <c:pt idx="2">
                  <c:v>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</c:v>
                </c:pt>
              </c:strCache>
            </c:strRef>
          </c:tx>
          <c:spPr>
            <a:ln cap="flat">
              <a:solidFill>
                <a:srgbClr val="1CACAC">
                  <a:lumMod val="75000"/>
                </a:srgbClr>
              </a:solidFill>
              <a:prstDash val="sysDot"/>
              <a:miter lim="800000"/>
            </a:ln>
          </c:spPr>
          <c:marker>
            <c:symbol val="circle"/>
            <c:size val="4"/>
            <c:spPr>
              <a:solidFill>
                <a:srgbClr val="1CACAC">
                  <a:lumMod val="75000"/>
                </a:srgbClr>
              </a:solidFill>
              <a:ln>
                <a:noFill/>
                <a:prstDash val="sysDot"/>
              </a:ln>
            </c:spPr>
          </c:marker>
          <c:dLbls>
            <c:dLbl>
              <c:idx val="0"/>
              <c:layout>
                <c:manualLayout>
                  <c:x val="-0.12649608913371255"/>
                  <c:y val="-7.7890268423024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6030165088177272E-2"/>
                  <c:y val="3.0373429866744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844349199728647E-2"/>
                  <c:y val="2.5960237307054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66</c:v>
                </c:pt>
                <c:pt idx="1">
                  <c:v>60</c:v>
                </c:pt>
                <c:pt idx="2">
                  <c:v>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</c:v>
                </c:pt>
              </c:strCache>
            </c:strRef>
          </c:tx>
          <c:spPr>
            <a:ln cap="flat">
              <a:solidFill>
                <a:srgbClr val="EFAB2C"/>
              </a:solidFill>
            </a:ln>
          </c:spPr>
          <c:marker>
            <c:symbol val="diamond"/>
            <c:size val="5"/>
            <c:spPr>
              <a:solidFill>
                <a:srgbClr val="EFAB2C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2649608913371255"/>
                  <c:y val="3.1536456143301656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8104070832664147E-2"/>
                  <c:y val="-5.1207081750139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844349199728647E-2"/>
                  <c:y val="6.3343839114379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60</c:v>
                </c:pt>
                <c:pt idx="1">
                  <c:v>62</c:v>
                </c:pt>
                <c:pt idx="2">
                  <c:v>60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</c:v>
                </c:pt>
              </c:strCache>
            </c:strRef>
          </c:tx>
          <c:spPr>
            <a:ln cap="flat">
              <a:solidFill>
                <a:srgbClr val="EEECE1">
                  <a:lumMod val="50000"/>
                </a:srgbClr>
              </a:solidFill>
              <a:miter lim="800000"/>
            </a:ln>
          </c:spPr>
          <c:marker>
            <c:symbol val="triangle"/>
            <c:size val="4"/>
            <c:spPr>
              <a:solidFill>
                <a:srgbClr val="EEECE1">
                  <a:lumMod val="50000"/>
                </a:srgb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0.12142223053216387"/>
                  <c:y val="1.7361296931980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5695785820842454E-2"/>
                  <c:y val="-4.760666967377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369293007743429E-2"/>
                  <c:y val="-6.0683786821201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Pre</c:v>
                </c:pt>
                <c:pt idx="1">
                  <c:v>Mid</c:v>
                </c:pt>
                <c:pt idx="2">
                  <c:v>Post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49</c:v>
                </c:pt>
                <c:pt idx="1">
                  <c:v>47</c:v>
                </c:pt>
                <c:pt idx="2">
                  <c:v>45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6995536"/>
        <c:axId val="196996096"/>
      </c:lineChart>
      <c:catAx>
        <c:axId val="1969955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6996096"/>
        <c:crosses val="autoZero"/>
        <c:auto val="1"/>
        <c:lblAlgn val="ctr"/>
        <c:lblOffset val="100"/>
        <c:noMultiLvlLbl val="0"/>
      </c:catAx>
      <c:valAx>
        <c:axId val="196996096"/>
        <c:scaling>
          <c:orientation val="minMax"/>
          <c:max val="70"/>
          <c:min val="20"/>
        </c:scaling>
        <c:delete val="1"/>
        <c:axPos val="l"/>
        <c:numFmt formatCode="0" sourceLinked="1"/>
        <c:majorTickMark val="out"/>
        <c:minorTickMark val="none"/>
        <c:tickLblPos val="nextTo"/>
        <c:crossAx val="19699553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[YouGov_Snapshot_Export.xlsx]Sheet1!$B$4</c:f>
              <c:strCache>
                <c:ptCount val="1"/>
                <c:pt idx="0">
                  <c:v>Very concerned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[YouGov_Snapshot_Export.xlsx]Sheet1!$C$3:$G$3</c:f>
              <c:strCache>
                <c:ptCount val="5"/>
                <c:pt idx="0">
                  <c:v>NPR</c:v>
                </c:pt>
                <c:pt idx="1">
                  <c:v>NBC</c:v>
                </c:pt>
                <c:pt idx="2">
                  <c:v>MSNBC</c:v>
                </c:pt>
                <c:pt idx="3">
                  <c:v>Fox News</c:v>
                </c:pt>
                <c:pt idx="4">
                  <c:v>CNN</c:v>
                </c:pt>
              </c:strCache>
            </c:strRef>
          </c:cat>
          <c:val>
            <c:numRef>
              <c:f>[YouGov_Snapshot_Export.xlsx]Sheet1!$C$4:$G$4</c:f>
              <c:numCache>
                <c:formatCode>0.0%</c:formatCode>
                <c:ptCount val="5"/>
                <c:pt idx="0">
                  <c:v>0.23899999999999999</c:v>
                </c:pt>
                <c:pt idx="1">
                  <c:v>0.219</c:v>
                </c:pt>
                <c:pt idx="2">
                  <c:v>0.22600000000000001</c:v>
                </c:pt>
                <c:pt idx="3">
                  <c:v>0.16200000000000001</c:v>
                </c:pt>
                <c:pt idx="4">
                  <c:v>0.128</c:v>
                </c:pt>
              </c:numCache>
            </c:numRef>
          </c:val>
        </c:ser>
        <c:ser>
          <c:idx val="1"/>
          <c:order val="1"/>
          <c:tx>
            <c:strRef>
              <c:f>[YouGov_Snapshot_Export.xlsx]Sheet1!$B$5</c:f>
              <c:strCache>
                <c:ptCount val="1"/>
                <c:pt idx="0">
                  <c:v>Fairly concerned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[YouGov_Snapshot_Export.xlsx]Sheet1!$C$3:$G$3</c:f>
              <c:strCache>
                <c:ptCount val="5"/>
                <c:pt idx="0">
                  <c:v>NPR</c:v>
                </c:pt>
                <c:pt idx="1">
                  <c:v>NBC</c:v>
                </c:pt>
                <c:pt idx="2">
                  <c:v>MSNBC</c:v>
                </c:pt>
                <c:pt idx="3">
                  <c:v>Fox News</c:v>
                </c:pt>
                <c:pt idx="4">
                  <c:v>CNN</c:v>
                </c:pt>
              </c:strCache>
            </c:strRef>
          </c:cat>
          <c:val>
            <c:numRef>
              <c:f>[YouGov_Snapshot_Export.xlsx]Sheet1!$C$5:$G$5</c:f>
              <c:numCache>
                <c:formatCode>0.0%</c:formatCode>
                <c:ptCount val="5"/>
                <c:pt idx="0">
                  <c:v>0.23599999999999999</c:v>
                </c:pt>
                <c:pt idx="1">
                  <c:v>0.26700000000000002</c:v>
                </c:pt>
                <c:pt idx="2">
                  <c:v>0.33200000000000002</c:v>
                </c:pt>
                <c:pt idx="3">
                  <c:v>0.23400000000000001</c:v>
                </c:pt>
                <c:pt idx="4">
                  <c:v>0.317</c:v>
                </c:pt>
              </c:numCache>
            </c:numRef>
          </c:val>
        </c:ser>
        <c:ser>
          <c:idx val="2"/>
          <c:order val="2"/>
          <c:tx>
            <c:strRef>
              <c:f>[YouGov_Snapshot_Export.xlsx]Sheet1!$B$6</c:f>
              <c:strCache>
                <c:ptCount val="1"/>
                <c:pt idx="0">
                  <c:v>No strong feelings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[YouGov_Snapshot_Export.xlsx]Sheet1!$C$3:$G$3</c:f>
              <c:strCache>
                <c:ptCount val="5"/>
                <c:pt idx="0">
                  <c:v>NPR</c:v>
                </c:pt>
                <c:pt idx="1">
                  <c:v>NBC</c:v>
                </c:pt>
                <c:pt idx="2">
                  <c:v>MSNBC</c:v>
                </c:pt>
                <c:pt idx="3">
                  <c:v>Fox News</c:v>
                </c:pt>
                <c:pt idx="4">
                  <c:v>CNN</c:v>
                </c:pt>
              </c:strCache>
            </c:strRef>
          </c:cat>
          <c:val>
            <c:numRef>
              <c:f>[YouGov_Snapshot_Export.xlsx]Sheet1!$C$6:$G$6</c:f>
              <c:numCache>
                <c:formatCode>0.0%</c:formatCode>
                <c:ptCount val="5"/>
                <c:pt idx="0">
                  <c:v>0.28499999999999998</c:v>
                </c:pt>
                <c:pt idx="1">
                  <c:v>0.30299999999999999</c:v>
                </c:pt>
                <c:pt idx="2">
                  <c:v>0.28299999999999997</c:v>
                </c:pt>
                <c:pt idx="3">
                  <c:v>0.35099999999999998</c:v>
                </c:pt>
                <c:pt idx="4">
                  <c:v>0.313</c:v>
                </c:pt>
              </c:numCache>
            </c:numRef>
          </c:val>
        </c:ser>
        <c:ser>
          <c:idx val="3"/>
          <c:order val="3"/>
          <c:tx>
            <c:strRef>
              <c:f>[YouGov_Snapshot_Export.xlsx]Sheet1!$B$7</c:f>
              <c:strCache>
                <c:ptCount val="1"/>
                <c:pt idx="0">
                  <c:v>Not very concerned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[YouGov_Snapshot_Export.xlsx]Sheet1!$C$3:$G$3</c:f>
              <c:strCache>
                <c:ptCount val="5"/>
                <c:pt idx="0">
                  <c:v>NPR</c:v>
                </c:pt>
                <c:pt idx="1">
                  <c:v>NBC</c:v>
                </c:pt>
                <c:pt idx="2">
                  <c:v>MSNBC</c:v>
                </c:pt>
                <c:pt idx="3">
                  <c:v>Fox News</c:v>
                </c:pt>
                <c:pt idx="4">
                  <c:v>CNN</c:v>
                </c:pt>
              </c:strCache>
            </c:strRef>
          </c:cat>
          <c:val>
            <c:numRef>
              <c:f>[YouGov_Snapshot_Export.xlsx]Sheet1!$C$7:$G$7</c:f>
              <c:numCache>
                <c:formatCode>0.0%</c:formatCode>
                <c:ptCount val="5"/>
                <c:pt idx="0">
                  <c:v>0.14799999999999999</c:v>
                </c:pt>
                <c:pt idx="1">
                  <c:v>7.0999999999999994E-2</c:v>
                </c:pt>
                <c:pt idx="2">
                  <c:v>6.4000000000000001E-2</c:v>
                </c:pt>
                <c:pt idx="3">
                  <c:v>0.10299999999999999</c:v>
                </c:pt>
                <c:pt idx="4">
                  <c:v>9.2999999999999999E-2</c:v>
                </c:pt>
              </c:numCache>
            </c:numRef>
          </c:val>
        </c:ser>
        <c:ser>
          <c:idx val="4"/>
          <c:order val="4"/>
          <c:tx>
            <c:strRef>
              <c:f>[YouGov_Snapshot_Export.xlsx]Sheet1!$B$8</c:f>
              <c:strCache>
                <c:ptCount val="1"/>
                <c:pt idx="0">
                  <c:v>Not at all concerned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[YouGov_Snapshot_Export.xlsx]Sheet1!$C$3:$G$3</c:f>
              <c:strCache>
                <c:ptCount val="5"/>
                <c:pt idx="0">
                  <c:v>NPR</c:v>
                </c:pt>
                <c:pt idx="1">
                  <c:v>NBC</c:v>
                </c:pt>
                <c:pt idx="2">
                  <c:v>MSNBC</c:v>
                </c:pt>
                <c:pt idx="3">
                  <c:v>Fox News</c:v>
                </c:pt>
                <c:pt idx="4">
                  <c:v>CNN</c:v>
                </c:pt>
              </c:strCache>
            </c:strRef>
          </c:cat>
          <c:val>
            <c:numRef>
              <c:f>[YouGov_Snapshot_Export.xlsx]Sheet1!$C$8:$G$8</c:f>
              <c:numCache>
                <c:formatCode>0.0%</c:formatCode>
                <c:ptCount val="5"/>
                <c:pt idx="0">
                  <c:v>8.8999999999999996E-2</c:v>
                </c:pt>
                <c:pt idx="1">
                  <c:v>9.9000000000000005E-2</c:v>
                </c:pt>
                <c:pt idx="2">
                  <c:v>5.6000000000000001E-2</c:v>
                </c:pt>
                <c:pt idx="3">
                  <c:v>9.0999999999999998E-2</c:v>
                </c:pt>
                <c:pt idx="4">
                  <c:v>7.5999999999999998E-2</c:v>
                </c:pt>
              </c:numCache>
            </c:numRef>
          </c:val>
        </c:ser>
        <c:ser>
          <c:idx val="5"/>
          <c:order val="5"/>
          <c:tx>
            <c:strRef>
              <c:f>[YouGov_Snapshot_Export.xlsx]Sheet1!$B$9</c:f>
              <c:strCache>
                <c:ptCount val="1"/>
                <c:pt idx="0">
                  <c:v>Don't know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[YouGov_Snapshot_Export.xlsx]Sheet1!$C$3:$G$3</c:f>
              <c:strCache>
                <c:ptCount val="5"/>
                <c:pt idx="0">
                  <c:v>NPR</c:v>
                </c:pt>
                <c:pt idx="1">
                  <c:v>NBC</c:v>
                </c:pt>
                <c:pt idx="2">
                  <c:v>MSNBC</c:v>
                </c:pt>
                <c:pt idx="3">
                  <c:v>Fox News</c:v>
                </c:pt>
                <c:pt idx="4">
                  <c:v>CNN</c:v>
                </c:pt>
              </c:strCache>
            </c:strRef>
          </c:cat>
          <c:val>
            <c:numRef>
              <c:f>[YouGov_Snapshot_Export.xlsx]Sheet1!$C$9:$G$9</c:f>
              <c:numCache>
                <c:formatCode>0.0%</c:formatCode>
                <c:ptCount val="5"/>
                <c:pt idx="0">
                  <c:v>3.0000000000000001E-3</c:v>
                </c:pt>
                <c:pt idx="1">
                  <c:v>4.1000000000000002E-2</c:v>
                </c:pt>
                <c:pt idx="2">
                  <c:v>3.9E-2</c:v>
                </c:pt>
                <c:pt idx="3">
                  <c:v>5.8999999999999997E-2</c:v>
                </c:pt>
                <c:pt idx="4">
                  <c:v>7.2999999999999995E-2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7445568"/>
        <c:axId val="137421968"/>
      </c:barChart>
      <c:catAx>
        <c:axId val="13744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21968"/>
        <c:crosses val="autoZero"/>
        <c:auto val="1"/>
        <c:lblAlgn val="ctr"/>
        <c:lblOffset val="100"/>
        <c:noMultiLvlLbl val="0"/>
      </c:catAx>
      <c:valAx>
        <c:axId val="13742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445568"/>
        <c:crosses val="autoZero"/>
        <c:crossBetween val="between"/>
        <c:min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6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6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E9F12A-4A17-4ED6-904F-8CFA8EBEB98C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D56AA02E-183D-49C5-81EA-91BD5F476516}">
      <dgm:prSet phldrT="[Text]"/>
      <dgm:spPr/>
      <dgm:t>
        <a:bodyPr/>
        <a:lstStyle/>
        <a:p>
          <a:r>
            <a:rPr lang="en-US" dirty="0" smtClean="0"/>
            <a:t>Awareness</a:t>
          </a:r>
          <a:endParaRPr lang="en-US" dirty="0"/>
        </a:p>
      </dgm:t>
    </dgm:pt>
    <dgm:pt modelId="{276D2931-C05E-4166-81E2-BB9A6A64389B}" type="parTrans" cxnId="{B6F84C21-17BF-4714-8578-F1B05102ADBE}">
      <dgm:prSet/>
      <dgm:spPr/>
      <dgm:t>
        <a:bodyPr/>
        <a:lstStyle/>
        <a:p>
          <a:endParaRPr lang="en-US"/>
        </a:p>
      </dgm:t>
    </dgm:pt>
    <dgm:pt modelId="{ED15D915-2493-4B4D-9F4A-E72D7B2DC2B5}" type="sibTrans" cxnId="{B6F84C21-17BF-4714-8578-F1B05102ADBE}">
      <dgm:prSet/>
      <dgm:spPr/>
      <dgm:t>
        <a:bodyPr/>
        <a:lstStyle/>
        <a:p>
          <a:endParaRPr lang="en-US"/>
        </a:p>
      </dgm:t>
    </dgm:pt>
    <dgm:pt modelId="{04CC0751-3C83-411D-A83A-6F5740D842BB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503AB33D-0B4B-44A9-8F40-7F2932A5301F}" type="parTrans" cxnId="{82027D0E-7AF2-430A-A2BD-2F355D230B75}">
      <dgm:prSet/>
      <dgm:spPr/>
      <dgm:t>
        <a:bodyPr/>
        <a:lstStyle/>
        <a:p>
          <a:endParaRPr lang="en-US"/>
        </a:p>
      </dgm:t>
    </dgm:pt>
    <dgm:pt modelId="{04E6CB18-9BE4-4903-9F91-CA57F16941CB}" type="sibTrans" cxnId="{82027D0E-7AF2-430A-A2BD-2F355D230B75}">
      <dgm:prSet/>
      <dgm:spPr/>
      <dgm:t>
        <a:bodyPr/>
        <a:lstStyle/>
        <a:p>
          <a:endParaRPr lang="en-US"/>
        </a:p>
      </dgm:t>
    </dgm:pt>
    <dgm:pt modelId="{307DE23A-8D08-4E93-9F2A-0815DFCEB4D8}">
      <dgm:prSet phldrT="[Text]"/>
      <dgm:spPr/>
      <dgm:t>
        <a:bodyPr/>
        <a:lstStyle/>
        <a:p>
          <a:r>
            <a:rPr lang="en-US" dirty="0" smtClean="0"/>
            <a:t>Understanding</a:t>
          </a:r>
          <a:endParaRPr lang="en-US" dirty="0"/>
        </a:p>
      </dgm:t>
    </dgm:pt>
    <dgm:pt modelId="{A6B9B587-FD57-483B-8845-6F2B58CF2FEA}" type="parTrans" cxnId="{34A22B56-D0DC-47D7-94F9-A339B8CF6B6E}">
      <dgm:prSet/>
      <dgm:spPr/>
      <dgm:t>
        <a:bodyPr/>
        <a:lstStyle/>
        <a:p>
          <a:endParaRPr lang="en-US"/>
        </a:p>
      </dgm:t>
    </dgm:pt>
    <dgm:pt modelId="{9365C501-5D5B-401D-BCC9-097FAA053878}" type="sibTrans" cxnId="{34A22B56-D0DC-47D7-94F9-A339B8CF6B6E}">
      <dgm:prSet/>
      <dgm:spPr/>
      <dgm:t>
        <a:bodyPr/>
        <a:lstStyle/>
        <a:p>
          <a:endParaRPr lang="en-US"/>
        </a:p>
      </dgm:t>
    </dgm:pt>
    <dgm:pt modelId="{9CD1D829-87CB-4D67-9228-F671E461A5E3}">
      <dgm:prSet/>
      <dgm:spPr/>
      <dgm:t>
        <a:bodyPr/>
        <a:lstStyle/>
        <a:p>
          <a:r>
            <a:rPr lang="en-US" dirty="0" smtClean="0"/>
            <a:t>Perception</a:t>
          </a:r>
          <a:endParaRPr lang="en-US" dirty="0"/>
        </a:p>
      </dgm:t>
    </dgm:pt>
    <dgm:pt modelId="{BE970AEA-35E3-44BD-8F19-2C06FEDB893B}" type="parTrans" cxnId="{3DB34251-6BC3-413D-9881-7C8AFAEDADFF}">
      <dgm:prSet/>
      <dgm:spPr/>
      <dgm:t>
        <a:bodyPr/>
        <a:lstStyle/>
        <a:p>
          <a:endParaRPr lang="en-US"/>
        </a:p>
      </dgm:t>
    </dgm:pt>
    <dgm:pt modelId="{86752F3F-64C3-481D-BB18-C4B5FD38A4C8}" type="sibTrans" cxnId="{3DB34251-6BC3-413D-9881-7C8AFAEDADFF}">
      <dgm:prSet/>
      <dgm:spPr/>
      <dgm:t>
        <a:bodyPr/>
        <a:lstStyle/>
        <a:p>
          <a:endParaRPr lang="en-US"/>
        </a:p>
      </dgm:t>
    </dgm:pt>
    <dgm:pt modelId="{B360C2A8-C64B-472A-84C8-6697A96A91DE}">
      <dgm:prSet/>
      <dgm:spPr/>
      <dgm:t>
        <a:bodyPr/>
        <a:lstStyle/>
        <a:p>
          <a:r>
            <a:rPr lang="en-US" dirty="0" err="1" smtClean="0"/>
            <a:t>Behaviour</a:t>
          </a:r>
          <a:endParaRPr lang="en-US" dirty="0"/>
        </a:p>
      </dgm:t>
    </dgm:pt>
    <dgm:pt modelId="{9B797B7A-2D45-4798-B9DB-112657A16089}" type="parTrans" cxnId="{A01CB96E-036F-4A42-812D-061722C6870B}">
      <dgm:prSet/>
      <dgm:spPr/>
      <dgm:t>
        <a:bodyPr/>
        <a:lstStyle/>
        <a:p>
          <a:endParaRPr lang="en-US"/>
        </a:p>
      </dgm:t>
    </dgm:pt>
    <dgm:pt modelId="{65740F82-9E74-4160-8E20-87FFAF0B890F}" type="sibTrans" cxnId="{A01CB96E-036F-4A42-812D-061722C6870B}">
      <dgm:prSet/>
      <dgm:spPr/>
      <dgm:t>
        <a:bodyPr/>
        <a:lstStyle/>
        <a:p>
          <a:endParaRPr lang="en-US"/>
        </a:p>
      </dgm:t>
    </dgm:pt>
    <dgm:pt modelId="{05D819D7-A04B-4326-99F1-4B5A867A8E91}" type="pres">
      <dgm:prSet presAssocID="{99E9F12A-4A17-4ED6-904F-8CFA8EBEB98C}" presName="CompostProcess" presStyleCnt="0">
        <dgm:presLayoutVars>
          <dgm:dir/>
          <dgm:resizeHandles val="exact"/>
        </dgm:presLayoutVars>
      </dgm:prSet>
      <dgm:spPr/>
    </dgm:pt>
    <dgm:pt modelId="{5BA0FA59-3E55-4249-B197-64DDAD57C34B}" type="pres">
      <dgm:prSet presAssocID="{99E9F12A-4A17-4ED6-904F-8CFA8EBEB98C}" presName="arrow" presStyleLbl="bgShp" presStyleIdx="0" presStyleCnt="1"/>
      <dgm:spPr/>
    </dgm:pt>
    <dgm:pt modelId="{A483AF52-0B78-4833-86FB-4C47D3BF95EC}" type="pres">
      <dgm:prSet presAssocID="{99E9F12A-4A17-4ED6-904F-8CFA8EBEB98C}" presName="linearProcess" presStyleCnt="0"/>
      <dgm:spPr/>
    </dgm:pt>
    <dgm:pt modelId="{2B00F8A8-233C-45EB-AED3-4D8AA98CC827}" type="pres">
      <dgm:prSet presAssocID="{D56AA02E-183D-49C5-81EA-91BD5F476516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0FA67B-96E3-47B0-B05A-20F0FC70A727}" type="pres">
      <dgm:prSet presAssocID="{ED15D915-2493-4B4D-9F4A-E72D7B2DC2B5}" presName="sibTrans" presStyleCnt="0"/>
      <dgm:spPr/>
    </dgm:pt>
    <dgm:pt modelId="{25B31047-7B48-4B78-AA36-95AA7D1EDCB6}" type="pres">
      <dgm:prSet presAssocID="{04CC0751-3C83-411D-A83A-6F5740D842BB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C2A09-A172-4073-ABEC-614FF30729EE}" type="pres">
      <dgm:prSet presAssocID="{04E6CB18-9BE4-4903-9F91-CA57F16941CB}" presName="sibTrans" presStyleCnt="0"/>
      <dgm:spPr/>
    </dgm:pt>
    <dgm:pt modelId="{E7F61DB6-DFA5-4890-8FC9-17CA1DB06E18}" type="pres">
      <dgm:prSet presAssocID="{307DE23A-8D08-4E93-9F2A-0815DFCEB4D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1920D-257E-4C0F-9A27-16327DF0763E}" type="pres">
      <dgm:prSet presAssocID="{9365C501-5D5B-401D-BCC9-097FAA053878}" presName="sibTrans" presStyleCnt="0"/>
      <dgm:spPr/>
    </dgm:pt>
    <dgm:pt modelId="{A5B65FB1-F6C4-446B-AB5E-BDE5AFEC93B0}" type="pres">
      <dgm:prSet presAssocID="{9CD1D829-87CB-4D67-9228-F671E461A5E3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4B12C8-64B3-4DA6-9F63-2AFE981E5FDF}" type="pres">
      <dgm:prSet presAssocID="{86752F3F-64C3-481D-BB18-C4B5FD38A4C8}" presName="sibTrans" presStyleCnt="0"/>
      <dgm:spPr/>
    </dgm:pt>
    <dgm:pt modelId="{02F3F0D7-690D-4E52-B450-8793CA71E35B}" type="pres">
      <dgm:prSet presAssocID="{B360C2A8-C64B-472A-84C8-6697A96A91DE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B34251-6BC3-413D-9881-7C8AFAEDADFF}" srcId="{99E9F12A-4A17-4ED6-904F-8CFA8EBEB98C}" destId="{9CD1D829-87CB-4D67-9228-F671E461A5E3}" srcOrd="3" destOrd="0" parTransId="{BE970AEA-35E3-44BD-8F19-2C06FEDB893B}" sibTransId="{86752F3F-64C3-481D-BB18-C4B5FD38A4C8}"/>
    <dgm:cxn modelId="{9BF0F1A7-0F0F-4F46-B80D-FA535AF4D8B6}" type="presOf" srcId="{99E9F12A-4A17-4ED6-904F-8CFA8EBEB98C}" destId="{05D819D7-A04B-4326-99F1-4B5A867A8E91}" srcOrd="0" destOrd="0" presId="urn:microsoft.com/office/officeart/2005/8/layout/hProcess9"/>
    <dgm:cxn modelId="{15E20816-4E5A-4AF6-8C2A-E4A53FC9B44F}" type="presOf" srcId="{9CD1D829-87CB-4D67-9228-F671E461A5E3}" destId="{A5B65FB1-F6C4-446B-AB5E-BDE5AFEC93B0}" srcOrd="0" destOrd="0" presId="urn:microsoft.com/office/officeart/2005/8/layout/hProcess9"/>
    <dgm:cxn modelId="{42236E40-8450-4875-9C0E-C4C8F72C905F}" type="presOf" srcId="{D56AA02E-183D-49C5-81EA-91BD5F476516}" destId="{2B00F8A8-233C-45EB-AED3-4D8AA98CC827}" srcOrd="0" destOrd="0" presId="urn:microsoft.com/office/officeart/2005/8/layout/hProcess9"/>
    <dgm:cxn modelId="{34A22B56-D0DC-47D7-94F9-A339B8CF6B6E}" srcId="{99E9F12A-4A17-4ED6-904F-8CFA8EBEB98C}" destId="{307DE23A-8D08-4E93-9F2A-0815DFCEB4D8}" srcOrd="2" destOrd="0" parTransId="{A6B9B587-FD57-483B-8845-6F2B58CF2FEA}" sibTransId="{9365C501-5D5B-401D-BCC9-097FAA053878}"/>
    <dgm:cxn modelId="{B6F84C21-17BF-4714-8578-F1B05102ADBE}" srcId="{99E9F12A-4A17-4ED6-904F-8CFA8EBEB98C}" destId="{D56AA02E-183D-49C5-81EA-91BD5F476516}" srcOrd="0" destOrd="0" parTransId="{276D2931-C05E-4166-81E2-BB9A6A64389B}" sibTransId="{ED15D915-2493-4B4D-9F4A-E72D7B2DC2B5}"/>
    <dgm:cxn modelId="{A1D23361-4DA5-404F-89C7-31C4155D47B9}" type="presOf" srcId="{307DE23A-8D08-4E93-9F2A-0815DFCEB4D8}" destId="{E7F61DB6-DFA5-4890-8FC9-17CA1DB06E18}" srcOrd="0" destOrd="0" presId="urn:microsoft.com/office/officeart/2005/8/layout/hProcess9"/>
    <dgm:cxn modelId="{82027D0E-7AF2-430A-A2BD-2F355D230B75}" srcId="{99E9F12A-4A17-4ED6-904F-8CFA8EBEB98C}" destId="{04CC0751-3C83-411D-A83A-6F5740D842BB}" srcOrd="1" destOrd="0" parTransId="{503AB33D-0B4B-44A9-8F40-7F2932A5301F}" sibTransId="{04E6CB18-9BE4-4903-9F91-CA57F16941CB}"/>
    <dgm:cxn modelId="{A01CB96E-036F-4A42-812D-061722C6870B}" srcId="{99E9F12A-4A17-4ED6-904F-8CFA8EBEB98C}" destId="{B360C2A8-C64B-472A-84C8-6697A96A91DE}" srcOrd="4" destOrd="0" parTransId="{9B797B7A-2D45-4798-B9DB-112657A16089}" sibTransId="{65740F82-9E74-4160-8E20-87FFAF0B890F}"/>
    <dgm:cxn modelId="{CDFCF224-C54C-4B2C-8F20-31A446CBB179}" type="presOf" srcId="{04CC0751-3C83-411D-A83A-6F5740D842BB}" destId="{25B31047-7B48-4B78-AA36-95AA7D1EDCB6}" srcOrd="0" destOrd="0" presId="urn:microsoft.com/office/officeart/2005/8/layout/hProcess9"/>
    <dgm:cxn modelId="{24D5DA55-92CB-4805-80EC-3C7AF3C97A29}" type="presOf" srcId="{B360C2A8-C64B-472A-84C8-6697A96A91DE}" destId="{02F3F0D7-690D-4E52-B450-8793CA71E35B}" srcOrd="0" destOrd="0" presId="urn:microsoft.com/office/officeart/2005/8/layout/hProcess9"/>
    <dgm:cxn modelId="{3A01BFBF-EC15-411B-94E9-3DD2A0278B5B}" type="presParOf" srcId="{05D819D7-A04B-4326-99F1-4B5A867A8E91}" destId="{5BA0FA59-3E55-4249-B197-64DDAD57C34B}" srcOrd="0" destOrd="0" presId="urn:microsoft.com/office/officeart/2005/8/layout/hProcess9"/>
    <dgm:cxn modelId="{F3986523-791A-4F8C-A043-4F6904343E72}" type="presParOf" srcId="{05D819D7-A04B-4326-99F1-4B5A867A8E91}" destId="{A483AF52-0B78-4833-86FB-4C47D3BF95EC}" srcOrd="1" destOrd="0" presId="urn:microsoft.com/office/officeart/2005/8/layout/hProcess9"/>
    <dgm:cxn modelId="{311B99C7-ADE9-43A1-BCCD-ED2AD8EAAD11}" type="presParOf" srcId="{A483AF52-0B78-4833-86FB-4C47D3BF95EC}" destId="{2B00F8A8-233C-45EB-AED3-4D8AA98CC827}" srcOrd="0" destOrd="0" presId="urn:microsoft.com/office/officeart/2005/8/layout/hProcess9"/>
    <dgm:cxn modelId="{FBCA5577-57C7-4E09-AEB2-00DC3D4A0134}" type="presParOf" srcId="{A483AF52-0B78-4833-86FB-4C47D3BF95EC}" destId="{B70FA67B-96E3-47B0-B05A-20F0FC70A727}" srcOrd="1" destOrd="0" presId="urn:microsoft.com/office/officeart/2005/8/layout/hProcess9"/>
    <dgm:cxn modelId="{32C829D1-D42D-4AFD-8986-1ED09D0FD258}" type="presParOf" srcId="{A483AF52-0B78-4833-86FB-4C47D3BF95EC}" destId="{25B31047-7B48-4B78-AA36-95AA7D1EDCB6}" srcOrd="2" destOrd="0" presId="urn:microsoft.com/office/officeart/2005/8/layout/hProcess9"/>
    <dgm:cxn modelId="{63792BB4-53E3-4793-9FE9-DA5837DA9C09}" type="presParOf" srcId="{A483AF52-0B78-4833-86FB-4C47D3BF95EC}" destId="{0FDC2A09-A172-4073-ABEC-614FF30729EE}" srcOrd="3" destOrd="0" presId="urn:microsoft.com/office/officeart/2005/8/layout/hProcess9"/>
    <dgm:cxn modelId="{202DA0A3-D27D-4998-B1B9-52124E179673}" type="presParOf" srcId="{A483AF52-0B78-4833-86FB-4C47D3BF95EC}" destId="{E7F61DB6-DFA5-4890-8FC9-17CA1DB06E18}" srcOrd="4" destOrd="0" presId="urn:microsoft.com/office/officeart/2005/8/layout/hProcess9"/>
    <dgm:cxn modelId="{C0EE11B1-0B14-496A-A582-0BBE5549E13D}" type="presParOf" srcId="{A483AF52-0B78-4833-86FB-4C47D3BF95EC}" destId="{9A21920D-257E-4C0F-9A27-16327DF0763E}" srcOrd="5" destOrd="0" presId="urn:microsoft.com/office/officeart/2005/8/layout/hProcess9"/>
    <dgm:cxn modelId="{605B18D9-7BF0-44F4-8848-4FF8B79AA8CB}" type="presParOf" srcId="{A483AF52-0B78-4833-86FB-4C47D3BF95EC}" destId="{A5B65FB1-F6C4-446B-AB5E-BDE5AFEC93B0}" srcOrd="6" destOrd="0" presId="urn:microsoft.com/office/officeart/2005/8/layout/hProcess9"/>
    <dgm:cxn modelId="{7EF01761-74F1-4665-A612-66D8D9FCDB0A}" type="presParOf" srcId="{A483AF52-0B78-4833-86FB-4C47D3BF95EC}" destId="{B44B12C8-64B3-4DA6-9F63-2AFE981E5FDF}" srcOrd="7" destOrd="0" presId="urn:microsoft.com/office/officeart/2005/8/layout/hProcess9"/>
    <dgm:cxn modelId="{610ECAF1-2C22-48CC-B34A-1AEA48C78693}" type="presParOf" srcId="{A483AF52-0B78-4833-86FB-4C47D3BF95EC}" destId="{02F3F0D7-690D-4E52-B450-8793CA71E35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65760" y="8641080"/>
            <a:ext cx="2570591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Bill &amp; Melinda Gates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641080"/>
            <a:ext cx="2622218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56DA0AC-102B-4398-8E7E-B2C936C1DD76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Header Placeholder 16"/>
          <p:cNvSpPr>
            <a:spLocks noGrp="1"/>
          </p:cNvSpPr>
          <p:nvPr>
            <p:ph type="hdr" sz="quarter"/>
          </p:nvPr>
        </p:nvSpPr>
        <p:spPr>
          <a:xfrm>
            <a:off x="484632" y="182880"/>
            <a:ext cx="255860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ate Placeholder 17"/>
          <p:cNvSpPr>
            <a:spLocks noGrp="1"/>
          </p:cNvSpPr>
          <p:nvPr>
            <p:ph type="dt" sz="quarter" idx="1"/>
          </p:nvPr>
        </p:nvSpPr>
        <p:spPr>
          <a:xfrm>
            <a:off x="4005707" y="182880"/>
            <a:ext cx="255860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49F91-F630-4ED4-8671-44E613DA70EF}" type="datetimeFigureOut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3/4/2015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5799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09113" y="4421823"/>
            <a:ext cx="6245786" cy="4189095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63656" y="8643187"/>
            <a:ext cx="2679687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Bill &amp; Melinda Gates Foundation</a:t>
            </a:r>
          </a:p>
        </p:txBody>
      </p:sp>
      <p:sp>
        <p:nvSpPr>
          <p:cNvPr id="8" name="Header Placeholder 16"/>
          <p:cNvSpPr>
            <a:spLocks noGrp="1"/>
          </p:cNvSpPr>
          <p:nvPr>
            <p:ph type="hdr" sz="quarter"/>
          </p:nvPr>
        </p:nvSpPr>
        <p:spPr>
          <a:xfrm>
            <a:off x="429768" y="182880"/>
            <a:ext cx="261347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ate Placeholder 17"/>
          <p:cNvSpPr>
            <a:spLocks noGrp="1"/>
          </p:cNvSpPr>
          <p:nvPr>
            <p:ph type="dt" sz="quarter" idx="1"/>
          </p:nvPr>
        </p:nvSpPr>
        <p:spPr>
          <a:xfrm>
            <a:off x="4005707" y="182880"/>
            <a:ext cx="2558606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49F91-F630-4ED4-8671-44E613DA70EF}" type="datetimeFigureOut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3/4/2015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612515" y="8641207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A5C9E8-9674-4350-989A-CBF182CF30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950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indent="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spcAft>
        <a:spcPts val="600"/>
      </a:spcAft>
      <a:defRPr sz="9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Bill &amp; Melinda Gates Foundation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5C9E8-9674-4350-989A-CBF182CF309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74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Bill &amp; Melinda Gates Foundation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5C9E8-9674-4350-989A-CBF182CF309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14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Statistical significance is easy.</a:t>
            </a:r>
            <a:r>
              <a:rPr lang="en-US" baseline="0" dirty="0" smtClean="0"/>
              <a:t> Substantive, meaningful change… not so much.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Bill &amp; Melinda Gates Foundation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5C9E8-9674-4350-989A-CBF182CF309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2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the</a:t>
            </a:r>
            <a:r>
              <a:rPr lang="en-US" baseline="0" dirty="0" smtClean="0"/>
              <a:t> sophistication, talk about 3 levels. Simple questions, pre-post measures, and the propensity score matching.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Bill &amp; Melinda Gates Foundation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5C9E8-9674-4350-989A-CBF182CF309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9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golden goose is comparability. What changes</a:t>
            </a:r>
            <a:r>
              <a:rPr lang="en-US" baseline="0" dirty="0" smtClean="0"/>
              <a:t> the most minds for the least investment.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Bill &amp; Melinda Gates Foundation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A5C9E8-9674-4350-989A-CBF182CF309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1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ustomiz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9144000" cy="5143500"/>
          </a:xfrm>
        </p:spPr>
        <p:txBody>
          <a:bodyPr lIns="4754880" tIns="1920240" rIns="0" bIns="0"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on the icon to insert a </a:t>
            </a:r>
            <a:br>
              <a:rPr lang="en-US" dirty="0" smtClean="0"/>
            </a:br>
            <a:r>
              <a:rPr lang="en-US" dirty="0" smtClean="0"/>
              <a:t>new photo. Detailed instructions </a:t>
            </a:r>
            <a:br>
              <a:rPr lang="en-US" dirty="0" smtClean="0"/>
            </a:br>
            <a:r>
              <a:rPr lang="en-US" dirty="0" smtClean="0"/>
              <a:t>can be found on the slide titled</a:t>
            </a:r>
            <a:br>
              <a:rPr lang="en-US" dirty="0" smtClean="0"/>
            </a:br>
            <a:r>
              <a:rPr lang="en-US" dirty="0" smtClean="0"/>
              <a:t>“CHANGING THE PHOTO ON </a:t>
            </a:r>
            <a:br>
              <a:rPr lang="en-US" dirty="0" smtClean="0"/>
            </a:br>
            <a:r>
              <a:rPr lang="en-US" dirty="0" smtClean="0"/>
              <a:t>YOUR TITLE SLIDE.”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5" y="1844776"/>
            <a:ext cx="4140200" cy="847549"/>
          </a:xfr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INSERT MAIN TITLE HERE – UP TO 2 LINES (ALL CAPS)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6" y="2722335"/>
            <a:ext cx="4140200" cy="52251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Insert Sub-Title Here – Up To 2 Lines (Initial Caps)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65126" y="4056062"/>
            <a:ext cx="4140200" cy="760868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Presenter Name 1</a:t>
            </a:r>
          </a:p>
          <a:p>
            <a:pPr lvl="2"/>
            <a:r>
              <a:rPr lang="en-US" smtClean="0"/>
              <a:t>Presenter Name 2</a:t>
            </a:r>
          </a:p>
          <a:p>
            <a:pPr lvl="4"/>
            <a:r>
              <a:rPr lang="en-US" smtClean="0"/>
              <a:t>Presenter Name 3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65124" y="3493008"/>
            <a:ext cx="4140201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5816600" y="4895959"/>
            <a:ext cx="2895600" cy="155598"/>
          </a:xfrm>
        </p:spPr>
        <p:txBody>
          <a:bodyPr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smtClean="0"/>
              <a:t>© Bill &amp; Melinda Gates Foundation     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4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/3 Width Head + Copy w/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 smtClean="0"/>
              <a:t>Insert bullet list at 1/3 width of slide</a:t>
            </a:r>
          </a:p>
          <a:p>
            <a:pPr lvl="1"/>
            <a:r>
              <a:rPr lang="en-US" dirty="0" smtClean="0"/>
              <a:t>Bullet list level two</a:t>
            </a:r>
          </a:p>
          <a:p>
            <a:pPr lvl="2"/>
            <a:r>
              <a:rPr lang="en-US" dirty="0" smtClean="0"/>
              <a:t>Bullet list level three</a:t>
            </a:r>
          </a:p>
          <a:p>
            <a:pPr lvl="3"/>
            <a:r>
              <a:rPr lang="en-US" dirty="0" smtClean="0"/>
              <a:t>Bullet list level four</a:t>
            </a:r>
          </a:p>
          <a:p>
            <a:pPr lvl="4"/>
            <a:r>
              <a:rPr lang="en-US" dirty="0" smtClean="0"/>
              <a:t>Bullet list level five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656013" y="0"/>
            <a:ext cx="5487987" cy="5143500"/>
          </a:xfrm>
        </p:spPr>
        <p:txBody>
          <a:bodyPr tIns="822960"/>
          <a:lstStyle>
            <a:lvl1pPr marL="0" indent="0" algn="ctr">
              <a:buNone/>
              <a:defRPr baseline="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5" y="484691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INSERT HEADLINE – TWO LINES ALL CAPS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1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zeable Photo Slide (Full Fram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</p:spPr>
        <p:txBody>
          <a:bodyPr lIns="182880" tIns="1828800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 dirty="0" smtClean="0"/>
              <a:t>Click on the icon to insert </a:t>
            </a:r>
            <a:br>
              <a:rPr lang="en-US" dirty="0" smtClean="0"/>
            </a:br>
            <a:r>
              <a:rPr lang="en-US" dirty="0" smtClean="0"/>
              <a:t>a new full-frame photo.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6" y="1864704"/>
            <a:ext cx="8347074" cy="711809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2300"/>
              </a:lnSpc>
              <a:defRPr sz="2300" b="0" baseline="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INSERT MAIN TITLE HERE – UP TO 2 FULL-WIDTH LINES (ALL CAPS)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5" y="2626207"/>
            <a:ext cx="8347075" cy="440164"/>
          </a:xfr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sz="1400" b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Insert Sub-Title Here – Up To 2 Lines (Initial Caps)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65125" y="4059936"/>
            <a:ext cx="8329613" cy="760868"/>
          </a:xfrm>
        </p:spPr>
        <p:txBody>
          <a:bodyPr/>
          <a:lstStyle>
            <a:lvl1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1pPr>
            <a:lvl2pPr marL="1588" indent="0">
              <a:lnSpc>
                <a:spcPts val="17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3pPr>
            <a:lvl4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1588" indent="0">
              <a:lnSpc>
                <a:spcPts val="1700"/>
              </a:lnSpc>
              <a:spcBef>
                <a:spcPts val="0"/>
              </a:spcBef>
              <a:buNone/>
              <a:defRPr sz="1200">
                <a:solidFill>
                  <a:schemeClr val="accent6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Presenter Name 1</a:t>
            </a:r>
          </a:p>
          <a:p>
            <a:pPr lvl="2"/>
            <a:r>
              <a:rPr lang="en-US" smtClean="0"/>
              <a:t>Presenter Name 2</a:t>
            </a:r>
          </a:p>
          <a:p>
            <a:pPr lvl="4"/>
            <a:r>
              <a:rPr lang="en-US" smtClean="0"/>
              <a:t>Presenter Name 3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365125" y="3493008"/>
            <a:ext cx="8347075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6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65125" y="3220289"/>
            <a:ext cx="8347075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 descr="C:\Users\TERESA~1\AppData\Local\Temp\vmware-Teresa Sharp\VMwareDnD\99bbe9a7\BMGF_red_box_2i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80" y="1"/>
            <a:ext cx="164592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5816600" y="4895959"/>
            <a:ext cx="2895600" cy="155598"/>
          </a:xfrm>
        </p:spPr>
        <p:txBody>
          <a:bodyPr/>
          <a:lstStyle>
            <a:lvl1pPr>
              <a:defRPr sz="500"/>
            </a:lvl1pPr>
          </a:lstStyle>
          <a:p>
            <a:pPr algn="r"/>
            <a:r>
              <a:rPr lang="en-US" smtClean="0"/>
              <a:t>© Bill &amp; Melinda Gates Foundation     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-Only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5143500"/>
          </a:xfrm>
          <a:solidFill>
            <a:schemeClr val="accent3"/>
          </a:solidFill>
        </p:spPr>
        <p:txBody>
          <a:bodyPr lIns="365760" tIns="685800" rIns="365760" bIns="1828800"/>
          <a:lstStyle>
            <a:lvl1pPr marL="0" indent="0">
              <a:lnSpc>
                <a:spcPts val="3400"/>
              </a:lnSpc>
              <a:spcBef>
                <a:spcPts val="1200"/>
              </a:spcBef>
              <a:buNone/>
              <a:defRPr lang="en-US" sz="3000" kern="1200" cap="all" baseline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buFont typeface="Arial" pitchFamily="34" charset="0"/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buNone/>
              <a:defRPr lang="en-US" sz="3600" kern="120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buNone/>
              <a:defRPr lang="en-US" sz="3600" kern="12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53906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 + Copy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4" y="1289050"/>
            <a:ext cx="8329613" cy="3389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 b="0" baseline="0"/>
            </a:lvl1pPr>
            <a:lvl2pPr marL="171450" indent="-171450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900" indent="-171450"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sz="1200" baseline="0"/>
            </a:lvl3pPr>
            <a:lvl4pPr marL="515938" indent="-173038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88" indent="-171450">
              <a:spcBef>
                <a:spcPts val="600"/>
              </a:spcBef>
              <a:spcAft>
                <a:spcPts val="0"/>
              </a:spcAft>
              <a:defRPr baseline="0"/>
            </a:lvl5pPr>
          </a:lstStyle>
          <a:p>
            <a:pPr lvl="0"/>
            <a:r>
              <a:rPr lang="en-US" dirty="0" smtClean="0"/>
              <a:t>Insert bullet list at full-width of slide</a:t>
            </a:r>
          </a:p>
          <a:p>
            <a:pPr lvl="1"/>
            <a:r>
              <a:rPr lang="en-US" dirty="0" smtClean="0"/>
              <a:t>Bullet list level two</a:t>
            </a:r>
          </a:p>
          <a:p>
            <a:pPr lvl="2"/>
            <a:r>
              <a:rPr lang="en-US" dirty="0" smtClean="0"/>
              <a:t>Bullet list level three</a:t>
            </a:r>
          </a:p>
          <a:p>
            <a:pPr lvl="3"/>
            <a:r>
              <a:rPr lang="en-US" dirty="0" smtClean="0"/>
              <a:t>Bullet list level four</a:t>
            </a:r>
          </a:p>
          <a:p>
            <a:pPr lvl="4"/>
            <a:r>
              <a:rPr lang="en-US" dirty="0" smtClean="0"/>
              <a:t>Bullet list level five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91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INSERT HEADLINE HERE – UP TO 2 FULL WIDTH LINES (ALL CAPS)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4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 + Bol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4" y="1139720"/>
            <a:ext cx="8329613" cy="298660"/>
          </a:xfrm>
        </p:spPr>
        <p:txBody>
          <a:bodyPr/>
          <a:lstStyle>
            <a:lvl1pPr>
              <a:lnSpc>
                <a:spcPts val="1600"/>
              </a:lnSpc>
              <a:spcBef>
                <a:spcPts val="0"/>
              </a:spcBef>
              <a:defRPr sz="1400" b="1" baseline="0"/>
            </a:lvl1pPr>
            <a:lvl2pPr marL="171450" indent="-171450">
              <a:spcBef>
                <a:spcPts val="336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/>
            </a:lvl2pPr>
            <a:lvl3pPr marL="342900" indent="-171450">
              <a:spcBef>
                <a:spcPts val="336"/>
              </a:spcBef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baseline="0"/>
            </a:lvl3pPr>
            <a:lvl4pPr marL="515938" indent="-173038">
              <a:spcBef>
                <a:spcPts val="336"/>
              </a:spcBef>
              <a:spcAft>
                <a:spcPts val="0"/>
              </a:spcAft>
              <a:buFont typeface="Arial" panose="020B0604020202020204" pitchFamily="34" charset="0"/>
              <a:buChar char="-"/>
              <a:tabLst/>
              <a:defRPr baseline="0"/>
            </a:lvl4pPr>
            <a:lvl5pPr marL="687388" indent="-171450">
              <a:spcBef>
                <a:spcPts val="336"/>
              </a:spcBef>
              <a:defRPr baseline="0"/>
            </a:lvl5pPr>
          </a:lstStyle>
          <a:p>
            <a:pPr lvl="0"/>
            <a:r>
              <a:rPr lang="en-US" dirty="0" smtClean="0"/>
              <a:t>Insert bullet list at full-width </a:t>
            </a:r>
            <a:r>
              <a:rPr lang="en-US" smtClean="0"/>
              <a:t>of slide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65125" y="1528723"/>
            <a:ext cx="8347075" cy="3166203"/>
          </a:xfrm>
        </p:spPr>
        <p:txBody>
          <a:bodyPr/>
          <a:lstStyle>
            <a:lvl1pPr>
              <a:spcBef>
                <a:spcPts val="600"/>
              </a:spcBef>
              <a:defRPr sz="1300"/>
            </a:lvl1pPr>
            <a:lvl2pPr>
              <a:spcBef>
                <a:spcPts val="600"/>
              </a:spcBef>
              <a:defRPr sz="1300"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 sz="1100"/>
            </a:lvl4pPr>
            <a:lvl5pPr>
              <a:spcBef>
                <a:spcPts val="600"/>
              </a:spcBef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91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INSERT HEADLINE HERE – UP TO 2 FULL WIDTH LINES (ALL CAPS)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0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dth Head + 2/3 Copy -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665538" y="539496"/>
            <a:ext cx="5046662" cy="4151592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 sz="1200"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Insert bullet list at 2/3 width of slide</a:t>
            </a:r>
          </a:p>
          <a:p>
            <a:pPr lvl="1"/>
            <a:r>
              <a:rPr lang="en-US" dirty="0" smtClean="0"/>
              <a:t>Bullet list level two</a:t>
            </a:r>
          </a:p>
          <a:p>
            <a:pPr lvl="2"/>
            <a:r>
              <a:rPr lang="en-US" dirty="0" smtClean="0"/>
              <a:t>Bullet list level three</a:t>
            </a:r>
          </a:p>
          <a:p>
            <a:pPr lvl="3"/>
            <a:r>
              <a:rPr lang="en-US" dirty="0" smtClean="0"/>
              <a:t>Bullet list level four</a:t>
            </a:r>
          </a:p>
          <a:p>
            <a:pPr lvl="4"/>
            <a:r>
              <a:rPr lang="en-US" dirty="0" smtClean="0"/>
              <a:t>Bullet list level five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65125" y="484307"/>
            <a:ext cx="3170238" cy="646646"/>
          </a:xfrm>
          <a:prstGeom prst="rect">
            <a:avLst/>
          </a:prstGeom>
        </p:spPr>
        <p:txBody>
          <a:bodyPr anchor="t"/>
          <a:lstStyle>
            <a:lvl1pPr>
              <a:defRPr baseline="0"/>
            </a:lvl1pPr>
          </a:lstStyle>
          <a:p>
            <a:r>
              <a:rPr lang="en-US" smtClean="0"/>
              <a:t>INSERT HEADLINE – TWO LINES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1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, Copy +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5125" y="871710"/>
            <a:ext cx="8329613" cy="450099"/>
          </a:xfrm>
        </p:spPr>
        <p:txBody>
          <a:bodyPr/>
          <a:lstStyle>
            <a:lvl1pPr marL="0" indent="0">
              <a:buNone/>
              <a:defRPr sz="1250" baseline="0"/>
            </a:lvl1pPr>
            <a:lvl2pPr marL="0" indent="0">
              <a:buFont typeface="Arial" panose="020B0604020202020204" pitchFamily="34" charset="0"/>
              <a:buNone/>
              <a:defRPr sz="1250"/>
            </a:lvl2pPr>
            <a:lvl3pPr marL="0" indent="0">
              <a:buNone/>
              <a:defRPr sz="1250"/>
            </a:lvl3pPr>
            <a:lvl4pPr marL="0" indent="0">
              <a:buNone/>
              <a:defRPr sz="1250"/>
            </a:lvl4pPr>
            <a:lvl5pPr marL="0" indent="0">
              <a:buNone/>
              <a:defRPr sz="1250"/>
            </a:lvl5pPr>
          </a:lstStyle>
          <a:p>
            <a:pPr lvl="0"/>
            <a:r>
              <a:rPr lang="en-US" dirty="0" smtClean="0"/>
              <a:t>Insert sub-headline or explanatory copy here – up to 2 full-width lines.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7" hasCustomPrompt="1"/>
          </p:nvPr>
        </p:nvSpPr>
        <p:spPr>
          <a:xfrm>
            <a:off x="365124" y="1462088"/>
            <a:ext cx="8329613" cy="3216275"/>
          </a:xfrm>
        </p:spPr>
        <p:txBody>
          <a:bodyPr tIns="1097280"/>
          <a:lstStyle>
            <a:lvl1pPr marL="0" indent="0" algn="ctr">
              <a:buNone/>
              <a:defRPr sz="1200" baseline="0"/>
            </a:lvl1pPr>
            <a:lvl2pPr marL="0" indent="0">
              <a:buFont typeface="Arial" panose="020B0604020202020204" pitchFamily="34" charset="0"/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</a:lstStyle>
          <a:p>
            <a:pPr lvl="0"/>
            <a:r>
              <a:rPr lang="en-US" dirty="0" smtClean="0"/>
              <a:t>Click icon to insert visual element here at full-width of slide.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365124" y="484632"/>
            <a:ext cx="8329613" cy="3819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INSERT HEADLINE HERE – UP TO 1 FULL-WIDTH LINE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Head, 1/3 Copy + 2/3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6013" y="1289050"/>
            <a:ext cx="5038726" cy="338931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an icon to insert a visual here at 2/3 width of slide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3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 sz="1400" b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sz="120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>
              <a:spcBef>
                <a:spcPts val="6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Insert bullet list at 1/3 width of slide</a:t>
            </a:r>
          </a:p>
          <a:p>
            <a:pPr lvl="1"/>
            <a:r>
              <a:rPr lang="en-US" dirty="0" smtClean="0"/>
              <a:t>Bullet list level two</a:t>
            </a:r>
          </a:p>
          <a:p>
            <a:pPr lvl="2"/>
            <a:r>
              <a:rPr lang="en-US" dirty="0" smtClean="0"/>
              <a:t>Bullet list level three</a:t>
            </a:r>
          </a:p>
          <a:p>
            <a:pPr lvl="3"/>
            <a:r>
              <a:rPr lang="en-US" dirty="0" smtClean="0"/>
              <a:t>Bullet list level four</a:t>
            </a:r>
          </a:p>
          <a:p>
            <a:pPr lvl="4"/>
            <a:r>
              <a:rPr lang="en-US" dirty="0" smtClean="0"/>
              <a:t>Bullet list level five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4" y="484691"/>
            <a:ext cx="8329613" cy="52318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INSERT HEADLINE HERE – UP TO 2 FULL WIDTH LINES (ALL CAPS)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0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Width Head + Copy w/ 2/3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1289050"/>
            <a:ext cx="3170238" cy="3389314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defRPr sz="1400" b="0" baseline="0"/>
            </a:lvl1pPr>
            <a:lvl2pPr>
              <a:spcBef>
                <a:spcPts val="600"/>
              </a:spcBef>
              <a:spcAft>
                <a:spcPts val="0"/>
              </a:spcAft>
              <a:defRPr sz="1300" baseline="0"/>
            </a:lvl2pPr>
            <a:lvl3pPr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defRPr sz="1200" baseline="0"/>
            </a:lvl3pPr>
            <a:lvl4pPr marL="515937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-"/>
              <a:defRPr baseline="0"/>
            </a:lvl4pPr>
            <a:lvl5pPr marL="685800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◦"/>
              <a:defRPr baseline="0"/>
            </a:lvl5pPr>
          </a:lstStyle>
          <a:p>
            <a:pPr lvl="0"/>
            <a:r>
              <a:rPr lang="en-US" dirty="0" smtClean="0"/>
              <a:t>Insert bullet list at 1/3 width of slide</a:t>
            </a:r>
          </a:p>
          <a:p>
            <a:pPr lvl="1"/>
            <a:r>
              <a:rPr lang="en-US" dirty="0" smtClean="0"/>
              <a:t>Bullet list level two</a:t>
            </a:r>
          </a:p>
          <a:p>
            <a:pPr lvl="2"/>
            <a:r>
              <a:rPr lang="en-US" dirty="0" smtClean="0"/>
              <a:t>Bullet list level three</a:t>
            </a:r>
          </a:p>
          <a:p>
            <a:pPr lvl="3"/>
            <a:r>
              <a:rPr lang="en-US" dirty="0" smtClean="0"/>
              <a:t>Bullet list level four</a:t>
            </a:r>
          </a:p>
          <a:p>
            <a:pPr lvl="4"/>
            <a:r>
              <a:rPr lang="en-US" dirty="0" smtClean="0"/>
              <a:t>Bullet list level five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 smtClean="0"/>
              <a:t>© Bill &amp; Melinda Gates Foundation      |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65125" y="484691"/>
            <a:ext cx="3170238" cy="64664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INSERT HEADLINE – TWO LINES ALL CAPS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6013" y="488950"/>
            <a:ext cx="5038726" cy="418941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an icon to insert a visual here at 2/3 width of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6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6013" y="530452"/>
            <a:ext cx="5049836" cy="41558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01982"/>
            <a:ext cx="201168" cy="2013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23564" y="4895959"/>
            <a:ext cx="2895600" cy="15559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00" spc="20" baseline="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© Bill &amp; Melinda Gates Foundation      |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726" y="4895518"/>
            <a:ext cx="190083" cy="155598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>
                <a:solidFill>
                  <a:schemeClr val="accent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3F7C509-FEEF-45D3-B896-7C07814C0C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65125" y="4848932"/>
            <a:ext cx="8340725" cy="0"/>
          </a:xfrm>
          <a:prstGeom prst="line">
            <a:avLst/>
          </a:prstGeom>
          <a:ln w="63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65125" y="478370"/>
            <a:ext cx="3170238" cy="6466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53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2300"/>
        </a:lnSpc>
        <a:spcBef>
          <a:spcPct val="0"/>
        </a:spcBef>
        <a:buNone/>
        <a:defRPr sz="2300" kern="1200" cap="all" baseline="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Clr>
          <a:srgbClr val="2F85AA"/>
        </a:buClr>
        <a:buFont typeface="Wingdings" pitchFamily="2" charset="2"/>
        <a:buNone/>
        <a:defRPr sz="14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1pPr>
      <a:lvl2pPr marL="182563" indent="-182563" algn="l" defTabSz="914400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Wingdings" panose="05000000000000000000" pitchFamily="2" charset="2"/>
        <a:buChar char="§"/>
        <a:defRPr sz="13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2pPr>
      <a:lvl3pPr marL="344488" indent="-149225" algn="l" defTabSz="914400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Arial" pitchFamily="34" charset="0"/>
        <a:buChar char="•"/>
        <a:tabLst>
          <a:tab pos="400050" algn="l"/>
        </a:tabLst>
        <a:defRPr sz="12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3pPr>
      <a:lvl4pPr marL="514350" indent="-171450" algn="l" defTabSz="914400" rtl="0" eaLnBrk="1" latinLnBrk="0" hangingPunct="1">
        <a:spcBef>
          <a:spcPts val="600"/>
        </a:spcBef>
        <a:buClr>
          <a:schemeClr val="accent3">
            <a:lumMod val="75000"/>
          </a:schemeClr>
        </a:buClr>
        <a:buFont typeface="Arial" panose="020B0604020202020204" pitchFamily="34" charset="0"/>
        <a:buChar char="-"/>
        <a:defRPr sz="11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4pPr>
      <a:lvl5pPr marL="685800" indent="-171450" algn="l" defTabSz="914400" rtl="0" eaLnBrk="1" latinLnBrk="0" hangingPunct="1">
        <a:spcBef>
          <a:spcPts val="600"/>
        </a:spcBef>
        <a:buClr>
          <a:schemeClr val="accent3">
            <a:lumMod val="75000"/>
          </a:schemeClr>
        </a:buClr>
        <a:buSzPct val="100000"/>
        <a:buFont typeface="Arial" panose="020B0604020202020204" pitchFamily="34" charset="0"/>
        <a:buChar char="◦"/>
        <a:defRPr sz="1100" kern="1200">
          <a:solidFill>
            <a:schemeClr val="accent6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and public engagement with development</a:t>
            </a:r>
            <a:endParaRPr lang="en-US" sz="2300" dirty="0"/>
          </a:p>
        </p:txBody>
      </p:sp>
      <p:sp>
        <p:nvSpPr>
          <p:cNvPr id="4" name="Conten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Tom Black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 smtClean="0"/>
              <a:t>© 2014 Bill &amp; Melinda Gates 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/>
              <a:t>© Bill &amp; Melinda Gates Foundation      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455474"/>
            <a:ext cx="3200400" cy="735762"/>
          </a:xfrm>
          <a:prstGeom prst="rect">
            <a:avLst/>
          </a:prstGeom>
          <a:noFill/>
        </p:spPr>
        <p:txBody>
          <a:bodyPr wrap="square" rtlCol="0">
            <a:normAutofit fontScale="92500"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Despite billions in aid, the poorest people around the world are not much better off than they were 20 years ago.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0988" y="470219"/>
            <a:ext cx="7315200" cy="586201"/>
          </a:xfrm>
        </p:spPr>
        <p:txBody>
          <a:bodyPr/>
          <a:lstStyle/>
          <a:p>
            <a:r>
              <a:rPr lang="en-US" smtClean="0"/>
              <a:t>Public Attitudes are Negative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4895525"/>
            <a:ext cx="7594948" cy="21544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800" dirty="0" smtClean="0">
                <a:solidFill>
                  <a:schemeClr val="accent6"/>
                </a:solidFill>
                <a:cs typeface="Arial" panose="020B0604020202020204" pitchFamily="34" charset="0"/>
              </a:rPr>
              <a:t>Base: US, UK, France, Germany Gen Pop (all adults) sample. Sample size 1,000 + in each country. Online. Fieldwork January 7</a:t>
            </a:r>
            <a:r>
              <a:rPr lang="en-US" sz="800" baseline="30000" dirty="0" smtClean="0">
                <a:solidFill>
                  <a:schemeClr val="accent6"/>
                </a:solidFill>
                <a:cs typeface="Arial" panose="020B0604020202020204" pitchFamily="34" charset="0"/>
              </a:rPr>
              <a:t>th</a:t>
            </a:r>
            <a:r>
              <a:rPr lang="en-US" sz="800" dirty="0" smtClean="0">
                <a:solidFill>
                  <a:schemeClr val="accent6"/>
                </a:solidFill>
                <a:cs typeface="Arial" panose="020B0604020202020204" pitchFamily="34" charset="0"/>
              </a:rPr>
              <a:t>-13</a:t>
            </a:r>
            <a:r>
              <a:rPr lang="en-US" sz="800" baseline="30000" dirty="0" smtClean="0">
                <a:solidFill>
                  <a:schemeClr val="accent6"/>
                </a:solidFill>
                <a:cs typeface="Arial" panose="020B0604020202020204" pitchFamily="34" charset="0"/>
              </a:rPr>
              <a:t>th</a:t>
            </a:r>
            <a:r>
              <a:rPr lang="en-US" sz="800" dirty="0" smtClean="0">
                <a:solidFill>
                  <a:schemeClr val="accent6"/>
                </a:solidFill>
                <a:cs typeface="Arial" panose="020B0604020202020204" pitchFamily="34" charset="0"/>
              </a:rPr>
              <a:t> 2014</a:t>
            </a:r>
            <a:endParaRPr lang="en-US" sz="800" dirty="0">
              <a:solidFill>
                <a:schemeClr val="accent6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601060"/>
            <a:ext cx="3200400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Poor countries tend to stay poor.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467" y="3503366"/>
            <a:ext cx="3200400" cy="58477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400" dirty="0">
                <a:solidFill>
                  <a:schemeClr val="accent6"/>
                </a:solidFill>
              </a:rPr>
              <a:t>Most of the countries that were poor 30 years ago are still poor today</a:t>
            </a:r>
            <a:r>
              <a:rPr lang="en-US" sz="1400" dirty="0" smtClean="0">
                <a:solidFill>
                  <a:schemeClr val="accent6"/>
                </a:solidFill>
              </a:rPr>
              <a:t>.</a:t>
            </a:r>
            <a:endParaRPr lang="en-US" sz="1400" dirty="0">
              <a:solidFill>
                <a:schemeClr val="accent6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001373"/>
              </p:ext>
            </p:extLst>
          </p:nvPr>
        </p:nvGraphicFramePr>
        <p:xfrm>
          <a:off x="3620551" y="1207821"/>
          <a:ext cx="5165914" cy="3378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57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Graphic spid="12" grpId="0">
        <p:bldSub>
          <a:bldChart bld="category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0988" y="475864"/>
            <a:ext cx="7315200" cy="369634"/>
          </a:xfrm>
        </p:spPr>
        <p:txBody>
          <a:bodyPr/>
          <a:lstStyle/>
          <a:p>
            <a:r>
              <a:rPr lang="en-US" dirty="0" smtClean="0"/>
              <a:t>Changing These Opinions is Hard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43508" y="915566"/>
            <a:ext cx="8088932" cy="69942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400" fontAlgn="base">
              <a:spcBef>
                <a:spcPts val="300"/>
              </a:spcBef>
              <a:spcAft>
                <a:spcPct val="0"/>
              </a:spcAft>
            </a:pPr>
            <a:r>
              <a:rPr lang="en-US" sz="1400" kern="0" dirty="0" smtClean="0">
                <a:solidFill>
                  <a:schemeClr val="accent6"/>
                </a:solidFill>
                <a:latin typeface="+mj-lt"/>
                <a:ea typeface="ヒラギノ角ゴ ProN W3" charset="0"/>
                <a:cs typeface="Segoe UI"/>
                <a:sym typeface="Gill Sans" charset="0"/>
              </a:rPr>
              <a:t>Proportion that agree ‘Foreign </a:t>
            </a:r>
            <a:r>
              <a:rPr lang="en-US" sz="1400" kern="0" dirty="0">
                <a:solidFill>
                  <a:schemeClr val="accent6"/>
                </a:solidFill>
                <a:latin typeface="+mj-lt"/>
                <a:ea typeface="ヒラギノ角ゴ ProN W3" charset="0"/>
                <a:cs typeface="Segoe UI"/>
                <a:sym typeface="Gill Sans" charset="0"/>
              </a:rPr>
              <a:t>aid is a big </a:t>
            </a:r>
            <a:r>
              <a:rPr lang="en-US" sz="1400" kern="0" dirty="0" smtClean="0">
                <a:solidFill>
                  <a:schemeClr val="accent6"/>
                </a:solidFill>
                <a:latin typeface="+mj-lt"/>
                <a:ea typeface="ヒラギノ角ゴ ProN W3" charset="0"/>
                <a:cs typeface="Segoe UI"/>
                <a:sym typeface="Gill Sans" charset="0"/>
              </a:rPr>
              <a:t>waste’</a:t>
            </a:r>
          </a:p>
          <a:p>
            <a:pPr defTabSz="914400" fontAlgn="base">
              <a:spcBef>
                <a:spcPts val="300"/>
              </a:spcBef>
              <a:spcAft>
                <a:spcPct val="0"/>
              </a:spcAft>
            </a:pPr>
            <a:r>
              <a:rPr lang="en-US" sz="1400" u="sng" kern="0" dirty="0" smtClean="0">
                <a:solidFill>
                  <a:schemeClr val="accent6"/>
                </a:solidFill>
                <a:latin typeface="+mj-lt"/>
                <a:ea typeface="ヒラギノ角ゴ ProN W3" charset="0"/>
                <a:cs typeface="Arial" panose="020B0604020202020204" pitchFamily="34" charset="0"/>
                <a:sym typeface="Gill Sans" charset="0"/>
              </a:rPr>
              <a:t>No</a:t>
            </a:r>
            <a:r>
              <a:rPr lang="en-US" sz="1400" kern="0" dirty="0" smtClean="0">
                <a:solidFill>
                  <a:schemeClr val="accent6"/>
                </a:solidFill>
                <a:latin typeface="+mj-lt"/>
                <a:ea typeface="ヒラギノ角ゴ ProN W3" charset="0"/>
                <a:cs typeface="Arial" panose="020B0604020202020204" pitchFamily="34" charset="0"/>
                <a:sym typeface="Gill Sans" charset="0"/>
              </a:rPr>
              <a:t> statistically significant change in any audience group over the course of the survey</a:t>
            </a:r>
            <a:endParaRPr lang="en-US" sz="1400" kern="0" dirty="0">
              <a:solidFill>
                <a:schemeClr val="accent6"/>
              </a:solidFill>
              <a:latin typeface="+mj-lt"/>
              <a:ea typeface="ヒラギノ角ゴ ProN W3" charset="0"/>
              <a:cs typeface="Arial" panose="020B0604020202020204" pitchFamily="34" charset="0"/>
              <a:sym typeface="Gill Sans" charset="0"/>
            </a:endParaRPr>
          </a:p>
          <a:p>
            <a:pPr defTabSz="914400" fontAlgn="base">
              <a:spcBef>
                <a:spcPts val="300"/>
              </a:spcBef>
              <a:spcAft>
                <a:spcPct val="0"/>
              </a:spcAft>
            </a:pPr>
            <a:r>
              <a:rPr lang="en-US" sz="1000" kern="0" dirty="0" smtClean="0">
                <a:solidFill>
                  <a:schemeClr val="accent6"/>
                </a:solidFill>
                <a:ea typeface="ヒラギノ角ゴ ProN W3" charset="0"/>
                <a:cs typeface="Arial" panose="020B0604020202020204" pitchFamily="34" charset="0"/>
                <a:sym typeface="Gill Sans" charset="0"/>
              </a:rPr>
              <a:t>Top 2 shown (Strongly agree + Somewhat agree)</a:t>
            </a:r>
            <a:endParaRPr lang="en-US" sz="900" kern="0" dirty="0" smtClean="0">
              <a:solidFill>
                <a:schemeClr val="accent6"/>
              </a:solidFill>
              <a:ea typeface="ヒラギノ角ゴ ProN W3" charset="0"/>
              <a:cs typeface="Arial" panose="020B0604020202020204" pitchFamily="34" charset="0"/>
              <a:sym typeface="Gill Sans" charset="0"/>
            </a:endParaRPr>
          </a:p>
        </p:txBody>
      </p:sp>
      <p:graphicFrame>
        <p:nvGraphicFramePr>
          <p:cNvPr id="9" name="Chart 8"/>
          <p:cNvGraphicFramePr/>
          <p:nvPr>
            <p:extLst/>
          </p:nvPr>
        </p:nvGraphicFramePr>
        <p:xfrm>
          <a:off x="3136392" y="2231136"/>
          <a:ext cx="2743200" cy="209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/>
          </p:nvPr>
        </p:nvGraphicFramePr>
        <p:xfrm>
          <a:off x="237744" y="2231136"/>
          <a:ext cx="2743200" cy="209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>
            <p:extLst/>
          </p:nvPr>
        </p:nvGraphicFramePr>
        <p:xfrm>
          <a:off x="6071616" y="2231136"/>
          <a:ext cx="2743200" cy="209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>
            <a:off x="5965553" y="2170579"/>
            <a:ext cx="0" cy="2103120"/>
          </a:xfrm>
          <a:prstGeom prst="lin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3102167" y="2170579"/>
            <a:ext cx="0" cy="2103120"/>
          </a:xfrm>
          <a:prstGeom prst="lin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63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323528" y="4843319"/>
            <a:ext cx="7594948" cy="24622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000" dirty="0">
                <a:solidFill>
                  <a:srgbClr val="033359"/>
                </a:solidFill>
                <a:cs typeface="Arial" panose="020B0604020202020204" pitchFamily="34" charset="0"/>
              </a:rPr>
              <a:t>Q#. QBL4 /QPS6 / QPST6. Please indicate the extent to which you agree with the idea that foreign aid is a big waste.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66344" y="1845981"/>
            <a:ext cx="1701804" cy="301975"/>
            <a:chOff x="955884" y="1845981"/>
            <a:chExt cx="1701804" cy="301975"/>
          </a:xfrm>
        </p:grpSpPr>
        <p:grpSp>
          <p:nvGrpSpPr>
            <p:cNvPr id="16" name="PRO"/>
            <p:cNvGrpSpPr>
              <a:grpSpLocks noChangeAspect="1"/>
            </p:cNvGrpSpPr>
            <p:nvPr/>
          </p:nvGrpSpPr>
          <p:grpSpPr>
            <a:xfrm>
              <a:off x="955884" y="1887061"/>
              <a:ext cx="182880" cy="233125"/>
              <a:chOff x="2324100" y="339731"/>
              <a:chExt cx="2005013" cy="2555877"/>
            </a:xfrm>
            <a:solidFill>
              <a:schemeClr val="accent3">
                <a:lumMod val="50000"/>
                <a:lumOff val="50000"/>
              </a:schemeClr>
            </a:solidFill>
            <a:effectLst/>
          </p:grpSpPr>
          <p:sp>
            <p:nvSpPr>
              <p:cNvPr id="18" name="Freeform 5"/>
              <p:cNvSpPr>
                <a:spLocks/>
              </p:cNvSpPr>
              <p:nvPr/>
            </p:nvSpPr>
            <p:spPr bwMode="auto">
              <a:xfrm>
                <a:off x="2324100" y="1658941"/>
                <a:ext cx="565149" cy="1236666"/>
              </a:xfrm>
              <a:custGeom>
                <a:avLst/>
                <a:gdLst>
                  <a:gd name="T0" fmla="*/ 592 w 592"/>
                  <a:gd name="T1" fmla="*/ 1297 h 1297"/>
                  <a:gd name="T2" fmla="*/ 592 w 592"/>
                  <a:gd name="T3" fmla="*/ 1297 h 1297"/>
                  <a:gd name="T4" fmla="*/ 0 w 592"/>
                  <a:gd name="T5" fmla="*/ 1297 h 1297"/>
                  <a:gd name="T6" fmla="*/ 0 w 592"/>
                  <a:gd name="T7" fmla="*/ 297 h 1297"/>
                  <a:gd name="T8" fmla="*/ 296 w 592"/>
                  <a:gd name="T9" fmla="*/ 0 h 1297"/>
                  <a:gd name="T10" fmla="*/ 592 w 592"/>
                  <a:gd name="T11" fmla="*/ 297 h 1297"/>
                  <a:gd name="T12" fmla="*/ 592 w 592"/>
                  <a:gd name="T13" fmla="*/ 1297 h 1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2" h="1297">
                    <a:moveTo>
                      <a:pt x="592" y="1297"/>
                    </a:moveTo>
                    <a:lnTo>
                      <a:pt x="592" y="1297"/>
                    </a:lnTo>
                    <a:lnTo>
                      <a:pt x="0" y="1297"/>
                    </a:lnTo>
                    <a:lnTo>
                      <a:pt x="0" y="297"/>
                    </a:lnTo>
                    <a:cubicBezTo>
                      <a:pt x="0" y="133"/>
                      <a:pt x="132" y="0"/>
                      <a:pt x="296" y="0"/>
                    </a:cubicBezTo>
                    <a:cubicBezTo>
                      <a:pt x="459" y="0"/>
                      <a:pt x="592" y="133"/>
                      <a:pt x="592" y="297"/>
                    </a:cubicBezTo>
                    <a:lnTo>
                      <a:pt x="592" y="129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auto">
              <a:xfrm>
                <a:off x="2355850" y="1101730"/>
                <a:ext cx="500058" cy="498479"/>
              </a:xfrm>
              <a:custGeom>
                <a:avLst/>
                <a:gdLst>
                  <a:gd name="T0" fmla="*/ 523 w 523"/>
                  <a:gd name="T1" fmla="*/ 261 h 522"/>
                  <a:gd name="T2" fmla="*/ 523 w 523"/>
                  <a:gd name="T3" fmla="*/ 261 h 522"/>
                  <a:gd name="T4" fmla="*/ 262 w 523"/>
                  <a:gd name="T5" fmla="*/ 522 h 522"/>
                  <a:gd name="T6" fmla="*/ 0 w 523"/>
                  <a:gd name="T7" fmla="*/ 261 h 522"/>
                  <a:gd name="T8" fmla="*/ 262 w 523"/>
                  <a:gd name="T9" fmla="*/ 0 h 522"/>
                  <a:gd name="T10" fmla="*/ 523 w 523"/>
                  <a:gd name="T11" fmla="*/ 261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3" h="522">
                    <a:moveTo>
                      <a:pt x="523" y="261"/>
                    </a:moveTo>
                    <a:lnTo>
                      <a:pt x="523" y="261"/>
                    </a:lnTo>
                    <a:cubicBezTo>
                      <a:pt x="523" y="405"/>
                      <a:pt x="406" y="522"/>
                      <a:pt x="262" y="522"/>
                    </a:cubicBezTo>
                    <a:cubicBezTo>
                      <a:pt x="117" y="522"/>
                      <a:pt x="0" y="405"/>
                      <a:pt x="0" y="261"/>
                    </a:cubicBezTo>
                    <a:cubicBezTo>
                      <a:pt x="0" y="117"/>
                      <a:pt x="117" y="0"/>
                      <a:pt x="262" y="0"/>
                    </a:cubicBezTo>
                    <a:cubicBezTo>
                      <a:pt x="406" y="0"/>
                      <a:pt x="523" y="117"/>
                      <a:pt x="523" y="261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auto">
              <a:xfrm>
                <a:off x="3043243" y="1276358"/>
                <a:ext cx="566739" cy="1619250"/>
              </a:xfrm>
              <a:custGeom>
                <a:avLst/>
                <a:gdLst>
                  <a:gd name="T0" fmla="*/ 593 w 593"/>
                  <a:gd name="T1" fmla="*/ 1697 h 1697"/>
                  <a:gd name="T2" fmla="*/ 593 w 593"/>
                  <a:gd name="T3" fmla="*/ 1697 h 1697"/>
                  <a:gd name="T4" fmla="*/ 0 w 593"/>
                  <a:gd name="T5" fmla="*/ 1697 h 1697"/>
                  <a:gd name="T6" fmla="*/ 0 w 593"/>
                  <a:gd name="T7" fmla="*/ 297 h 1697"/>
                  <a:gd name="T8" fmla="*/ 297 w 593"/>
                  <a:gd name="T9" fmla="*/ 0 h 1697"/>
                  <a:gd name="T10" fmla="*/ 593 w 593"/>
                  <a:gd name="T11" fmla="*/ 297 h 1697"/>
                  <a:gd name="T12" fmla="*/ 593 w 593"/>
                  <a:gd name="T13" fmla="*/ 1697 h 1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3" h="1697">
                    <a:moveTo>
                      <a:pt x="593" y="1697"/>
                    </a:moveTo>
                    <a:lnTo>
                      <a:pt x="593" y="1697"/>
                    </a:lnTo>
                    <a:lnTo>
                      <a:pt x="0" y="1697"/>
                    </a:lnTo>
                    <a:lnTo>
                      <a:pt x="0" y="297"/>
                    </a:lnTo>
                    <a:cubicBezTo>
                      <a:pt x="0" y="133"/>
                      <a:pt x="133" y="0"/>
                      <a:pt x="297" y="0"/>
                    </a:cubicBezTo>
                    <a:cubicBezTo>
                      <a:pt x="460" y="0"/>
                      <a:pt x="593" y="133"/>
                      <a:pt x="593" y="297"/>
                    </a:cubicBezTo>
                    <a:lnTo>
                      <a:pt x="593" y="169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auto">
              <a:xfrm>
                <a:off x="3076572" y="720736"/>
                <a:ext cx="500058" cy="498479"/>
              </a:xfrm>
              <a:custGeom>
                <a:avLst/>
                <a:gdLst>
                  <a:gd name="T0" fmla="*/ 523 w 523"/>
                  <a:gd name="T1" fmla="*/ 261 h 522"/>
                  <a:gd name="T2" fmla="*/ 523 w 523"/>
                  <a:gd name="T3" fmla="*/ 261 h 522"/>
                  <a:gd name="T4" fmla="*/ 262 w 523"/>
                  <a:gd name="T5" fmla="*/ 522 h 522"/>
                  <a:gd name="T6" fmla="*/ 0 w 523"/>
                  <a:gd name="T7" fmla="*/ 261 h 522"/>
                  <a:gd name="T8" fmla="*/ 262 w 523"/>
                  <a:gd name="T9" fmla="*/ 0 h 522"/>
                  <a:gd name="T10" fmla="*/ 523 w 523"/>
                  <a:gd name="T11" fmla="*/ 261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3" h="522">
                    <a:moveTo>
                      <a:pt x="523" y="261"/>
                    </a:moveTo>
                    <a:lnTo>
                      <a:pt x="523" y="261"/>
                    </a:lnTo>
                    <a:cubicBezTo>
                      <a:pt x="523" y="405"/>
                      <a:pt x="406" y="522"/>
                      <a:pt x="262" y="522"/>
                    </a:cubicBezTo>
                    <a:cubicBezTo>
                      <a:pt x="117" y="522"/>
                      <a:pt x="0" y="405"/>
                      <a:pt x="0" y="261"/>
                    </a:cubicBezTo>
                    <a:cubicBezTo>
                      <a:pt x="0" y="117"/>
                      <a:pt x="117" y="0"/>
                      <a:pt x="262" y="0"/>
                    </a:cubicBezTo>
                    <a:cubicBezTo>
                      <a:pt x="406" y="0"/>
                      <a:pt x="523" y="117"/>
                      <a:pt x="523" y="261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auto">
              <a:xfrm>
                <a:off x="3763964" y="895352"/>
                <a:ext cx="565149" cy="2000255"/>
              </a:xfrm>
              <a:custGeom>
                <a:avLst/>
                <a:gdLst>
                  <a:gd name="T0" fmla="*/ 593 w 593"/>
                  <a:gd name="T1" fmla="*/ 2097 h 2097"/>
                  <a:gd name="T2" fmla="*/ 593 w 593"/>
                  <a:gd name="T3" fmla="*/ 2097 h 2097"/>
                  <a:gd name="T4" fmla="*/ 0 w 593"/>
                  <a:gd name="T5" fmla="*/ 2097 h 2097"/>
                  <a:gd name="T6" fmla="*/ 0 w 593"/>
                  <a:gd name="T7" fmla="*/ 297 h 2097"/>
                  <a:gd name="T8" fmla="*/ 296 w 593"/>
                  <a:gd name="T9" fmla="*/ 0 h 2097"/>
                  <a:gd name="T10" fmla="*/ 593 w 593"/>
                  <a:gd name="T11" fmla="*/ 297 h 2097"/>
                  <a:gd name="T12" fmla="*/ 593 w 593"/>
                  <a:gd name="T13" fmla="*/ 2097 h 2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3" h="2097">
                    <a:moveTo>
                      <a:pt x="593" y="2097"/>
                    </a:moveTo>
                    <a:lnTo>
                      <a:pt x="593" y="2097"/>
                    </a:lnTo>
                    <a:lnTo>
                      <a:pt x="0" y="2097"/>
                    </a:lnTo>
                    <a:lnTo>
                      <a:pt x="0" y="297"/>
                    </a:lnTo>
                    <a:cubicBezTo>
                      <a:pt x="0" y="133"/>
                      <a:pt x="133" y="0"/>
                      <a:pt x="296" y="0"/>
                    </a:cubicBezTo>
                    <a:cubicBezTo>
                      <a:pt x="460" y="0"/>
                      <a:pt x="593" y="133"/>
                      <a:pt x="593" y="297"/>
                    </a:cubicBezTo>
                    <a:lnTo>
                      <a:pt x="593" y="209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auto">
              <a:xfrm>
                <a:off x="3797304" y="339731"/>
                <a:ext cx="498479" cy="496890"/>
              </a:xfrm>
              <a:custGeom>
                <a:avLst/>
                <a:gdLst>
                  <a:gd name="T0" fmla="*/ 523 w 523"/>
                  <a:gd name="T1" fmla="*/ 260 h 521"/>
                  <a:gd name="T2" fmla="*/ 523 w 523"/>
                  <a:gd name="T3" fmla="*/ 260 h 521"/>
                  <a:gd name="T4" fmla="*/ 261 w 523"/>
                  <a:gd name="T5" fmla="*/ 521 h 521"/>
                  <a:gd name="T6" fmla="*/ 0 w 523"/>
                  <a:gd name="T7" fmla="*/ 260 h 521"/>
                  <a:gd name="T8" fmla="*/ 261 w 523"/>
                  <a:gd name="T9" fmla="*/ 0 h 521"/>
                  <a:gd name="T10" fmla="*/ 523 w 523"/>
                  <a:gd name="T11" fmla="*/ 26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3" h="521">
                    <a:moveTo>
                      <a:pt x="523" y="260"/>
                    </a:moveTo>
                    <a:lnTo>
                      <a:pt x="523" y="260"/>
                    </a:lnTo>
                    <a:cubicBezTo>
                      <a:pt x="523" y="404"/>
                      <a:pt x="406" y="521"/>
                      <a:pt x="261" y="521"/>
                    </a:cubicBezTo>
                    <a:cubicBezTo>
                      <a:pt x="117" y="521"/>
                      <a:pt x="0" y="404"/>
                      <a:pt x="0" y="260"/>
                    </a:cubicBezTo>
                    <a:cubicBezTo>
                      <a:pt x="0" y="116"/>
                      <a:pt x="117" y="0"/>
                      <a:pt x="261" y="0"/>
                    </a:cubicBezTo>
                    <a:cubicBezTo>
                      <a:pt x="406" y="0"/>
                      <a:pt x="523" y="116"/>
                      <a:pt x="523" y="26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1135548" y="1845981"/>
              <a:ext cx="1522140" cy="301975"/>
            </a:xfrm>
            <a:prstGeom prst="rect">
              <a:avLst/>
            </a:prstGeom>
          </p:spPr>
          <p:txBody>
            <a:bodyPr vert="horz" wrap="none" lIns="45720" tIns="46800" rIns="91440" bIns="45720" rtlCol="0">
              <a:no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9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62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5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52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en-US" sz="1400" dirty="0" smtClean="0">
                  <a:solidFill>
                    <a:srgbClr val="002060"/>
                  </a:solidFill>
                  <a:latin typeface="+mj-lt"/>
                  <a:cs typeface="Calibri Light"/>
                </a:rPr>
                <a:t>Pros</a:t>
              </a:r>
              <a:endParaRPr lang="en-US" sz="1000" dirty="0" smtClean="0">
                <a:solidFill>
                  <a:srgbClr val="002060"/>
                </a:solidFill>
                <a:latin typeface="Franklin Gothic Book" panose="020B0503020102020204" pitchFamily="34" charset="0"/>
                <a:cs typeface="Calibri Ligh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00192" y="1854334"/>
            <a:ext cx="1876362" cy="289206"/>
            <a:chOff x="6584070" y="1854334"/>
            <a:chExt cx="1876362" cy="289206"/>
          </a:xfrm>
        </p:grpSpPr>
        <p:grpSp>
          <p:nvGrpSpPr>
            <p:cNvPr id="25" name="SKEPTIC"/>
            <p:cNvGrpSpPr>
              <a:grpSpLocks noChangeAspect="1"/>
            </p:cNvGrpSpPr>
            <p:nvPr/>
          </p:nvGrpSpPr>
          <p:grpSpPr>
            <a:xfrm>
              <a:off x="6584070" y="1892418"/>
              <a:ext cx="182880" cy="233125"/>
              <a:chOff x="4826000" y="398463"/>
              <a:chExt cx="2005013" cy="2555876"/>
            </a:xfrm>
            <a:solidFill>
              <a:schemeClr val="accent1"/>
            </a:solidFill>
            <a:effectLst/>
          </p:grpSpPr>
          <p:sp>
            <p:nvSpPr>
              <p:cNvPr id="27" name="Freeform 11"/>
              <p:cNvSpPr>
                <a:spLocks/>
              </p:cNvSpPr>
              <p:nvPr/>
            </p:nvSpPr>
            <p:spPr bwMode="auto">
              <a:xfrm>
                <a:off x="6265863" y="1717676"/>
                <a:ext cx="565150" cy="1236663"/>
              </a:xfrm>
              <a:custGeom>
                <a:avLst/>
                <a:gdLst>
                  <a:gd name="T0" fmla="*/ 0 w 593"/>
                  <a:gd name="T1" fmla="*/ 1297 h 1297"/>
                  <a:gd name="T2" fmla="*/ 0 w 593"/>
                  <a:gd name="T3" fmla="*/ 1297 h 1297"/>
                  <a:gd name="T4" fmla="*/ 593 w 593"/>
                  <a:gd name="T5" fmla="*/ 1297 h 1297"/>
                  <a:gd name="T6" fmla="*/ 593 w 593"/>
                  <a:gd name="T7" fmla="*/ 297 h 1297"/>
                  <a:gd name="T8" fmla="*/ 296 w 593"/>
                  <a:gd name="T9" fmla="*/ 0 h 1297"/>
                  <a:gd name="T10" fmla="*/ 296 w 593"/>
                  <a:gd name="T11" fmla="*/ 0 h 1297"/>
                  <a:gd name="T12" fmla="*/ 0 w 593"/>
                  <a:gd name="T13" fmla="*/ 297 h 1297"/>
                  <a:gd name="T14" fmla="*/ 0 w 593"/>
                  <a:gd name="T15" fmla="*/ 1297 h 1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93" h="1297">
                    <a:moveTo>
                      <a:pt x="0" y="1297"/>
                    </a:moveTo>
                    <a:lnTo>
                      <a:pt x="0" y="1297"/>
                    </a:lnTo>
                    <a:lnTo>
                      <a:pt x="593" y="1297"/>
                    </a:lnTo>
                    <a:lnTo>
                      <a:pt x="593" y="297"/>
                    </a:lnTo>
                    <a:cubicBezTo>
                      <a:pt x="593" y="133"/>
                      <a:pt x="460" y="0"/>
                      <a:pt x="296" y="0"/>
                    </a:cubicBezTo>
                    <a:lnTo>
                      <a:pt x="296" y="0"/>
                    </a:lnTo>
                    <a:cubicBezTo>
                      <a:pt x="133" y="0"/>
                      <a:pt x="0" y="133"/>
                      <a:pt x="0" y="297"/>
                    </a:cubicBezTo>
                    <a:lnTo>
                      <a:pt x="0" y="1297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auto">
              <a:xfrm>
                <a:off x="6299200" y="1160463"/>
                <a:ext cx="498475" cy="498475"/>
              </a:xfrm>
              <a:custGeom>
                <a:avLst/>
                <a:gdLst>
                  <a:gd name="T0" fmla="*/ 0 w 523"/>
                  <a:gd name="T1" fmla="*/ 261 h 522"/>
                  <a:gd name="T2" fmla="*/ 0 w 523"/>
                  <a:gd name="T3" fmla="*/ 261 h 522"/>
                  <a:gd name="T4" fmla="*/ 261 w 523"/>
                  <a:gd name="T5" fmla="*/ 522 h 522"/>
                  <a:gd name="T6" fmla="*/ 523 w 523"/>
                  <a:gd name="T7" fmla="*/ 261 h 522"/>
                  <a:gd name="T8" fmla="*/ 261 w 523"/>
                  <a:gd name="T9" fmla="*/ 0 h 522"/>
                  <a:gd name="T10" fmla="*/ 0 w 523"/>
                  <a:gd name="T11" fmla="*/ 261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3" h="522">
                    <a:moveTo>
                      <a:pt x="0" y="261"/>
                    </a:moveTo>
                    <a:lnTo>
                      <a:pt x="0" y="261"/>
                    </a:lnTo>
                    <a:cubicBezTo>
                      <a:pt x="0" y="405"/>
                      <a:pt x="117" y="522"/>
                      <a:pt x="261" y="522"/>
                    </a:cubicBezTo>
                    <a:cubicBezTo>
                      <a:pt x="406" y="522"/>
                      <a:pt x="523" y="405"/>
                      <a:pt x="523" y="261"/>
                    </a:cubicBezTo>
                    <a:cubicBezTo>
                      <a:pt x="523" y="117"/>
                      <a:pt x="406" y="0"/>
                      <a:pt x="261" y="0"/>
                    </a:cubicBezTo>
                    <a:cubicBezTo>
                      <a:pt x="117" y="0"/>
                      <a:pt x="0" y="117"/>
                      <a:pt x="0" y="261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/>
            </p:nvSpPr>
            <p:spPr bwMode="auto">
              <a:xfrm>
                <a:off x="5545138" y="1335088"/>
                <a:ext cx="565150" cy="1619250"/>
              </a:xfrm>
              <a:custGeom>
                <a:avLst/>
                <a:gdLst>
                  <a:gd name="T0" fmla="*/ 0 w 593"/>
                  <a:gd name="T1" fmla="*/ 1697 h 1697"/>
                  <a:gd name="T2" fmla="*/ 0 w 593"/>
                  <a:gd name="T3" fmla="*/ 1697 h 1697"/>
                  <a:gd name="T4" fmla="*/ 593 w 593"/>
                  <a:gd name="T5" fmla="*/ 1697 h 1697"/>
                  <a:gd name="T6" fmla="*/ 593 w 593"/>
                  <a:gd name="T7" fmla="*/ 297 h 1697"/>
                  <a:gd name="T8" fmla="*/ 297 w 593"/>
                  <a:gd name="T9" fmla="*/ 0 h 1697"/>
                  <a:gd name="T10" fmla="*/ 0 w 593"/>
                  <a:gd name="T11" fmla="*/ 297 h 1697"/>
                  <a:gd name="T12" fmla="*/ 0 w 593"/>
                  <a:gd name="T13" fmla="*/ 1697 h 1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3" h="1697">
                    <a:moveTo>
                      <a:pt x="0" y="1697"/>
                    </a:moveTo>
                    <a:lnTo>
                      <a:pt x="0" y="1697"/>
                    </a:lnTo>
                    <a:lnTo>
                      <a:pt x="593" y="1697"/>
                    </a:lnTo>
                    <a:lnTo>
                      <a:pt x="593" y="297"/>
                    </a:lnTo>
                    <a:cubicBezTo>
                      <a:pt x="593" y="133"/>
                      <a:pt x="460" y="0"/>
                      <a:pt x="297" y="0"/>
                    </a:cubicBezTo>
                    <a:cubicBezTo>
                      <a:pt x="133" y="0"/>
                      <a:pt x="0" y="133"/>
                      <a:pt x="0" y="297"/>
                    </a:cubicBezTo>
                    <a:lnTo>
                      <a:pt x="0" y="1697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/>
            </p:nvSpPr>
            <p:spPr bwMode="auto">
              <a:xfrm>
                <a:off x="5578475" y="779463"/>
                <a:ext cx="498475" cy="498475"/>
              </a:xfrm>
              <a:custGeom>
                <a:avLst/>
                <a:gdLst>
                  <a:gd name="T0" fmla="*/ 0 w 523"/>
                  <a:gd name="T1" fmla="*/ 261 h 522"/>
                  <a:gd name="T2" fmla="*/ 0 w 523"/>
                  <a:gd name="T3" fmla="*/ 261 h 522"/>
                  <a:gd name="T4" fmla="*/ 262 w 523"/>
                  <a:gd name="T5" fmla="*/ 522 h 522"/>
                  <a:gd name="T6" fmla="*/ 523 w 523"/>
                  <a:gd name="T7" fmla="*/ 261 h 522"/>
                  <a:gd name="T8" fmla="*/ 262 w 523"/>
                  <a:gd name="T9" fmla="*/ 0 h 522"/>
                  <a:gd name="T10" fmla="*/ 0 w 523"/>
                  <a:gd name="T11" fmla="*/ 261 h 5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3" h="522">
                    <a:moveTo>
                      <a:pt x="0" y="261"/>
                    </a:moveTo>
                    <a:lnTo>
                      <a:pt x="0" y="261"/>
                    </a:lnTo>
                    <a:cubicBezTo>
                      <a:pt x="0" y="405"/>
                      <a:pt x="117" y="522"/>
                      <a:pt x="262" y="522"/>
                    </a:cubicBezTo>
                    <a:cubicBezTo>
                      <a:pt x="406" y="522"/>
                      <a:pt x="523" y="405"/>
                      <a:pt x="523" y="261"/>
                    </a:cubicBezTo>
                    <a:cubicBezTo>
                      <a:pt x="523" y="117"/>
                      <a:pt x="406" y="0"/>
                      <a:pt x="262" y="0"/>
                    </a:cubicBezTo>
                    <a:cubicBezTo>
                      <a:pt x="117" y="0"/>
                      <a:pt x="0" y="117"/>
                      <a:pt x="0" y="261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/>
            </p:nvSpPr>
            <p:spPr bwMode="auto">
              <a:xfrm>
                <a:off x="4826000" y="954088"/>
                <a:ext cx="565150" cy="2000250"/>
              </a:xfrm>
              <a:custGeom>
                <a:avLst/>
                <a:gdLst>
                  <a:gd name="T0" fmla="*/ 0 w 592"/>
                  <a:gd name="T1" fmla="*/ 2097 h 2097"/>
                  <a:gd name="T2" fmla="*/ 0 w 592"/>
                  <a:gd name="T3" fmla="*/ 2097 h 2097"/>
                  <a:gd name="T4" fmla="*/ 592 w 592"/>
                  <a:gd name="T5" fmla="*/ 2097 h 2097"/>
                  <a:gd name="T6" fmla="*/ 592 w 592"/>
                  <a:gd name="T7" fmla="*/ 297 h 2097"/>
                  <a:gd name="T8" fmla="*/ 296 w 592"/>
                  <a:gd name="T9" fmla="*/ 0 h 2097"/>
                  <a:gd name="T10" fmla="*/ 0 w 592"/>
                  <a:gd name="T11" fmla="*/ 297 h 2097"/>
                  <a:gd name="T12" fmla="*/ 0 w 592"/>
                  <a:gd name="T13" fmla="*/ 2097 h 2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2" h="2097">
                    <a:moveTo>
                      <a:pt x="0" y="2097"/>
                    </a:moveTo>
                    <a:lnTo>
                      <a:pt x="0" y="2097"/>
                    </a:lnTo>
                    <a:lnTo>
                      <a:pt x="592" y="2097"/>
                    </a:lnTo>
                    <a:lnTo>
                      <a:pt x="592" y="297"/>
                    </a:lnTo>
                    <a:cubicBezTo>
                      <a:pt x="592" y="133"/>
                      <a:pt x="460" y="0"/>
                      <a:pt x="296" y="0"/>
                    </a:cubicBezTo>
                    <a:cubicBezTo>
                      <a:pt x="132" y="0"/>
                      <a:pt x="0" y="133"/>
                      <a:pt x="0" y="297"/>
                    </a:cubicBezTo>
                    <a:lnTo>
                      <a:pt x="0" y="2097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/>
            </p:nvSpPr>
            <p:spPr bwMode="auto">
              <a:xfrm>
                <a:off x="4859338" y="398463"/>
                <a:ext cx="498475" cy="496888"/>
              </a:xfrm>
              <a:custGeom>
                <a:avLst/>
                <a:gdLst>
                  <a:gd name="T0" fmla="*/ 0 w 522"/>
                  <a:gd name="T1" fmla="*/ 260 h 521"/>
                  <a:gd name="T2" fmla="*/ 0 w 522"/>
                  <a:gd name="T3" fmla="*/ 260 h 521"/>
                  <a:gd name="T4" fmla="*/ 261 w 522"/>
                  <a:gd name="T5" fmla="*/ 521 h 521"/>
                  <a:gd name="T6" fmla="*/ 522 w 522"/>
                  <a:gd name="T7" fmla="*/ 260 h 521"/>
                  <a:gd name="T8" fmla="*/ 261 w 522"/>
                  <a:gd name="T9" fmla="*/ 0 h 521"/>
                  <a:gd name="T10" fmla="*/ 0 w 522"/>
                  <a:gd name="T11" fmla="*/ 260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2" h="521">
                    <a:moveTo>
                      <a:pt x="0" y="260"/>
                    </a:moveTo>
                    <a:lnTo>
                      <a:pt x="0" y="260"/>
                    </a:lnTo>
                    <a:cubicBezTo>
                      <a:pt x="0" y="404"/>
                      <a:pt x="117" y="521"/>
                      <a:pt x="261" y="521"/>
                    </a:cubicBezTo>
                    <a:cubicBezTo>
                      <a:pt x="405" y="521"/>
                      <a:pt x="522" y="404"/>
                      <a:pt x="522" y="260"/>
                    </a:cubicBezTo>
                    <a:cubicBezTo>
                      <a:pt x="522" y="116"/>
                      <a:pt x="405" y="0"/>
                      <a:pt x="261" y="0"/>
                    </a:cubicBezTo>
                    <a:cubicBezTo>
                      <a:pt x="117" y="0"/>
                      <a:pt x="0" y="116"/>
                      <a:pt x="0" y="26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6768792" y="1854334"/>
              <a:ext cx="1691640" cy="289206"/>
            </a:xfrm>
            <a:prstGeom prst="rect">
              <a:avLst/>
            </a:prstGeom>
          </p:spPr>
          <p:txBody>
            <a:bodyPr vert="horz" wrap="none" lIns="45720" tIns="46800" rIns="91440" bIns="45720" rtlCol="0">
              <a:no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9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62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5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52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en-US" sz="1400" dirty="0" smtClean="0">
                  <a:solidFill>
                    <a:schemeClr val="accent1"/>
                  </a:solidFill>
                  <a:latin typeface="+mj-lt"/>
                  <a:cs typeface="Calibri Light"/>
                </a:rPr>
                <a:t>Skeptics</a:t>
              </a:r>
              <a:endParaRPr lang="en-US" sz="1000" dirty="0" smtClean="0">
                <a:solidFill>
                  <a:schemeClr val="accent1"/>
                </a:solidFill>
                <a:latin typeface="Franklin Gothic Book" panose="020B0503020102020204" pitchFamily="34" charset="0"/>
                <a:cs typeface="Calibri Light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346704" y="1854370"/>
            <a:ext cx="1513502" cy="332173"/>
            <a:chOff x="2431672" y="1854370"/>
            <a:chExt cx="1513502" cy="332173"/>
          </a:xfrm>
        </p:grpSpPr>
        <p:grpSp>
          <p:nvGrpSpPr>
            <p:cNvPr id="34" name="Group 33"/>
            <p:cNvGrpSpPr>
              <a:grpSpLocks noChangeAspect="1"/>
            </p:cNvGrpSpPr>
            <p:nvPr/>
          </p:nvGrpSpPr>
          <p:grpSpPr>
            <a:xfrm>
              <a:off x="2431672" y="1903858"/>
              <a:ext cx="182880" cy="221685"/>
              <a:chOff x="3969534" y="2897821"/>
              <a:chExt cx="1097280" cy="1330113"/>
            </a:xfrm>
            <a:solidFill>
              <a:schemeClr val="accent3"/>
            </a:solidFill>
            <a:effectLst/>
          </p:grpSpPr>
          <p:sp>
            <p:nvSpPr>
              <p:cNvPr id="36" name="Freeform 17"/>
              <p:cNvSpPr>
                <a:spLocks/>
              </p:cNvSpPr>
              <p:nvPr/>
            </p:nvSpPr>
            <p:spPr bwMode="auto">
              <a:xfrm>
                <a:off x="4757525" y="3411274"/>
                <a:ext cx="309289" cy="816660"/>
              </a:xfrm>
              <a:custGeom>
                <a:avLst/>
                <a:gdLst>
                  <a:gd name="T0" fmla="*/ 0 w 593"/>
                  <a:gd name="T1" fmla="*/ 1564 h 1564"/>
                  <a:gd name="T2" fmla="*/ 0 w 593"/>
                  <a:gd name="T3" fmla="*/ 1564 h 1564"/>
                  <a:gd name="T4" fmla="*/ 593 w 593"/>
                  <a:gd name="T5" fmla="*/ 1564 h 1564"/>
                  <a:gd name="T6" fmla="*/ 593 w 593"/>
                  <a:gd name="T7" fmla="*/ 296 h 1564"/>
                  <a:gd name="T8" fmla="*/ 297 w 593"/>
                  <a:gd name="T9" fmla="*/ 0 h 1564"/>
                  <a:gd name="T10" fmla="*/ 0 w 593"/>
                  <a:gd name="T11" fmla="*/ 296 h 1564"/>
                  <a:gd name="T12" fmla="*/ 0 w 593"/>
                  <a:gd name="T13" fmla="*/ 1564 h 1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3" h="1564">
                    <a:moveTo>
                      <a:pt x="0" y="1564"/>
                    </a:moveTo>
                    <a:lnTo>
                      <a:pt x="0" y="1564"/>
                    </a:lnTo>
                    <a:lnTo>
                      <a:pt x="593" y="1564"/>
                    </a:lnTo>
                    <a:lnTo>
                      <a:pt x="593" y="296"/>
                    </a:lnTo>
                    <a:cubicBezTo>
                      <a:pt x="593" y="133"/>
                      <a:pt x="460" y="0"/>
                      <a:pt x="297" y="0"/>
                    </a:cubicBezTo>
                    <a:cubicBezTo>
                      <a:pt x="133" y="0"/>
                      <a:pt x="0" y="133"/>
                      <a:pt x="0" y="296"/>
                    </a:cubicBezTo>
                    <a:lnTo>
                      <a:pt x="0" y="1564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8"/>
              <p:cNvSpPr>
                <a:spLocks/>
              </p:cNvSpPr>
              <p:nvPr/>
            </p:nvSpPr>
            <p:spPr bwMode="auto">
              <a:xfrm>
                <a:off x="4775770" y="3107199"/>
                <a:ext cx="272800" cy="272799"/>
              </a:xfrm>
              <a:custGeom>
                <a:avLst/>
                <a:gdLst>
                  <a:gd name="T0" fmla="*/ 0 w 523"/>
                  <a:gd name="T1" fmla="*/ 262 h 523"/>
                  <a:gd name="T2" fmla="*/ 0 w 523"/>
                  <a:gd name="T3" fmla="*/ 262 h 523"/>
                  <a:gd name="T4" fmla="*/ 262 w 523"/>
                  <a:gd name="T5" fmla="*/ 523 h 523"/>
                  <a:gd name="T6" fmla="*/ 523 w 523"/>
                  <a:gd name="T7" fmla="*/ 262 h 523"/>
                  <a:gd name="T8" fmla="*/ 262 w 523"/>
                  <a:gd name="T9" fmla="*/ 0 h 523"/>
                  <a:gd name="T10" fmla="*/ 0 w 523"/>
                  <a:gd name="T11" fmla="*/ 262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3" h="523">
                    <a:moveTo>
                      <a:pt x="0" y="262"/>
                    </a:moveTo>
                    <a:lnTo>
                      <a:pt x="0" y="262"/>
                    </a:lnTo>
                    <a:cubicBezTo>
                      <a:pt x="0" y="406"/>
                      <a:pt x="117" y="523"/>
                      <a:pt x="262" y="523"/>
                    </a:cubicBezTo>
                    <a:cubicBezTo>
                      <a:pt x="406" y="523"/>
                      <a:pt x="523" y="406"/>
                      <a:pt x="523" y="262"/>
                    </a:cubicBezTo>
                    <a:cubicBezTo>
                      <a:pt x="523" y="117"/>
                      <a:pt x="406" y="0"/>
                      <a:pt x="262" y="0"/>
                    </a:cubicBezTo>
                    <a:cubicBezTo>
                      <a:pt x="117" y="0"/>
                      <a:pt x="0" y="117"/>
                      <a:pt x="0" y="2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9"/>
              <p:cNvSpPr>
                <a:spLocks/>
              </p:cNvSpPr>
              <p:nvPr/>
            </p:nvSpPr>
            <p:spPr bwMode="auto">
              <a:xfrm>
                <a:off x="3969534" y="3411274"/>
                <a:ext cx="309289" cy="816660"/>
              </a:xfrm>
              <a:custGeom>
                <a:avLst/>
                <a:gdLst>
                  <a:gd name="T0" fmla="*/ 593 w 593"/>
                  <a:gd name="T1" fmla="*/ 1564 h 1564"/>
                  <a:gd name="T2" fmla="*/ 593 w 593"/>
                  <a:gd name="T3" fmla="*/ 1564 h 1564"/>
                  <a:gd name="T4" fmla="*/ 0 w 593"/>
                  <a:gd name="T5" fmla="*/ 1564 h 1564"/>
                  <a:gd name="T6" fmla="*/ 0 w 593"/>
                  <a:gd name="T7" fmla="*/ 296 h 1564"/>
                  <a:gd name="T8" fmla="*/ 296 w 593"/>
                  <a:gd name="T9" fmla="*/ 0 h 1564"/>
                  <a:gd name="T10" fmla="*/ 593 w 593"/>
                  <a:gd name="T11" fmla="*/ 296 h 1564"/>
                  <a:gd name="T12" fmla="*/ 593 w 593"/>
                  <a:gd name="T13" fmla="*/ 1564 h 1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93" h="1564">
                    <a:moveTo>
                      <a:pt x="593" y="1564"/>
                    </a:moveTo>
                    <a:lnTo>
                      <a:pt x="593" y="1564"/>
                    </a:lnTo>
                    <a:lnTo>
                      <a:pt x="0" y="1564"/>
                    </a:lnTo>
                    <a:lnTo>
                      <a:pt x="0" y="296"/>
                    </a:lnTo>
                    <a:cubicBezTo>
                      <a:pt x="0" y="133"/>
                      <a:pt x="133" y="0"/>
                      <a:pt x="296" y="0"/>
                    </a:cubicBezTo>
                    <a:cubicBezTo>
                      <a:pt x="460" y="0"/>
                      <a:pt x="593" y="133"/>
                      <a:pt x="593" y="296"/>
                    </a:cubicBezTo>
                    <a:lnTo>
                      <a:pt x="593" y="1564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>
                <a:off x="3987779" y="3107199"/>
                <a:ext cx="272800" cy="272799"/>
              </a:xfrm>
              <a:custGeom>
                <a:avLst/>
                <a:gdLst>
                  <a:gd name="T0" fmla="*/ 523 w 523"/>
                  <a:gd name="T1" fmla="*/ 262 h 523"/>
                  <a:gd name="T2" fmla="*/ 523 w 523"/>
                  <a:gd name="T3" fmla="*/ 262 h 523"/>
                  <a:gd name="T4" fmla="*/ 261 w 523"/>
                  <a:gd name="T5" fmla="*/ 523 h 523"/>
                  <a:gd name="T6" fmla="*/ 0 w 523"/>
                  <a:gd name="T7" fmla="*/ 262 h 523"/>
                  <a:gd name="T8" fmla="*/ 261 w 523"/>
                  <a:gd name="T9" fmla="*/ 0 h 523"/>
                  <a:gd name="T10" fmla="*/ 523 w 523"/>
                  <a:gd name="T11" fmla="*/ 262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3" h="523">
                    <a:moveTo>
                      <a:pt x="523" y="262"/>
                    </a:moveTo>
                    <a:lnTo>
                      <a:pt x="523" y="262"/>
                    </a:lnTo>
                    <a:cubicBezTo>
                      <a:pt x="523" y="406"/>
                      <a:pt x="406" y="523"/>
                      <a:pt x="261" y="523"/>
                    </a:cubicBezTo>
                    <a:cubicBezTo>
                      <a:pt x="117" y="523"/>
                      <a:pt x="0" y="406"/>
                      <a:pt x="0" y="262"/>
                    </a:cubicBezTo>
                    <a:cubicBezTo>
                      <a:pt x="0" y="117"/>
                      <a:pt x="117" y="0"/>
                      <a:pt x="261" y="0"/>
                    </a:cubicBezTo>
                    <a:cubicBezTo>
                      <a:pt x="406" y="0"/>
                      <a:pt x="523" y="117"/>
                      <a:pt x="523" y="262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>
                <a:off x="4518608" y="3202765"/>
                <a:ext cx="154644" cy="1025169"/>
              </a:xfrm>
              <a:custGeom>
                <a:avLst/>
                <a:gdLst>
                  <a:gd name="T0" fmla="*/ 296 w 296"/>
                  <a:gd name="T1" fmla="*/ 296 h 1964"/>
                  <a:gd name="T2" fmla="*/ 296 w 296"/>
                  <a:gd name="T3" fmla="*/ 296 h 1964"/>
                  <a:gd name="T4" fmla="*/ 0 w 296"/>
                  <a:gd name="T5" fmla="*/ 0 h 1964"/>
                  <a:gd name="T6" fmla="*/ 0 w 296"/>
                  <a:gd name="T7" fmla="*/ 1964 h 1964"/>
                  <a:gd name="T8" fmla="*/ 296 w 296"/>
                  <a:gd name="T9" fmla="*/ 1964 h 1964"/>
                  <a:gd name="T10" fmla="*/ 296 w 296"/>
                  <a:gd name="T11" fmla="*/ 296 h 1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6" h="1964">
                    <a:moveTo>
                      <a:pt x="296" y="296"/>
                    </a:moveTo>
                    <a:lnTo>
                      <a:pt x="296" y="296"/>
                    </a:lnTo>
                    <a:cubicBezTo>
                      <a:pt x="296" y="133"/>
                      <a:pt x="164" y="0"/>
                      <a:pt x="0" y="0"/>
                    </a:cubicBezTo>
                    <a:lnTo>
                      <a:pt x="0" y="1964"/>
                    </a:lnTo>
                    <a:lnTo>
                      <a:pt x="296" y="1964"/>
                    </a:lnTo>
                    <a:lnTo>
                      <a:pt x="296" y="296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2"/>
              <p:cNvSpPr>
                <a:spLocks/>
              </p:cNvSpPr>
              <p:nvPr/>
            </p:nvSpPr>
            <p:spPr bwMode="auto">
              <a:xfrm>
                <a:off x="4518608" y="2897821"/>
                <a:ext cx="136400" cy="272799"/>
              </a:xfrm>
              <a:custGeom>
                <a:avLst/>
                <a:gdLst>
                  <a:gd name="T0" fmla="*/ 261 w 261"/>
                  <a:gd name="T1" fmla="*/ 262 h 523"/>
                  <a:gd name="T2" fmla="*/ 261 w 261"/>
                  <a:gd name="T3" fmla="*/ 262 h 523"/>
                  <a:gd name="T4" fmla="*/ 0 w 261"/>
                  <a:gd name="T5" fmla="*/ 0 h 523"/>
                  <a:gd name="T6" fmla="*/ 0 w 261"/>
                  <a:gd name="T7" fmla="*/ 523 h 523"/>
                  <a:gd name="T8" fmla="*/ 261 w 261"/>
                  <a:gd name="T9" fmla="*/ 262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523">
                    <a:moveTo>
                      <a:pt x="261" y="262"/>
                    </a:moveTo>
                    <a:lnTo>
                      <a:pt x="261" y="262"/>
                    </a:lnTo>
                    <a:cubicBezTo>
                      <a:pt x="261" y="117"/>
                      <a:pt x="144" y="0"/>
                      <a:pt x="0" y="0"/>
                    </a:cubicBezTo>
                    <a:lnTo>
                      <a:pt x="0" y="523"/>
                    </a:lnTo>
                    <a:cubicBezTo>
                      <a:pt x="144" y="523"/>
                      <a:pt x="261" y="406"/>
                      <a:pt x="261" y="26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3"/>
              <p:cNvSpPr>
                <a:spLocks/>
              </p:cNvSpPr>
              <p:nvPr/>
            </p:nvSpPr>
            <p:spPr bwMode="auto">
              <a:xfrm>
                <a:off x="4363964" y="3202765"/>
                <a:ext cx="154644" cy="1025169"/>
              </a:xfrm>
              <a:custGeom>
                <a:avLst/>
                <a:gdLst>
                  <a:gd name="T0" fmla="*/ 0 w 296"/>
                  <a:gd name="T1" fmla="*/ 296 h 1964"/>
                  <a:gd name="T2" fmla="*/ 0 w 296"/>
                  <a:gd name="T3" fmla="*/ 296 h 1964"/>
                  <a:gd name="T4" fmla="*/ 0 w 296"/>
                  <a:gd name="T5" fmla="*/ 1964 h 1964"/>
                  <a:gd name="T6" fmla="*/ 296 w 296"/>
                  <a:gd name="T7" fmla="*/ 1964 h 1964"/>
                  <a:gd name="T8" fmla="*/ 296 w 296"/>
                  <a:gd name="T9" fmla="*/ 0 h 1964"/>
                  <a:gd name="T10" fmla="*/ 0 w 296"/>
                  <a:gd name="T11" fmla="*/ 296 h 1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6" h="1964">
                    <a:moveTo>
                      <a:pt x="0" y="296"/>
                    </a:moveTo>
                    <a:lnTo>
                      <a:pt x="0" y="296"/>
                    </a:lnTo>
                    <a:lnTo>
                      <a:pt x="0" y="1964"/>
                    </a:lnTo>
                    <a:lnTo>
                      <a:pt x="296" y="1964"/>
                    </a:lnTo>
                    <a:lnTo>
                      <a:pt x="296" y="0"/>
                    </a:lnTo>
                    <a:cubicBezTo>
                      <a:pt x="132" y="0"/>
                      <a:pt x="0" y="133"/>
                      <a:pt x="0" y="296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auto">
              <a:xfrm>
                <a:off x="4382209" y="2897821"/>
                <a:ext cx="136400" cy="272799"/>
              </a:xfrm>
              <a:custGeom>
                <a:avLst/>
                <a:gdLst>
                  <a:gd name="T0" fmla="*/ 0 w 261"/>
                  <a:gd name="T1" fmla="*/ 262 h 523"/>
                  <a:gd name="T2" fmla="*/ 0 w 261"/>
                  <a:gd name="T3" fmla="*/ 262 h 523"/>
                  <a:gd name="T4" fmla="*/ 261 w 261"/>
                  <a:gd name="T5" fmla="*/ 523 h 523"/>
                  <a:gd name="T6" fmla="*/ 261 w 261"/>
                  <a:gd name="T7" fmla="*/ 0 h 523"/>
                  <a:gd name="T8" fmla="*/ 0 w 261"/>
                  <a:gd name="T9" fmla="*/ 262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1" h="523">
                    <a:moveTo>
                      <a:pt x="0" y="262"/>
                    </a:moveTo>
                    <a:lnTo>
                      <a:pt x="0" y="262"/>
                    </a:lnTo>
                    <a:cubicBezTo>
                      <a:pt x="0" y="406"/>
                      <a:pt x="117" y="523"/>
                      <a:pt x="261" y="523"/>
                    </a:cubicBezTo>
                    <a:lnTo>
                      <a:pt x="261" y="0"/>
                    </a:lnTo>
                    <a:cubicBezTo>
                      <a:pt x="117" y="0"/>
                      <a:pt x="0" y="117"/>
                      <a:pt x="0" y="262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lumOff val="2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2614517" y="1854370"/>
              <a:ext cx="1330657" cy="332173"/>
            </a:xfrm>
            <a:prstGeom prst="rect">
              <a:avLst/>
            </a:prstGeom>
          </p:spPr>
          <p:txBody>
            <a:bodyPr vert="horz" wrap="none" lIns="45720" tIns="46800" rIns="91440" bIns="45720" rtlCol="0">
              <a:noAutofit/>
            </a:bodyPr>
            <a:lstStyle>
              <a:lvl1pPr marL="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92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624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756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52800" indent="0" algn="l" defTabSz="457200" rtl="0" eaLnBrk="1" latinLnBrk="0" hangingPunct="1">
                <a:spcBef>
                  <a:spcPct val="20000"/>
                </a:spcBef>
                <a:buFont typeface="Arial"/>
                <a:buNone/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20000"/>
                </a:lnSpc>
                <a:spcBef>
                  <a:spcPts val="1200"/>
                </a:spcBef>
              </a:pPr>
              <a:r>
                <a:rPr lang="en-US" sz="1400" dirty="0" smtClean="0">
                  <a:solidFill>
                    <a:schemeClr val="accent2">
                      <a:lumMod val="50000"/>
                    </a:schemeClr>
                  </a:solidFill>
                  <a:latin typeface="+mj-lt"/>
                  <a:cs typeface="Calibri Light"/>
                </a:rPr>
                <a:t>Swings</a:t>
              </a:r>
              <a:endParaRPr lang="en-US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Calibri Light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23529" y="4501158"/>
            <a:ext cx="5184575" cy="230832"/>
            <a:chOff x="323529" y="4429150"/>
            <a:chExt cx="5184575" cy="230832"/>
          </a:xfrm>
        </p:grpSpPr>
        <p:sp>
          <p:nvSpPr>
            <p:cNvPr id="45" name="TextBox 44"/>
            <p:cNvSpPr txBox="1"/>
            <p:nvPr/>
          </p:nvSpPr>
          <p:spPr>
            <a:xfrm>
              <a:off x="398339" y="4429150"/>
              <a:ext cx="5109765" cy="230832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defTabSz="725759">
                <a:defRPr/>
              </a:pPr>
              <a:r>
                <a:rPr lang="en-US" sz="900" kern="0" dirty="0" smtClean="0">
                  <a:solidFill>
                    <a:schemeClr val="accent6"/>
                  </a:solidFill>
                  <a:ea typeface="Tahoma" pitchFamily="34" charset="0"/>
                  <a:cs typeface="Calibri" pitchFamily="34" charset="0"/>
                </a:rPr>
                <a:t>Indicates a </a:t>
              </a:r>
              <a:r>
                <a:rPr lang="en-US" sz="900" kern="0" dirty="0" smtClean="0">
                  <a:solidFill>
                    <a:schemeClr val="accent6"/>
                  </a:solidFill>
                  <a:latin typeface="+mj-lt"/>
                  <a:ea typeface="Tahoma" pitchFamily="34" charset="0"/>
                  <a:cs typeface="Arial" panose="020B0604020202020204" pitchFamily="34" charset="0"/>
                </a:rPr>
                <a:t>statistically</a:t>
              </a:r>
              <a:r>
                <a:rPr lang="en-US" sz="900" kern="0" dirty="0" smtClean="0">
                  <a:solidFill>
                    <a:schemeClr val="accent6"/>
                  </a:solidFill>
                  <a:latin typeface="+mj-lt"/>
                  <a:ea typeface="Tahoma" pitchFamily="34" charset="0"/>
                  <a:cs typeface="Calibri" pitchFamily="34" charset="0"/>
                </a:rPr>
                <a:t> </a:t>
              </a:r>
              <a:r>
                <a:rPr lang="en-US" sz="900" kern="0" dirty="0" smtClean="0">
                  <a:solidFill>
                    <a:schemeClr val="accent6"/>
                  </a:solidFill>
                  <a:ea typeface="Tahoma" pitchFamily="34" charset="0"/>
                  <a:cs typeface="Calibri" pitchFamily="34" charset="0"/>
                </a:rPr>
                <a:t>significant change from pre to post at the 90% confidence interval</a:t>
              </a:r>
            </a:p>
          </p:txBody>
        </p:sp>
        <p:sp>
          <p:nvSpPr>
            <p:cNvPr id="46" name="Rounded Rectangle 45"/>
            <p:cNvSpPr/>
            <p:nvPr/>
          </p:nvSpPr>
          <p:spPr bwMode="auto">
            <a:xfrm>
              <a:off x="323529" y="4499368"/>
              <a:ext cx="138850" cy="91440"/>
            </a:xfrm>
            <a:prstGeom prst="roundRect">
              <a:avLst>
                <a:gd name="adj" fmla="val 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472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kern="0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Light"/>
                <a:ea typeface="Segoe UI" pitchFamily="34" charset="0"/>
                <a:cs typeface="Segoe UI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237744" y="4492769"/>
            <a:ext cx="4862762" cy="267156"/>
          </a:xfrm>
          <a:prstGeom prst="rect">
            <a:avLst/>
          </a:prstGeom>
          <a:noFill/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Chart bld="category"/>
        </p:bldSub>
      </p:bldGraphic>
      <p:bldGraphic spid="10" grpId="0">
        <p:bldSub>
          <a:bldChart bld="category"/>
        </p:bldSub>
      </p:bldGraphic>
      <p:bldGraphic spid="11" grpId="0">
        <p:bldSub>
          <a:bldChart bld="category"/>
        </p:bldSub>
      </p:bldGraphic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Questions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can different media help us achieve this?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can we measure the contribution of media?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should that change what we do?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 more people to care more deeply about people living in the  world’s poorest places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9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‘theory of change’ is not linear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17441951"/>
              </p:ext>
            </p:extLst>
          </p:nvPr>
        </p:nvGraphicFramePr>
        <p:xfrm>
          <a:off x="585108" y="931636"/>
          <a:ext cx="7815942" cy="265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5124" y="3878036"/>
            <a:ext cx="8329613" cy="8003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Individuals’ journeys are messy, reversible, and complex.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Media can play a role – but there are other (more) relevant factors (opportunity, ability, motivation)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73529" y="873579"/>
            <a:ext cx="7894864" cy="270237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" y="873579"/>
            <a:ext cx="7927521" cy="278686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4478294" y="1028672"/>
            <a:ext cx="2731502" cy="1474540"/>
          </a:xfrm>
          <a:custGeom>
            <a:avLst/>
            <a:gdLst>
              <a:gd name="connsiteX0" fmla="*/ 1236706 w 2731502"/>
              <a:gd name="connsiteY0" fmla="*/ 693992 h 1474540"/>
              <a:gd name="connsiteX1" fmla="*/ 1522456 w 2731502"/>
              <a:gd name="connsiteY1" fmla="*/ 28 h 1474540"/>
              <a:gd name="connsiteX2" fmla="*/ 12063 w 2731502"/>
              <a:gd name="connsiteY2" fmla="*/ 669499 h 1474540"/>
              <a:gd name="connsiteX3" fmla="*/ 2477677 w 2731502"/>
              <a:gd name="connsiteY3" fmla="*/ 1396121 h 1474540"/>
              <a:gd name="connsiteX4" fmla="*/ 2526663 w 2731502"/>
              <a:gd name="connsiteY4" fmla="*/ 1420614 h 147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02" h="1474540">
                <a:moveTo>
                  <a:pt x="1236706" y="693992"/>
                </a:moveTo>
                <a:cubicBezTo>
                  <a:pt x="1481634" y="349051"/>
                  <a:pt x="1726563" y="4110"/>
                  <a:pt x="1522456" y="28"/>
                </a:cubicBezTo>
                <a:cubicBezTo>
                  <a:pt x="1318349" y="-4054"/>
                  <a:pt x="-147140" y="436817"/>
                  <a:pt x="12063" y="669499"/>
                </a:cubicBezTo>
                <a:cubicBezTo>
                  <a:pt x="171266" y="902181"/>
                  <a:pt x="2058577" y="1270935"/>
                  <a:pt x="2477677" y="1396121"/>
                </a:cubicBezTo>
                <a:cubicBezTo>
                  <a:pt x="2896777" y="1521307"/>
                  <a:pt x="2711720" y="1470960"/>
                  <a:pt x="2526663" y="142061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00200" y="2432967"/>
            <a:ext cx="5854346" cy="342890"/>
          </a:xfrm>
          <a:custGeom>
            <a:avLst/>
            <a:gdLst>
              <a:gd name="connsiteX0" fmla="*/ 0 w 5854346"/>
              <a:gd name="connsiteY0" fmla="*/ 342890 h 342890"/>
              <a:gd name="connsiteX1" fmla="*/ 5323114 w 5854346"/>
              <a:gd name="connsiteY1" fmla="*/ 32647 h 342890"/>
              <a:gd name="connsiteX2" fmla="*/ 5380264 w 5854346"/>
              <a:gd name="connsiteY2" fmla="*/ 24483 h 34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54346" h="342890">
                <a:moveTo>
                  <a:pt x="0" y="342890"/>
                </a:moveTo>
                <a:lnTo>
                  <a:pt x="5323114" y="32647"/>
                </a:lnTo>
                <a:cubicBezTo>
                  <a:pt x="6219825" y="-20421"/>
                  <a:pt x="5800044" y="2031"/>
                  <a:pt x="5380264" y="2448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364601" y="2326821"/>
            <a:ext cx="2999335" cy="66949"/>
          </a:xfrm>
          <a:custGeom>
            <a:avLst/>
            <a:gdLst>
              <a:gd name="connsiteX0" fmla="*/ 2999335 w 2999335"/>
              <a:gd name="connsiteY0" fmla="*/ 0 h 66949"/>
              <a:gd name="connsiteX1" fmla="*/ 215313 w 2999335"/>
              <a:gd name="connsiteY1" fmla="*/ 65315 h 66949"/>
              <a:gd name="connsiteX2" fmla="*/ 394928 w 2999335"/>
              <a:gd name="connsiteY2" fmla="*/ 40822 h 66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9335" h="66949">
                <a:moveTo>
                  <a:pt x="2999335" y="0"/>
                </a:moveTo>
                <a:lnTo>
                  <a:pt x="215313" y="65315"/>
                </a:lnTo>
                <a:cubicBezTo>
                  <a:pt x="-218755" y="72119"/>
                  <a:pt x="88086" y="56470"/>
                  <a:pt x="394928" y="4082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0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614160" y="1289050"/>
            <a:ext cx="2080577" cy="3389313"/>
          </a:xfrm>
        </p:spPr>
        <p:txBody>
          <a:bodyPr/>
          <a:lstStyle/>
          <a:p>
            <a:r>
              <a:rPr lang="en-US" dirty="0"/>
              <a:t>This is almost useless (and blindingly obvious) in this form, except maybe for audience targeting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Many important questions are left unanswered here: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Persuasive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Declared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124" y="484691"/>
            <a:ext cx="8778876" cy="523183"/>
          </a:xfrm>
        </p:spPr>
        <p:txBody>
          <a:bodyPr/>
          <a:lstStyle/>
          <a:p>
            <a:r>
              <a:rPr lang="en-US" dirty="0" smtClean="0"/>
              <a:t>Different media correlate with different attitudes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950197"/>
              </p:ext>
            </p:extLst>
          </p:nvPr>
        </p:nvGraphicFramePr>
        <p:xfrm>
          <a:off x="365124" y="1356359"/>
          <a:ext cx="5875656" cy="3322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483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058" y="374173"/>
            <a:ext cx="865977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chemeClr val="accent6"/>
                </a:solidFill>
                <a:cs typeface="Arial Black"/>
              </a:rPr>
              <a:t>LONGITUDINAL TRACKING WITH BIG SAMPLES</a:t>
            </a:r>
            <a:endParaRPr lang="en-US" sz="2300" dirty="0">
              <a:solidFill>
                <a:schemeClr val="accent6"/>
              </a:solidFill>
              <a:cs typeface="Arial Black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597046" y="1603785"/>
            <a:ext cx="959923" cy="2036716"/>
          </a:xfrm>
          <a:prstGeom prst="rect">
            <a:avLst/>
          </a:prstGeom>
          <a:solidFill>
            <a:schemeClr val="accent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2527279" y="1239442"/>
            <a:ext cx="959923" cy="2398663"/>
          </a:xfrm>
          <a:prstGeom prst="rect">
            <a:avLst/>
          </a:prstGeom>
          <a:solidFill>
            <a:schemeClr val="accent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sz="135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>
            <a:cxnSpLocks noChangeAspect="1"/>
          </p:cNvCxnSpPr>
          <p:nvPr/>
        </p:nvCxnSpPr>
        <p:spPr>
          <a:xfrm>
            <a:off x="2542176" y="1993228"/>
            <a:ext cx="13227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ChangeAspect="1"/>
          </p:cNvCxnSpPr>
          <p:nvPr/>
        </p:nvCxnSpPr>
        <p:spPr>
          <a:xfrm>
            <a:off x="2742837" y="1993228"/>
            <a:ext cx="13227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 noChangeAspect="1"/>
          </p:cNvCxnSpPr>
          <p:nvPr/>
        </p:nvCxnSpPr>
        <p:spPr>
          <a:xfrm>
            <a:off x="2951634" y="1993228"/>
            <a:ext cx="13227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 noChangeAspect="1"/>
          </p:cNvCxnSpPr>
          <p:nvPr/>
        </p:nvCxnSpPr>
        <p:spPr>
          <a:xfrm>
            <a:off x="3347529" y="1990832"/>
            <a:ext cx="13227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 noChangeAspect="1"/>
          </p:cNvCxnSpPr>
          <p:nvPr/>
        </p:nvCxnSpPr>
        <p:spPr>
          <a:xfrm>
            <a:off x="3160429" y="1990832"/>
            <a:ext cx="13227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>
            <a:grpSpLocks noChangeAspect="1"/>
          </p:cNvGrpSpPr>
          <p:nvPr/>
        </p:nvGrpSpPr>
        <p:grpSpPr>
          <a:xfrm rot="221916">
            <a:off x="3409052" y="1488905"/>
            <a:ext cx="1273667" cy="297000"/>
            <a:chOff x="9478482" y="2774194"/>
            <a:chExt cx="1194417" cy="314823"/>
          </a:xfrm>
        </p:grpSpPr>
        <p:grpSp>
          <p:nvGrpSpPr>
            <p:cNvPr id="15" name="Group 14"/>
            <p:cNvGrpSpPr/>
            <p:nvPr/>
          </p:nvGrpSpPr>
          <p:grpSpPr>
            <a:xfrm rot="1494738">
              <a:off x="9478482" y="2774194"/>
              <a:ext cx="893160" cy="2580"/>
              <a:chOff x="9478482" y="2572720"/>
              <a:chExt cx="893160" cy="258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9478482" y="257530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9669627" y="257530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9868521" y="257530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0245642" y="257272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0067415" y="257272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 rot="1494738">
              <a:off x="10373539" y="3008501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494738">
              <a:off x="10546899" y="308901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3448379" y="2200707"/>
            <a:ext cx="1242000" cy="289616"/>
            <a:chOff x="9478482" y="2774194"/>
            <a:chExt cx="1194417" cy="314823"/>
          </a:xfrm>
        </p:grpSpPr>
        <p:grpSp>
          <p:nvGrpSpPr>
            <p:cNvPr id="24" name="Group 23"/>
            <p:cNvGrpSpPr/>
            <p:nvPr/>
          </p:nvGrpSpPr>
          <p:grpSpPr>
            <a:xfrm rot="1494738">
              <a:off x="9478482" y="2774194"/>
              <a:ext cx="893160" cy="2580"/>
              <a:chOff x="9478482" y="2572720"/>
              <a:chExt cx="893160" cy="258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9478482" y="257530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9669627" y="257530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9868521" y="257530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0245642" y="257272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0067415" y="2572720"/>
                <a:ext cx="126000" cy="0"/>
              </a:xfrm>
              <a:prstGeom prst="line">
                <a:avLst/>
              </a:prstGeom>
              <a:ln w="127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rot="1494738">
              <a:off x="10373539" y="3008501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494738">
              <a:off x="10546899" y="308901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4659368" y="1805455"/>
            <a:ext cx="937625" cy="2396"/>
            <a:chOff x="8734563" y="3693807"/>
            <a:chExt cx="893160" cy="258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8734563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925708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124602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9501723" y="369380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323496" y="369380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4683773" y="2503380"/>
            <a:ext cx="937625" cy="2396"/>
            <a:chOff x="8734563" y="3693807"/>
            <a:chExt cx="893160" cy="258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734563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925708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9124602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9501723" y="369380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9323496" y="369380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4659368" y="1239442"/>
            <a:ext cx="937625" cy="2396"/>
            <a:chOff x="8734563" y="3693807"/>
            <a:chExt cx="893160" cy="258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734563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8925708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9124602" y="369638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9501723" y="369380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9323496" y="3693807"/>
              <a:ext cx="126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4659368" y="1270563"/>
            <a:ext cx="2708" cy="635266"/>
            <a:chOff x="10598950" y="2596683"/>
            <a:chExt cx="2580" cy="684015"/>
          </a:xfrm>
        </p:grpSpPr>
        <p:cxnSp>
          <p:nvCxnSpPr>
            <p:cNvPr id="51" name="Straight Connector 50"/>
            <p:cNvCxnSpPr/>
            <p:nvPr/>
          </p:nvCxnSpPr>
          <p:spPr>
            <a:xfrm rot="5400000">
              <a:off x="10544950" y="2650683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10544950" y="2849577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10547530" y="3226698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0547530" y="3048471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>
            <a:grpSpLocks noChangeAspect="1"/>
          </p:cNvGrpSpPr>
          <p:nvPr/>
        </p:nvGrpSpPr>
        <p:grpSpPr>
          <a:xfrm>
            <a:off x="5600294" y="1275364"/>
            <a:ext cx="2708" cy="635266"/>
            <a:chOff x="11495254" y="2601852"/>
            <a:chExt cx="2580" cy="684015"/>
          </a:xfrm>
        </p:grpSpPr>
        <p:cxnSp>
          <p:nvCxnSpPr>
            <p:cNvPr id="56" name="Straight Connector 55"/>
            <p:cNvCxnSpPr/>
            <p:nvPr/>
          </p:nvCxnSpPr>
          <p:spPr>
            <a:xfrm rot="5400000">
              <a:off x="11441254" y="2655852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11441254" y="2854746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11443834" y="3231867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11443834" y="3053640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>
            <a:grpSpLocks noChangeAspect="1"/>
          </p:cNvGrpSpPr>
          <p:nvPr/>
        </p:nvGrpSpPr>
        <p:grpSpPr>
          <a:xfrm>
            <a:off x="4672929" y="2149002"/>
            <a:ext cx="2708" cy="635266"/>
            <a:chOff x="10598950" y="2596683"/>
            <a:chExt cx="2580" cy="684015"/>
          </a:xfrm>
        </p:grpSpPr>
        <p:cxnSp>
          <p:nvCxnSpPr>
            <p:cNvPr id="61" name="Straight Connector 60"/>
            <p:cNvCxnSpPr/>
            <p:nvPr/>
          </p:nvCxnSpPr>
          <p:spPr>
            <a:xfrm rot="5400000">
              <a:off x="10544950" y="2650683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10544950" y="2849577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10547530" y="3226698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10547530" y="3048471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>
            <a:grpSpLocks noChangeAspect="1"/>
          </p:cNvGrpSpPr>
          <p:nvPr/>
        </p:nvGrpSpPr>
        <p:grpSpPr>
          <a:xfrm>
            <a:off x="5613855" y="2153802"/>
            <a:ext cx="2708" cy="635266"/>
            <a:chOff x="11495254" y="2601852"/>
            <a:chExt cx="2580" cy="684015"/>
          </a:xfrm>
        </p:grpSpPr>
        <p:cxnSp>
          <p:nvCxnSpPr>
            <p:cNvPr id="66" name="Straight Connector 65"/>
            <p:cNvCxnSpPr/>
            <p:nvPr/>
          </p:nvCxnSpPr>
          <p:spPr>
            <a:xfrm rot="5400000">
              <a:off x="11441254" y="2655852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11441254" y="2854746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11443834" y="3231867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11443834" y="3053640"/>
              <a:ext cx="1080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Straight Connector 69"/>
          <p:cNvCxnSpPr>
            <a:cxnSpLocks noChangeAspect="1"/>
          </p:cNvCxnSpPr>
          <p:nvPr/>
        </p:nvCxnSpPr>
        <p:spPr>
          <a:xfrm rot="5400000">
            <a:off x="4628204" y="2902036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 noChangeAspect="1"/>
          </p:cNvCxnSpPr>
          <p:nvPr/>
        </p:nvCxnSpPr>
        <p:spPr>
          <a:xfrm rot="5400000">
            <a:off x="4628204" y="3086755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cxnSpLocks noChangeAspect="1"/>
          </p:cNvCxnSpPr>
          <p:nvPr/>
        </p:nvCxnSpPr>
        <p:spPr>
          <a:xfrm rot="5400000">
            <a:off x="4630912" y="3436999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 noChangeAspect="1"/>
          </p:cNvCxnSpPr>
          <p:nvPr/>
        </p:nvCxnSpPr>
        <p:spPr>
          <a:xfrm rot="5400000">
            <a:off x="4630912" y="3271474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cxnSpLocks noChangeAspect="1"/>
          </p:cNvCxnSpPr>
          <p:nvPr/>
        </p:nvCxnSpPr>
        <p:spPr>
          <a:xfrm rot="5400000">
            <a:off x="5569129" y="2906837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 noChangeAspect="1"/>
          </p:cNvCxnSpPr>
          <p:nvPr/>
        </p:nvCxnSpPr>
        <p:spPr>
          <a:xfrm rot="5400000">
            <a:off x="5569129" y="3091556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 noChangeAspect="1"/>
          </p:cNvCxnSpPr>
          <p:nvPr/>
        </p:nvCxnSpPr>
        <p:spPr>
          <a:xfrm rot="5400000">
            <a:off x="5571838" y="3441800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 noChangeAspect="1"/>
          </p:cNvCxnSpPr>
          <p:nvPr/>
        </p:nvCxnSpPr>
        <p:spPr>
          <a:xfrm rot="5400000">
            <a:off x="5571838" y="3276275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cxnSpLocks noChangeAspect="1"/>
          </p:cNvCxnSpPr>
          <p:nvPr/>
        </p:nvCxnSpPr>
        <p:spPr>
          <a:xfrm rot="5400000">
            <a:off x="4611934" y="2031240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cxnSpLocks noChangeAspect="1"/>
          </p:cNvCxnSpPr>
          <p:nvPr/>
        </p:nvCxnSpPr>
        <p:spPr>
          <a:xfrm rot="5400000">
            <a:off x="5552860" y="2036041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cxnSpLocks noChangeAspect="1"/>
          </p:cNvCxnSpPr>
          <p:nvPr/>
        </p:nvCxnSpPr>
        <p:spPr>
          <a:xfrm flipV="1">
            <a:off x="593883" y="3638105"/>
            <a:ext cx="5629377" cy="2396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 noChangeAspect="1"/>
          </p:cNvCxnSpPr>
          <p:nvPr/>
        </p:nvCxnSpPr>
        <p:spPr>
          <a:xfrm rot="5400000">
            <a:off x="4628204" y="3578537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cxnSpLocks noChangeAspect="1"/>
          </p:cNvCxnSpPr>
          <p:nvPr/>
        </p:nvCxnSpPr>
        <p:spPr>
          <a:xfrm rot="5400000">
            <a:off x="5569129" y="3583338"/>
            <a:ext cx="100303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>
            <a:spLocks noChangeAspect="1"/>
          </p:cNvSpPr>
          <p:nvPr/>
        </p:nvSpPr>
        <p:spPr>
          <a:xfrm>
            <a:off x="636804" y="3830023"/>
            <a:ext cx="857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rgbClr val="C00000"/>
                </a:solidFill>
                <a:latin typeface="Arial Black" panose="020B0A04020102020204" pitchFamily="34" charset="0"/>
              </a:rPr>
              <a:t>Wave 1</a:t>
            </a:r>
            <a:endParaRPr lang="bg-BG" sz="135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4" name="TextBox 83"/>
          <p:cNvSpPr txBox="1">
            <a:spLocks noChangeAspect="1"/>
          </p:cNvSpPr>
          <p:nvPr/>
        </p:nvSpPr>
        <p:spPr>
          <a:xfrm>
            <a:off x="2561476" y="3830023"/>
            <a:ext cx="857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rgbClr val="C00000"/>
                </a:solidFill>
                <a:latin typeface="Arial Black" panose="020B0A04020102020204" pitchFamily="34" charset="0"/>
              </a:rPr>
              <a:t>Wave 2</a:t>
            </a:r>
            <a:endParaRPr lang="bg-BG" sz="135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5" name="TextBox 84"/>
          <p:cNvSpPr txBox="1">
            <a:spLocks noChangeAspect="1"/>
          </p:cNvSpPr>
          <p:nvPr/>
        </p:nvSpPr>
        <p:spPr>
          <a:xfrm>
            <a:off x="4762052" y="3830023"/>
            <a:ext cx="85715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dirty="0">
                <a:solidFill>
                  <a:srgbClr val="C00000"/>
                </a:solidFill>
                <a:latin typeface="Arial Black" panose="020B0A04020102020204" pitchFamily="34" charset="0"/>
              </a:rPr>
              <a:t>Wave 3</a:t>
            </a:r>
            <a:endParaRPr lang="bg-BG" sz="135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6" name="TextBox 85"/>
          <p:cNvSpPr txBox="1">
            <a:spLocks noChangeAspect="1"/>
          </p:cNvSpPr>
          <p:nvPr/>
        </p:nvSpPr>
        <p:spPr>
          <a:xfrm>
            <a:off x="1875685" y="430283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E7E6E6">
                    <a:lumMod val="50000"/>
                  </a:srgbClr>
                </a:solidFill>
              </a:rPr>
              <a:t>Simple Sizes (Adults)</a:t>
            </a:r>
            <a:endParaRPr lang="bg-BG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87" name="TextBox 86"/>
          <p:cNvSpPr txBox="1">
            <a:spLocks noChangeAspect="1"/>
          </p:cNvSpPr>
          <p:nvPr/>
        </p:nvSpPr>
        <p:spPr>
          <a:xfrm>
            <a:off x="2627390" y="100644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Arial Black" panose="020B0A04020102020204" pitchFamily="34" charset="0"/>
              </a:rPr>
              <a:t>8,412</a:t>
            </a:r>
            <a:endParaRPr lang="bg-BG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8" name="TextBox 87"/>
          <p:cNvSpPr txBox="1">
            <a:spLocks noChangeAspect="1"/>
          </p:cNvSpPr>
          <p:nvPr/>
        </p:nvSpPr>
        <p:spPr>
          <a:xfrm>
            <a:off x="2684487" y="1728781"/>
            <a:ext cx="6463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Arial Black" panose="020B0A04020102020204" pitchFamily="34" charset="0"/>
              </a:rPr>
              <a:t>6,529</a:t>
            </a:r>
            <a:endParaRPr lang="bg-BG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9" name="TextBox 88"/>
          <p:cNvSpPr txBox="1">
            <a:spLocks noChangeAspect="1"/>
          </p:cNvSpPr>
          <p:nvPr/>
        </p:nvSpPr>
        <p:spPr>
          <a:xfrm>
            <a:off x="2528766" y="2479718"/>
            <a:ext cx="958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Arial Black" panose="020B0A04020102020204" pitchFamily="34" charset="0"/>
              </a:rPr>
              <a:t>82%</a:t>
            </a:r>
          </a:p>
          <a:p>
            <a:pPr algn="ctr"/>
            <a:r>
              <a:rPr lang="en-US" sz="1200" dirty="0">
                <a:solidFill>
                  <a:srgbClr val="C00000"/>
                </a:solidFill>
                <a:latin typeface="Arial Black" panose="020B0A04020102020204" pitchFamily="34" charset="0"/>
              </a:rPr>
              <a:t>retention</a:t>
            </a:r>
            <a:endParaRPr lang="bg-BG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90" name="TextBox 89"/>
          <p:cNvSpPr txBox="1">
            <a:spLocks noChangeAspect="1"/>
          </p:cNvSpPr>
          <p:nvPr/>
        </p:nvSpPr>
        <p:spPr>
          <a:xfrm>
            <a:off x="4776444" y="1378357"/>
            <a:ext cx="71526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rgbClr val="C00000"/>
                </a:solidFill>
                <a:latin typeface="Arial Black" panose="020B0A04020102020204" pitchFamily="34" charset="0"/>
              </a:rPr>
              <a:t>New to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Arial Black" panose="020B0A04020102020204" pitchFamily="34" charset="0"/>
              </a:rPr>
              <a:t>Wave 3</a:t>
            </a:r>
            <a:endParaRPr lang="bg-BG" sz="105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91" name="TextBox 90"/>
          <p:cNvSpPr txBox="1">
            <a:spLocks noChangeAspect="1"/>
          </p:cNvSpPr>
          <p:nvPr/>
        </p:nvSpPr>
        <p:spPr>
          <a:xfrm>
            <a:off x="4657452" y="1945101"/>
            <a:ext cx="90922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rgbClr val="C00000"/>
                </a:solidFill>
                <a:latin typeface="Arial Black" panose="020B0A04020102020204" pitchFamily="34" charset="0"/>
              </a:rPr>
              <a:t>Wave 2 to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Arial Black" panose="020B0A04020102020204" pitchFamily="34" charset="0"/>
              </a:rPr>
              <a:t>Wave 3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Arial Black" panose="020B0A04020102020204" pitchFamily="34" charset="0"/>
              </a:rPr>
              <a:t>retention</a:t>
            </a:r>
            <a:endParaRPr lang="bg-BG" sz="105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92" name="TextBox 91"/>
          <p:cNvSpPr txBox="1">
            <a:spLocks noChangeAspect="1"/>
          </p:cNvSpPr>
          <p:nvPr/>
        </p:nvSpPr>
        <p:spPr>
          <a:xfrm>
            <a:off x="4679463" y="2965648"/>
            <a:ext cx="90922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rgbClr val="C00000"/>
                </a:solidFill>
                <a:latin typeface="Arial Black" panose="020B0A04020102020204" pitchFamily="34" charset="0"/>
              </a:rPr>
              <a:t>Wave 1 to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Arial Black" panose="020B0A04020102020204" pitchFamily="34" charset="0"/>
              </a:rPr>
              <a:t>Wave 3</a:t>
            </a:r>
          </a:p>
          <a:p>
            <a:pPr algn="ctr"/>
            <a:r>
              <a:rPr lang="en-US" sz="1050" dirty="0">
                <a:solidFill>
                  <a:srgbClr val="C00000"/>
                </a:solidFill>
                <a:latin typeface="Arial Black" panose="020B0A04020102020204" pitchFamily="34" charset="0"/>
              </a:rPr>
              <a:t>retention</a:t>
            </a:r>
            <a:endParaRPr lang="bg-BG" sz="105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93" name="TextBox 92"/>
          <p:cNvSpPr txBox="1">
            <a:spLocks noChangeAspect="1"/>
          </p:cNvSpPr>
          <p:nvPr/>
        </p:nvSpPr>
        <p:spPr>
          <a:xfrm>
            <a:off x="785311" y="1321384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Arial Black" panose="020B0A04020102020204" pitchFamily="34" charset="0"/>
              </a:rPr>
              <a:t>8,000</a:t>
            </a:r>
            <a:endParaRPr lang="bg-BG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1556968" y="1592683"/>
            <a:ext cx="970311" cy="39814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 Placeholder 11"/>
          <p:cNvSpPr txBox="1">
            <a:spLocks/>
          </p:cNvSpPr>
          <p:nvPr/>
        </p:nvSpPr>
        <p:spPr>
          <a:xfrm>
            <a:off x="6685962" y="1198374"/>
            <a:ext cx="2135775" cy="35101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buFont typeface="Wingdings" pitchFamily="2" charset="2"/>
              <a:buNone/>
              <a:defRPr sz="1400" b="0" kern="1200" baseline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17145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sz="1200" kern="1200" baseline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5938" indent="-173038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tabLst/>
              <a:defRPr sz="1100" kern="1200" baseline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87388" indent="-17145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100" kern="1200" baseline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4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10 waves over 5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Representative online sample, segmented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Online methodology, with a panel/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5329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Interdependent surveys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44500" y="2518900"/>
            <a:ext cx="4333240" cy="79375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Large-scale Tracking Projects</a:t>
            </a:r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>
            <a:off x="571500" y="1966450"/>
            <a:ext cx="1511300" cy="628650"/>
          </a:xfrm>
          <a:prstGeom prst="curved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4887" y="1320406"/>
            <a:ext cx="1144525" cy="5461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*Grant A</a:t>
            </a:r>
            <a:endParaRPr lang="en-US" dirty="0"/>
          </a:p>
        </p:txBody>
      </p:sp>
      <p:sp>
        <p:nvSpPr>
          <p:cNvPr id="9" name="Curved Up Arrow 8"/>
          <p:cNvSpPr/>
          <p:nvPr/>
        </p:nvSpPr>
        <p:spPr>
          <a:xfrm flipV="1">
            <a:off x="2729640" y="3178200"/>
            <a:ext cx="1511300" cy="686900"/>
          </a:xfrm>
          <a:prstGeom prst="curved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99277" y="3971950"/>
            <a:ext cx="1172025" cy="5461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*Grant B</a:t>
            </a:r>
            <a:endParaRPr lang="en-US" dirty="0"/>
          </a:p>
        </p:txBody>
      </p:sp>
      <p:sp>
        <p:nvSpPr>
          <p:cNvPr id="14" name="Text Placeholder 11"/>
          <p:cNvSpPr txBox="1">
            <a:spLocks/>
          </p:cNvSpPr>
          <p:nvPr/>
        </p:nvSpPr>
        <p:spPr>
          <a:xfrm>
            <a:off x="5181600" y="1198374"/>
            <a:ext cx="3640137" cy="35101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2F85AA"/>
              </a:buClr>
              <a:buFont typeface="Wingdings" pitchFamily="2" charset="2"/>
              <a:buNone/>
              <a:defRPr sz="1400" b="0" kern="1200" baseline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  <a:defRPr sz="1300" kern="120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2900" indent="-17145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rgbClr val="3086AB"/>
              </a:buClr>
              <a:buFont typeface="Arial" panose="020B0604020202020204" pitchFamily="34" charset="0"/>
              <a:buChar char="•"/>
              <a:tabLst/>
              <a:defRPr sz="1200" kern="1200" baseline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5938" indent="-173038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-"/>
              <a:tabLst/>
              <a:defRPr sz="1100" kern="1200" baseline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87388" indent="-17145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SzPct val="100000"/>
              <a:buFont typeface="Arial" panose="020B0604020202020204" pitchFamily="34" charset="0"/>
              <a:buChar char="◦"/>
              <a:defRPr sz="1100" kern="1200" baseline="0">
                <a:solidFill>
                  <a:schemeClr val="accent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Identical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Similar methodology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Significant audience data (demographics) for sampling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Varying degrees of sophistication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Integration with non-survey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Trackers provide the baselines, grants help prove hypotheses.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Both generate new things to test.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669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0000"/>
                </a:solidFill>
              </a:rPr>
              <a:t>© Bill &amp; Melinda Gates Foundation      |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7C509-FEEF-45D3-B896-7C07814C0C13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3665538" y="1130952"/>
            <a:ext cx="5046662" cy="356013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It’s actually very difficult to change someone’s mind.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Knowledge matters, but it’s not everything.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Neutrality (editorial independence) matters.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Engagement takes many forms, and different forms have different effects.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Humour</a:t>
            </a:r>
            <a:r>
              <a:rPr lang="en-US" dirty="0" smtClean="0"/>
              <a:t> is pretty effective.</a:t>
            </a:r>
          </a:p>
          <a:p>
            <a:endParaRPr lang="en-US" dirty="0" smtClean="0"/>
          </a:p>
          <a:p>
            <a:r>
              <a:rPr lang="en-US" dirty="0" smtClean="0"/>
              <a:t>The relative importance of each of these factors is very hard to define and specify. </a:t>
            </a:r>
          </a:p>
          <a:p>
            <a:r>
              <a:rPr lang="en-US" dirty="0" smtClean="0"/>
              <a:t>That’s next…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that we’re learning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8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ation Master Slides">
  <a:themeElements>
    <a:clrScheme name="Bill &amp; Melinda Gates Foundation Colors Jan 2014">
      <a:dk1>
        <a:srgbClr val="59452A"/>
      </a:dk1>
      <a:lt1>
        <a:srgbClr val="FFFFFF"/>
      </a:lt1>
      <a:dk2>
        <a:srgbClr val="D5CB99"/>
      </a:dk2>
      <a:lt2>
        <a:srgbClr val="B6985E"/>
      </a:lt2>
      <a:accent1>
        <a:srgbClr val="977C00"/>
      </a:accent1>
      <a:accent2>
        <a:srgbClr val="CE6B29"/>
      </a:accent2>
      <a:accent3>
        <a:srgbClr val="8CB7C7"/>
      </a:accent3>
      <a:accent4>
        <a:srgbClr val="9B242D"/>
      </a:accent4>
      <a:accent5>
        <a:srgbClr val="AAA092"/>
      </a:accent5>
      <a:accent6>
        <a:srgbClr val="000000"/>
      </a:accent6>
      <a:hlink>
        <a:srgbClr val="3086AB"/>
      </a:hlink>
      <a:folHlink>
        <a:srgbClr val="3086AB"/>
      </a:folHlink>
    </a:clrScheme>
    <a:fontScheme name="Foundation PPT Fonts - Jan 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400" smtClean="0">
            <a:solidFill>
              <a:schemeClr val="accent6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SB New Brand Colours 1">
    <a:dk1>
      <a:srgbClr val="676767"/>
    </a:dk1>
    <a:lt1>
      <a:srgbClr val="FFFFFF"/>
    </a:lt1>
    <a:dk2>
      <a:srgbClr val="676767"/>
    </a:dk2>
    <a:lt2>
      <a:srgbClr val="FFFFFF"/>
    </a:lt2>
    <a:accent1>
      <a:srgbClr val="005288"/>
    </a:accent1>
    <a:accent2>
      <a:srgbClr val="F16F24"/>
    </a:accent2>
    <a:accent3>
      <a:srgbClr val="29ABE2"/>
    </a:accent3>
    <a:accent4>
      <a:srgbClr val="676767"/>
    </a:accent4>
    <a:accent5>
      <a:srgbClr val="80A3E3"/>
    </a:accent5>
    <a:accent6>
      <a:srgbClr val="AAAAAA"/>
    </a:accent6>
    <a:hlink>
      <a:srgbClr val="F16F24"/>
    </a:hlink>
    <a:folHlink>
      <a:srgbClr val="29ABE2"/>
    </a:folHlink>
  </a:clrScheme>
  <a:fontScheme name="Custom 4">
    <a:majorFont>
      <a:latin typeface="Segoe UI Light"/>
      <a:ea typeface=""/>
      <a:cs typeface=""/>
    </a:majorFont>
    <a:minorFont>
      <a:latin typeface="Segoe U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SB New Brand Colours 1">
    <a:dk1>
      <a:srgbClr val="676767"/>
    </a:dk1>
    <a:lt1>
      <a:srgbClr val="FFFFFF"/>
    </a:lt1>
    <a:dk2>
      <a:srgbClr val="676767"/>
    </a:dk2>
    <a:lt2>
      <a:srgbClr val="FFFFFF"/>
    </a:lt2>
    <a:accent1>
      <a:srgbClr val="005288"/>
    </a:accent1>
    <a:accent2>
      <a:srgbClr val="F16F24"/>
    </a:accent2>
    <a:accent3>
      <a:srgbClr val="29ABE2"/>
    </a:accent3>
    <a:accent4>
      <a:srgbClr val="676767"/>
    </a:accent4>
    <a:accent5>
      <a:srgbClr val="80A3E3"/>
    </a:accent5>
    <a:accent6>
      <a:srgbClr val="AAAAAA"/>
    </a:accent6>
    <a:hlink>
      <a:srgbClr val="F16F24"/>
    </a:hlink>
    <a:folHlink>
      <a:srgbClr val="29ABE2"/>
    </a:folHlink>
  </a:clrScheme>
  <a:fontScheme name="Custom 4">
    <a:majorFont>
      <a:latin typeface="Segoe UI Light"/>
      <a:ea typeface=""/>
      <a:cs typeface=""/>
    </a:majorFont>
    <a:minorFont>
      <a:latin typeface="Segoe U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SB New Brand Colours 1">
    <a:dk1>
      <a:srgbClr val="676767"/>
    </a:dk1>
    <a:lt1>
      <a:srgbClr val="FFFFFF"/>
    </a:lt1>
    <a:dk2>
      <a:srgbClr val="676767"/>
    </a:dk2>
    <a:lt2>
      <a:srgbClr val="FFFFFF"/>
    </a:lt2>
    <a:accent1>
      <a:srgbClr val="005288"/>
    </a:accent1>
    <a:accent2>
      <a:srgbClr val="F16F24"/>
    </a:accent2>
    <a:accent3>
      <a:srgbClr val="29ABE2"/>
    </a:accent3>
    <a:accent4>
      <a:srgbClr val="676767"/>
    </a:accent4>
    <a:accent5>
      <a:srgbClr val="80A3E3"/>
    </a:accent5>
    <a:accent6>
      <a:srgbClr val="AAAAAA"/>
    </a:accent6>
    <a:hlink>
      <a:srgbClr val="F16F24"/>
    </a:hlink>
    <a:folHlink>
      <a:srgbClr val="29ABE2"/>
    </a:folHlink>
  </a:clrScheme>
  <a:fontScheme name="Custom 4">
    <a:majorFont>
      <a:latin typeface="Segoe UI Light"/>
      <a:ea typeface=""/>
      <a:cs typeface=""/>
    </a:majorFont>
    <a:minorFont>
      <a:latin typeface="Segoe UI 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AADC3BBB7DD64C8085882693830C1E" ma:contentTypeVersion="0" ma:contentTypeDescription="Create a new document." ma:contentTypeScope="" ma:versionID="ddd9067bb9c16cffeccbbc9b97bfa88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D76C1D-4651-4469-87EC-5B53024ED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F2C1A6-FDE3-4763-B18D-76F5D1706B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59E309-562F-40C4-AAE6-55E5C7F2ABB2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Express Template_Feb 14 2014</Template>
  <TotalTime>528</TotalTime>
  <Words>631</Words>
  <Application>Microsoft Office PowerPoint</Application>
  <PresentationFormat>On-screen Show (16:9)</PresentationFormat>
  <Paragraphs>112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Franklin Gothic Book</vt:lpstr>
      <vt:lpstr>Gill Sans</vt:lpstr>
      <vt:lpstr>Segoe UI</vt:lpstr>
      <vt:lpstr>Segoe UI Light</vt:lpstr>
      <vt:lpstr>Tahoma</vt:lpstr>
      <vt:lpstr>Wingdings</vt:lpstr>
      <vt:lpstr>ヒラギノ角ゴ ProN W3</vt:lpstr>
      <vt:lpstr>Foundation Master Slides</vt:lpstr>
      <vt:lpstr>Media and public engagement with development</vt:lpstr>
      <vt:lpstr>Public Attitudes are Negative</vt:lpstr>
      <vt:lpstr>Changing These Opinions is Hard</vt:lpstr>
      <vt:lpstr>We want more people to care more deeply about people living in the  world’s poorest places</vt:lpstr>
      <vt:lpstr>The ‘theory of change’ is not linear</vt:lpstr>
      <vt:lpstr>Different media correlate with different attitudes</vt:lpstr>
      <vt:lpstr>PowerPoint Presentation</vt:lpstr>
      <vt:lpstr>Interdependent surveys</vt:lpstr>
      <vt:lpstr>Some things that we’re learning </vt:lpstr>
    </vt:vector>
  </TitlesOfParts>
  <Company>Bill and Melinda Gates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public engagement</dc:title>
  <dc:creator>Tom Black</dc:creator>
  <cp:lastModifiedBy>Morra, Jean</cp:lastModifiedBy>
  <cp:revision>19</cp:revision>
  <cp:lastPrinted>2013-06-19T22:36:09Z</cp:lastPrinted>
  <dcterms:created xsi:type="dcterms:W3CDTF">2015-02-26T13:42:04Z</dcterms:created>
  <dcterms:modified xsi:type="dcterms:W3CDTF">2015-03-04T21:18:43Z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0x0101008FAADC3BBB7DD64C8085882693830C1E</vt:lpwstr>
  </property>
</Properties>
</file>