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60" r:id="rId1"/>
    <p:sldMasterId id="2147483673" r:id="rId2"/>
    <p:sldMasterId id="2147483686" r:id="rId3"/>
  </p:sldMasterIdLst>
  <p:notesMasterIdLst>
    <p:notesMasterId r:id="rId39"/>
  </p:notesMasterIdLst>
  <p:handoutMasterIdLst>
    <p:handoutMasterId r:id="rId40"/>
  </p:handoutMasterIdLst>
  <p:sldIdLst>
    <p:sldId id="459" r:id="rId4"/>
    <p:sldId id="453" r:id="rId5"/>
    <p:sldId id="452" r:id="rId6"/>
    <p:sldId id="361" r:id="rId7"/>
    <p:sldId id="430" r:id="rId8"/>
    <p:sldId id="347" r:id="rId9"/>
    <p:sldId id="455" r:id="rId10"/>
    <p:sldId id="454" r:id="rId11"/>
    <p:sldId id="360" r:id="rId12"/>
    <p:sldId id="456" r:id="rId13"/>
    <p:sldId id="437" r:id="rId14"/>
    <p:sldId id="457" r:id="rId15"/>
    <p:sldId id="458" r:id="rId16"/>
    <p:sldId id="420" r:id="rId17"/>
    <p:sldId id="460" r:id="rId18"/>
    <p:sldId id="461" r:id="rId19"/>
    <p:sldId id="363" r:id="rId20"/>
    <p:sldId id="364" r:id="rId21"/>
    <p:sldId id="442" r:id="rId22"/>
    <p:sldId id="441" r:id="rId23"/>
    <p:sldId id="444" r:id="rId24"/>
    <p:sldId id="365" r:id="rId25"/>
    <p:sldId id="385" r:id="rId26"/>
    <p:sldId id="462" r:id="rId27"/>
    <p:sldId id="346" r:id="rId28"/>
    <p:sldId id="463" r:id="rId29"/>
    <p:sldId id="465" r:id="rId30"/>
    <p:sldId id="464" r:id="rId31"/>
    <p:sldId id="473" r:id="rId32"/>
    <p:sldId id="469" r:id="rId33"/>
    <p:sldId id="468" r:id="rId34"/>
    <p:sldId id="470" r:id="rId35"/>
    <p:sldId id="472" r:id="rId36"/>
    <p:sldId id="410" r:id="rId37"/>
    <p:sldId id="451" r:id="rId38"/>
  </p:sldIdLst>
  <p:sldSz cx="9144000" cy="6858000" type="screen4x3"/>
  <p:notesSz cx="7102475" cy="93884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3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 Boivin" initials="TB" lastIdx="2" clrIdx="0"/>
  <p:cmAuthor id="1" name="Barry Pierce" initials="BP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43"/>
    <a:srgbClr val="005E73"/>
    <a:srgbClr val="7DFFE6"/>
    <a:srgbClr val="00D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6" autoAdjust="0"/>
    <p:restoredTop sz="90888" autoAdjust="0"/>
  </p:normalViewPr>
  <p:slideViewPr>
    <p:cSldViewPr snapToGrid="0" snapToObjects="1">
      <p:cViewPr varScale="1">
        <p:scale>
          <a:sx n="64" d="100"/>
          <a:sy n="64" d="100"/>
        </p:scale>
        <p:origin x="896" y="176"/>
      </p:cViewPr>
      <p:guideLst>
        <p:guide orient="horz" pos="2163"/>
        <p:guide pos="2874"/>
      </p:guideLst>
    </p:cSldViewPr>
  </p:slideViewPr>
  <p:outlineViewPr>
    <p:cViewPr>
      <p:scale>
        <a:sx n="33" d="100"/>
        <a:sy n="33" d="100"/>
      </p:scale>
      <p:origin x="0" y="3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commentAuthors" Target="commentAuthors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383" cy="469106"/>
          </a:xfrm>
          <a:prstGeom prst="rect">
            <a:avLst/>
          </a:prstGeom>
        </p:spPr>
        <p:txBody>
          <a:bodyPr vert="horz" lIns="94223" tIns="47111" rIns="94223" bIns="471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6" y="1"/>
            <a:ext cx="3078383" cy="469106"/>
          </a:xfrm>
          <a:prstGeom prst="rect">
            <a:avLst/>
          </a:prstGeom>
        </p:spPr>
        <p:txBody>
          <a:bodyPr vert="horz" wrap="square" lIns="94223" tIns="47111" rIns="94223" bIns="471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BF678D5-34D3-4875-9A6B-484AB42B44C4}" type="datetime1">
              <a:rPr lang="en-US"/>
              <a:pPr>
                <a:defRPr/>
              </a:pPr>
              <a:t>8/24/17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781"/>
            <a:ext cx="3078383" cy="469106"/>
          </a:xfrm>
          <a:prstGeom prst="rect">
            <a:avLst/>
          </a:prstGeom>
        </p:spPr>
        <p:txBody>
          <a:bodyPr vert="horz" lIns="94223" tIns="47111" rIns="94223" bIns="471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6" y="8917781"/>
            <a:ext cx="3078383" cy="469106"/>
          </a:xfrm>
          <a:prstGeom prst="rect">
            <a:avLst/>
          </a:prstGeom>
        </p:spPr>
        <p:txBody>
          <a:bodyPr vert="horz" wrap="square" lIns="94223" tIns="47111" rIns="94223" bIns="471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4175842-0259-4769-844F-F400DC090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46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383" cy="469106"/>
          </a:xfrm>
          <a:prstGeom prst="rect">
            <a:avLst/>
          </a:prstGeom>
        </p:spPr>
        <p:txBody>
          <a:bodyPr vert="horz" lIns="94223" tIns="47111" rIns="94223" bIns="471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6" y="1"/>
            <a:ext cx="3078383" cy="469106"/>
          </a:xfrm>
          <a:prstGeom prst="rect">
            <a:avLst/>
          </a:prstGeom>
        </p:spPr>
        <p:txBody>
          <a:bodyPr vert="horz" wrap="square" lIns="94223" tIns="47111" rIns="94223" bIns="471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E182A27-F83D-4A27-B3C1-CF66EBF1B755}" type="datetime1">
              <a:rPr lang="en-US"/>
              <a:pPr>
                <a:defRPr/>
              </a:pPr>
              <a:t>8/24/17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3" tIns="47111" rIns="94223" bIns="4711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458889"/>
            <a:ext cx="5680694" cy="4225133"/>
          </a:xfrm>
          <a:prstGeom prst="rect">
            <a:avLst/>
          </a:prstGeom>
        </p:spPr>
        <p:txBody>
          <a:bodyPr vert="horz" wrap="square" lIns="94223" tIns="47111" rIns="94223" bIns="4711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781"/>
            <a:ext cx="3078383" cy="469106"/>
          </a:xfrm>
          <a:prstGeom prst="rect">
            <a:avLst/>
          </a:prstGeom>
        </p:spPr>
        <p:txBody>
          <a:bodyPr vert="horz" lIns="94223" tIns="47111" rIns="94223" bIns="471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6" y="8917781"/>
            <a:ext cx="3078383" cy="469106"/>
          </a:xfrm>
          <a:prstGeom prst="rect">
            <a:avLst/>
          </a:prstGeom>
        </p:spPr>
        <p:txBody>
          <a:bodyPr vert="horz" wrap="square" lIns="94223" tIns="47111" rIns="94223" bIns="471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3962B6D-5281-4AF3-9C01-95D2CBB79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481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24228" indent="-27854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14196" indent="-22283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559875" indent="-22283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05554" indent="-22283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451232" indent="-222839" defTabSz="445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896911" indent="-222839" defTabSz="445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342589" indent="-222839" defTabSz="445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788268" indent="-222839" defTabSz="445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fld id="{C81A5FD7-7532-4DB5-B967-A0C2EC7D81B2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1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446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62B6D-5281-4AF3-9C01-95D2CBB79E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79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62B6D-5281-4AF3-9C01-95D2CBB79E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08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62B6D-5281-4AF3-9C01-95D2CBB79E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75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62B6D-5281-4AF3-9C01-95D2CBB79E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53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7765" indent="-28760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0408" indent="-23008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0571" indent="-23008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0734" indent="-23008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30898" indent="-230082" defTabSz="46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91061" indent="-230082" defTabSz="46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51224" indent="-230082" defTabSz="46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11387" indent="-230082" defTabSz="46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4888089-FE8E-4DFE-B6E5-77F87E323EE5}" type="slidenum">
              <a:rPr lang="en-US" smtClean="0">
                <a:latin typeface="Calibri" pitchFamily="34" charset="0"/>
              </a:rPr>
              <a:pPr eaLnBrk="1" hangingPunct="1"/>
              <a:t>23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52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62B6D-5281-4AF3-9C01-95D2CBB79EB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2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62B6D-5281-4AF3-9C01-95D2CBB79EB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31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62B6D-5281-4AF3-9C01-95D2CBB79EB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5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62B6D-5281-4AF3-9C01-95D2CBB79EB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5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62B6D-5281-4AF3-9C01-95D2CBB79E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00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62B6D-5281-4AF3-9C01-95D2CBB79E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22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62B6D-5281-4AF3-9C01-95D2CBB79E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07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62B6D-5281-4AF3-9C01-95D2CBB79E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58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62B6D-5281-4AF3-9C01-95D2CBB79E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62B6D-5281-4AF3-9C01-95D2CBB79E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49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62B6D-5281-4AF3-9C01-95D2CBB79E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7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36525" y="6364288"/>
            <a:ext cx="22860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CA" sz="800" smtClean="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rPr>
              <a:t>© Hatfield Consultants. All Rights Reserved.</a:t>
            </a:r>
            <a:endParaRPr lang="en-CA" sz="800">
              <a:solidFill>
                <a:srgbClr val="898989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34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3872060-AE61-4790-A05F-F145EEFADF76}" type="datetime1">
              <a:rPr lang="en-US"/>
              <a:pPr>
                <a:defRPr/>
              </a:pPr>
              <a:t>8/24/17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Hatfield Consultants. All Rights Reserved.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6BB3DEA-D9B2-4342-AC1A-149B08971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7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919F446-2F0F-4BC5-B6B8-19766A6F24D9}" type="datetime1">
              <a:rPr lang="en-US"/>
              <a:pPr>
                <a:defRPr/>
              </a:pPr>
              <a:t>8/24/17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Hatfield Consultants. All Rights Reserved.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94FE83B-BDC2-41DF-8EC9-DB40902DC8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3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E6CC8BD-3C72-46F6-B4CB-888B987CF831}" type="datetime1">
              <a:rPr lang="en-US"/>
              <a:pPr>
                <a:defRPr/>
              </a:pPr>
              <a:t>8/24/17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Hatfield Consultants. All Rights Reserved.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6638583-E3BD-4A18-9438-B52B0595B1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2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E42167A-1EF7-45E2-A077-C76960BAE610}" type="datetime1">
              <a:rPr lang="en-US"/>
              <a:pPr>
                <a:defRPr/>
              </a:pPr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Hatfield Consultants.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5F854CE-01B3-4D3A-A2F2-9CD7954B8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83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D222C3B-2138-4810-A96D-6513F2D60A52}" type="datetime1">
              <a:rPr lang="en-US"/>
              <a:pPr>
                <a:defRPr/>
              </a:pPr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Hatfield Consultants.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272E79B-DDC3-42A6-82F8-6AF2E883CC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20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ountain Background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553200" y="636587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3C3014-3BB0-471D-8891-3C4F0E457B83}" type="slidenum">
              <a:rPr lang="en-CA" sz="800" smtClean="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rPr>
              <a:pPr>
                <a:defRPr/>
              </a:pPr>
              <a:t>‹#›</a:t>
            </a:fld>
            <a:endParaRPr lang="en-CA" sz="800" dirty="0">
              <a:solidFill>
                <a:srgbClr val="898989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36525" y="6364288"/>
            <a:ext cx="22860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CA" sz="800" dirty="0" smtClean="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rPr>
              <a:t>© Hatfield Consultants. All Rights Reserved.</a:t>
            </a:r>
            <a:endParaRPr lang="en-CA" sz="800" dirty="0">
              <a:solidFill>
                <a:srgbClr val="898989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60400"/>
            <a:ext cx="6831106" cy="939800"/>
          </a:xfrm>
          <a:prstGeom prst="rect">
            <a:avLst/>
          </a:prstGeom>
        </p:spPr>
        <p:txBody>
          <a:bodyPr/>
          <a:lstStyle>
            <a:lvl1pPr>
              <a:defRPr lang="en-US" sz="4400" kern="1200" baseline="0" dirty="0" smtClean="0">
                <a:solidFill>
                  <a:srgbClr val="005343"/>
                </a:solidFill>
                <a:latin typeface="+mj-lt"/>
                <a:ea typeface="ＭＳ Ｐゴシック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5343"/>
              </a:buClr>
              <a:buFont typeface="Arial" pitchFamily="34" charset="0"/>
              <a:buChar char="›"/>
              <a:defRPr lang="en-US" sz="20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>
              <a:buClr>
                <a:srgbClr val="005343"/>
              </a:buClr>
              <a:buFont typeface="Arial" pitchFamily="34" charset="0"/>
              <a:buChar char="›"/>
              <a:defRPr lang="en-US" sz="16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5915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A3121A-B5E9-4953-A279-DC5AD8E5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35A95B5-4D4B-4B41-B03C-B7A08648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54C1-5342-4ADE-94BB-FB40C4A87A2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2017-08-24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C391C4C-92AD-4714-9BE0-CD574B71E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12A5A30-163C-4441-BC3A-DE2CDC0A2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D6F-EDE3-413B-9806-48C4DCAE84E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5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untain Background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553200" y="636587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D2747E-035D-4C42-AD59-4CBA764EDBCA}" type="slidenum">
              <a:rPr lang="en-CA" sz="800" smtClean="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rPr>
              <a:pPr>
                <a:defRPr/>
              </a:pPr>
              <a:t>‹#›</a:t>
            </a:fld>
            <a:endParaRPr lang="en-CA" sz="800">
              <a:solidFill>
                <a:srgbClr val="898989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36525" y="6364288"/>
            <a:ext cx="22860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CA" sz="800" smtClean="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rPr>
              <a:t>© Hatfield Consultants. All Rights Reserved.</a:t>
            </a:r>
            <a:endParaRPr lang="en-CA" sz="800">
              <a:solidFill>
                <a:srgbClr val="898989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60400"/>
            <a:ext cx="6831106" cy="939800"/>
          </a:xfrm>
          <a:prstGeom prst="rect">
            <a:avLst/>
          </a:prstGeom>
        </p:spPr>
        <p:txBody>
          <a:bodyPr/>
          <a:lstStyle>
            <a:lvl1pPr>
              <a:defRPr lang="en-US" sz="4400" kern="1200" baseline="0" dirty="0" smtClean="0">
                <a:solidFill>
                  <a:srgbClr val="005343"/>
                </a:solidFill>
                <a:latin typeface="+mj-lt"/>
                <a:ea typeface="ＭＳ Ｐゴシック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5343"/>
              </a:buClr>
              <a:buFont typeface="Arial" pitchFamily="34" charset="0"/>
              <a:buChar char="›"/>
              <a:defRPr lang="en-US" sz="20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>
              <a:buClr>
                <a:srgbClr val="005343"/>
              </a:buClr>
              <a:buFont typeface="Arial" pitchFamily="34" charset="0"/>
              <a:buChar char="›"/>
              <a:defRPr lang="en-US" sz="16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3308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553200" y="636587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91144A-A0EC-4918-B2C6-F24EDD59258F}" type="slidenum">
              <a:rPr lang="en-CA" sz="800" smtClean="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rPr>
              <a:pPr>
                <a:defRPr/>
              </a:pPr>
              <a:t>‹#›</a:t>
            </a:fld>
            <a:endParaRPr lang="en-CA" sz="800">
              <a:solidFill>
                <a:srgbClr val="898989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36525" y="6364288"/>
            <a:ext cx="22860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CA" sz="800" smtClean="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rPr>
              <a:t>© Hatfield Consultants. All Rights Reserved.</a:t>
            </a:r>
            <a:endParaRPr lang="en-CA" sz="800">
              <a:solidFill>
                <a:srgbClr val="898989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60400"/>
            <a:ext cx="6830568" cy="939800"/>
          </a:xfrm>
          <a:prstGeom prst="rect">
            <a:avLst/>
          </a:prstGeom>
        </p:spPr>
        <p:txBody>
          <a:bodyPr/>
          <a:lstStyle>
            <a:lvl1pPr>
              <a:defRPr lang="en-US" sz="4400" kern="1200" baseline="0" dirty="0" smtClean="0">
                <a:solidFill>
                  <a:srgbClr val="005343"/>
                </a:solidFill>
                <a:latin typeface="+mj-lt"/>
                <a:ea typeface="ＭＳ Ｐゴシック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5343"/>
              </a:buClr>
              <a:buFont typeface="Arial" pitchFamily="34" charset="0"/>
              <a:buChar char="›"/>
              <a:defRPr lang="en-US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49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3126489-BE0C-4470-86A6-A6D626C36505}" type="datetime1">
              <a:rPr lang="en-US"/>
              <a:pPr>
                <a:defRPr/>
              </a:pPr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Hatfield Consultants.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F92B8C3-512B-43DA-B608-32A3B8077A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1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922DCC0-C7CE-44C5-BFEA-083D72BBC628}" type="datetime1">
              <a:rPr lang="en-US"/>
              <a:pPr>
                <a:defRPr/>
              </a:pPr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Hatfield Consultants.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F334638-4CCA-4B06-A06F-0F8EAB78F3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6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71B0935-C258-4E7F-935F-93C8FC437707}" type="datetime1">
              <a:rPr lang="en-US"/>
              <a:pPr>
                <a:defRPr/>
              </a:pPr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Hatfield Consultants.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682A8D2-A7DF-4C1A-9981-AD7A47F0C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7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192D779-A9DE-4494-8691-B740864E5440}" type="datetime1">
              <a:rPr lang="en-US"/>
              <a:pPr>
                <a:defRPr/>
              </a:pPr>
              <a:t>8/24/17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Hatfield Consultants. All Rights Reserved.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485F2F2-CEAE-4A61-BD8B-DE5DBDD81C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7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161D18E-3D96-4180-83FC-FFA2C2AB5F05}" type="datetime1">
              <a:rPr lang="en-US"/>
              <a:pPr>
                <a:defRPr/>
              </a:pPr>
              <a:t>8/24/17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Hatfield Consultants.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3D0CF07-5C81-438A-AEE1-06258359BA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2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52B3A98-4E54-4C04-9374-CD4C20551AF0}" type="datetime1">
              <a:rPr lang="en-US"/>
              <a:pPr>
                <a:defRPr/>
              </a:pPr>
              <a:t>8/24/17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Hatfield Consultants.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981B732-1307-4E41-B013-F672373ACC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5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gif"/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16F2329-8B97-413D-A5E1-286053A35E4C}" type="datetime1">
              <a:rPr lang="en-US"/>
              <a:pPr>
                <a:defRPr/>
              </a:pPr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© Hatfield Consultants.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5E6D0DB-791D-42E5-A200-9BF25F1F36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4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2AFB3F-CA0F-4040-8979-6FE6FEAF0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754C1-5342-4ADE-94BB-FB40C4A87A2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2017-08-24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183116-E22D-4B49-B4F9-2B13ED54C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F4A0D3-F893-412C-9A22-BB4644958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4AD6F-EDE3-413B-9806-48C4DCAE84E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E1F9D9C-07CD-462A-8771-6E82D89D406D}"/>
              </a:ext>
            </a:extLst>
          </p:cNvPr>
          <p:cNvSpPr/>
          <p:nvPr userDrawn="1"/>
        </p:nvSpPr>
        <p:spPr>
          <a:xfrm>
            <a:off x="408843" y="290146"/>
            <a:ext cx="1982665" cy="993531"/>
          </a:xfrm>
          <a:prstGeom prst="rect">
            <a:avLst/>
          </a:prstGeom>
          <a:solidFill>
            <a:srgbClr val="007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9A8FA02-F8A1-4924-B6E6-110D15B7C2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459" y="419997"/>
            <a:ext cx="605944" cy="6400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C0A272-4562-4734-9E81-9D8AB6925B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04" y="750038"/>
            <a:ext cx="750094" cy="33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8.jpeg"/><Relationship Id="rId5" Type="http://schemas.openxmlformats.org/officeDocument/2006/relationships/image" Target="../media/image7.gif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7.gif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gif"/><Relationship Id="rId3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5.png"/><Relationship Id="rId5" Type="http://schemas.openxmlformats.org/officeDocument/2006/relationships/image" Target="../media/image7.gif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.jpeg"/><Relationship Id="rId5" Type="http://schemas.openxmlformats.org/officeDocument/2006/relationships/image" Target="../media/image26.emf"/><Relationship Id="rId6" Type="http://schemas.openxmlformats.org/officeDocument/2006/relationships/image" Target="../media/image7.gif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7.jpeg"/><Relationship Id="rId5" Type="http://schemas.openxmlformats.org/officeDocument/2006/relationships/image" Target="../media/image7.gif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8.jpeg"/><Relationship Id="rId5" Type="http://schemas.microsoft.com/office/2007/relationships/hdphoto" Target="../media/hdphoto1.wdp"/><Relationship Id="rId6" Type="http://schemas.openxmlformats.org/officeDocument/2006/relationships/image" Target="../media/image7.gif"/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gif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9.png"/><Relationship Id="rId5" Type="http://schemas.openxmlformats.org/officeDocument/2006/relationships/image" Target="../media/image7.gif"/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tgboivin@gmail.com" TargetMode="External"/><Relationship Id="rId4" Type="http://schemas.openxmlformats.org/officeDocument/2006/relationships/hyperlink" Target="mailto:adean@hatfieldgroup.com" TargetMode="External"/><Relationship Id="rId5" Type="http://schemas.openxmlformats.org/officeDocument/2006/relationships/hyperlink" Target="http://www.hatfieldgroup.com/" TargetMode="External"/><Relationship Id="rId6" Type="http://schemas.openxmlformats.org/officeDocument/2006/relationships/image" Target="../media/image7.gif"/><Relationship Id="rId7" Type="http://schemas.openxmlformats.org/officeDocument/2006/relationships/image" Target="../media/image41.jpeg"/><Relationship Id="rId1" Type="http://schemas.openxmlformats.org/officeDocument/2006/relationships/slideLayout" Target="../slideLayouts/slideLayout15.xml"/><Relationship Id="rId2" Type="http://schemas.openxmlformats.org/officeDocument/2006/relationships/hyperlink" Target="mailto:shammond@warlegacies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.jpeg"/><Relationship Id="rId5" Type="http://schemas.openxmlformats.org/officeDocument/2006/relationships/image" Target="../media/image10.png"/><Relationship Id="rId6" Type="http://schemas.openxmlformats.org/officeDocument/2006/relationships/image" Target="../media/image7.gif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.jpeg"/><Relationship Id="rId5" Type="http://schemas.openxmlformats.org/officeDocument/2006/relationships/image" Target="../media/image16.png"/><Relationship Id="rId6" Type="http://schemas.openxmlformats.org/officeDocument/2006/relationships/image" Target="../media/image7.gif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3D124FBE-DC32-4C9C-B7EA-FDDD82048CE5}"/>
              </a:ext>
            </a:extLst>
          </p:cNvPr>
          <p:cNvSpPr txBox="1">
            <a:spLocks/>
          </p:cNvSpPr>
          <p:nvPr/>
        </p:nvSpPr>
        <p:spPr bwMode="auto">
          <a:xfrm>
            <a:off x="693737" y="4202130"/>
            <a:ext cx="7772400" cy="1238036"/>
          </a:xfrm>
          <a:prstGeom prst="rect">
            <a:avLst/>
          </a:prstGeom>
          <a:solidFill>
            <a:srgbClr val="007161">
              <a:alpha val="52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IDENTIFICATION OF POTENTIAL DIOXIN HOTSPOTS IN LAOS, WITH COMPARISONS TO VIETNAM</a:t>
            </a:r>
            <a:r>
              <a:rPr lang="en-US" sz="2400" dirty="0"/>
              <a:t>	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6573EEF6-4250-42A5-A3EE-C1CD4CFB980F}"/>
              </a:ext>
            </a:extLst>
          </p:cNvPr>
          <p:cNvSpPr txBox="1">
            <a:spLocks/>
          </p:cNvSpPr>
          <p:nvPr/>
        </p:nvSpPr>
        <p:spPr>
          <a:xfrm>
            <a:off x="1901825" y="5517221"/>
            <a:ext cx="5356225" cy="931907"/>
          </a:xfrm>
          <a:prstGeom prst="rect">
            <a:avLst/>
          </a:prstGeom>
          <a:solidFill>
            <a:srgbClr val="007161">
              <a:alpha val="58000"/>
            </a:srgbClr>
          </a:solidFill>
        </p:spPr>
        <p:txBody>
          <a:bodyPr anchor="ctr"/>
          <a:lstStyle/>
          <a:p>
            <a:pPr marL="342900" indent="-342900" algn="ctr" fontAlgn="auto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>
                <a:srgbClr val="005343"/>
              </a:buClr>
              <a:buFont typeface="Arial"/>
              <a:buNone/>
              <a:defRPr/>
            </a:pPr>
            <a:r>
              <a:rPr lang="en-US" i="1" dirty="0" smtClean="0">
                <a:solidFill>
                  <a:prstClr val="white"/>
                </a:solidFill>
                <a:latin typeface="Arial" charset="0"/>
                <a:cs typeface="Arial"/>
              </a:rPr>
              <a:t>Susan Hammond</a:t>
            </a:r>
            <a:endParaRPr lang="en-US" i="1" dirty="0">
              <a:solidFill>
                <a:prstClr val="white"/>
              </a:solidFill>
              <a:latin typeface="Arial" charset="0"/>
              <a:cs typeface="Arial"/>
            </a:endParaRPr>
          </a:p>
          <a:p>
            <a:pPr marL="342900" indent="-342900" algn="ctr" fontAlgn="auto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>
                <a:srgbClr val="005343"/>
              </a:buClr>
              <a:buFont typeface="Arial"/>
              <a:buNone/>
              <a:defRPr/>
            </a:pPr>
            <a:r>
              <a:rPr lang="en-US" i="1" dirty="0" smtClean="0">
                <a:solidFill>
                  <a:prstClr val="white"/>
                </a:solidFill>
                <a:latin typeface="Arial" charset="0"/>
                <a:cs typeface="Arial"/>
              </a:rPr>
              <a:t>August 22, 2017</a:t>
            </a:r>
            <a:endParaRPr lang="en-US" i="1" dirty="0">
              <a:solidFill>
                <a:prstClr val="white"/>
              </a:solidFill>
              <a:latin typeface="Arial" charset="0"/>
              <a:cs typeface="Arial"/>
            </a:endParaRPr>
          </a:p>
          <a:p>
            <a:pPr marL="342900" indent="-342900" algn="ctr" fontAlgn="auto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>
                <a:srgbClr val="005343"/>
              </a:buClr>
              <a:buFont typeface="Arial"/>
              <a:buNone/>
              <a:defRPr/>
            </a:pPr>
            <a:r>
              <a:rPr lang="en-US" i="1" dirty="0" smtClean="0">
                <a:solidFill>
                  <a:prstClr val="white"/>
                </a:solidFill>
                <a:latin typeface="Arial" charset="0"/>
                <a:cs typeface="Arial"/>
              </a:rPr>
              <a:t>Dioxin 2017, Vancouver, Canada</a:t>
            </a:r>
            <a:endParaRPr lang="en-US" i="1" dirty="0">
              <a:solidFill>
                <a:prstClr val="white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29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11540" y="449967"/>
            <a:ext cx="6831013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CA" sz="3200" dirty="0" smtClean="0"/>
              <a:t>Overall Approach</a:t>
            </a:r>
            <a:endParaRPr lang="en-CA" sz="3200" i="1" u="sng" cap="all" dirty="0">
              <a:ea typeface="ＭＳ Ｐゴシック"/>
              <a:cs typeface="Arial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4651452" y="1428405"/>
            <a:ext cx="4151354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latin typeface="Arial" pitchFamily="34" charset="0"/>
                <a:ea typeface="ＭＳ Ｐゴシック"/>
                <a:cs typeface="Arial" pitchFamily="34" charset="0"/>
              </a:rPr>
              <a:t>Review current data and knowledge</a:t>
            </a:r>
          </a:p>
          <a:p>
            <a:r>
              <a:rPr lang="en-US" sz="2400" dirty="0" smtClean="0">
                <a:latin typeface="Arial" pitchFamily="34" charset="0"/>
                <a:ea typeface="ＭＳ Ｐゴシック"/>
                <a:cs typeface="Arial" pitchFamily="34" charset="0"/>
              </a:rPr>
              <a:t>Investigation at US National Archives</a:t>
            </a:r>
          </a:p>
          <a:p>
            <a:r>
              <a:rPr lang="en-US" sz="2400" dirty="0" smtClean="0">
                <a:latin typeface="Arial" pitchFamily="34" charset="0"/>
                <a:ea typeface="ＭＳ Ｐゴシック"/>
                <a:cs typeface="Arial" pitchFamily="34" charset="0"/>
              </a:rPr>
              <a:t>Develop systematic national screening model</a:t>
            </a:r>
          </a:p>
          <a:p>
            <a:r>
              <a:rPr lang="en-US" sz="2400" dirty="0" smtClean="0">
                <a:latin typeface="Arial" pitchFamily="34" charset="0"/>
                <a:ea typeface="ＭＳ Ｐゴシック"/>
                <a:cs typeface="Arial" pitchFamily="34" charset="0"/>
              </a:rPr>
              <a:t>Implement detailed investigation at one site</a:t>
            </a:r>
          </a:p>
          <a:p>
            <a:r>
              <a:rPr lang="en-US" sz="2400" dirty="0" smtClean="0">
                <a:latin typeface="Arial" pitchFamily="34" charset="0"/>
                <a:ea typeface="ＭＳ Ｐゴシック"/>
                <a:cs typeface="Arial" pitchFamily="34" charset="0"/>
              </a:rPr>
              <a:t>Evaluate and define next steps with end-users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2400" dirty="0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13" y="2169701"/>
            <a:ext cx="4057827" cy="304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57199" y="660400"/>
            <a:ext cx="7058298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/>
              <a:t>Contaminated </a:t>
            </a:r>
            <a:r>
              <a:rPr lang="en-US" sz="2800" dirty="0"/>
              <a:t>Site </a:t>
            </a:r>
            <a:r>
              <a:rPr lang="en-US" sz="2800" dirty="0" smtClean="0"/>
              <a:t>Prioritization </a:t>
            </a:r>
            <a:r>
              <a:rPr lang="en-US" sz="2800" dirty="0"/>
              <a:t>and </a:t>
            </a:r>
            <a:r>
              <a:rPr lang="en-US" sz="2800" dirty="0" smtClean="0"/>
              <a:t>Site Investigation</a:t>
            </a:r>
            <a:endParaRPr lang="en-CA" sz="2800" i="1" u="sng" cap="all" dirty="0">
              <a:ea typeface="ＭＳ Ｐゴシック"/>
              <a:cs typeface="Arial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3948891"/>
            <a:ext cx="5179807" cy="2177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>
              <a:buNone/>
            </a:pPr>
            <a:r>
              <a:rPr lang="en-US" sz="2400" dirty="0" smtClean="0">
                <a:effectLst>
                  <a:outerShdw sx="0" sy="0">
                    <a:srgbClr val="000000"/>
                  </a:outerShdw>
                </a:effectLst>
              </a:rPr>
              <a:t>Site-specific evaluation: </a:t>
            </a:r>
            <a:endParaRPr lang="en-US" sz="2400" dirty="0">
              <a:effectLst>
                <a:outerShdw sx="0" sy="0">
                  <a:srgbClr val="000000"/>
                </a:outerShdw>
              </a:effectLst>
            </a:endParaRPr>
          </a:p>
          <a:p>
            <a:pPr lvl="0"/>
            <a:r>
              <a:rPr lang="en-US" sz="2400" dirty="0">
                <a:effectLst>
                  <a:outerShdw sx="0" sy="0">
                    <a:srgbClr val="000000"/>
                  </a:outerShdw>
                </a:effectLst>
              </a:rPr>
              <a:t>Develop </a:t>
            </a:r>
            <a:r>
              <a:rPr lang="en-US" sz="2400" dirty="0" smtClean="0">
                <a:effectLst>
                  <a:outerShdw sx="0" sy="0">
                    <a:srgbClr val="000000"/>
                  </a:outerShdw>
                </a:effectLst>
              </a:rPr>
              <a:t>and test </a:t>
            </a:r>
            <a:r>
              <a:rPr lang="en-CA" sz="2400" dirty="0">
                <a:effectLst>
                  <a:outerShdw sx="0" sy="0">
                    <a:srgbClr val="000000"/>
                  </a:outerShdw>
                </a:effectLst>
              </a:rPr>
              <a:t>EO </a:t>
            </a:r>
            <a:r>
              <a:rPr lang="en-CA" sz="2400" dirty="0" smtClean="0">
                <a:effectLst>
                  <a:outerShdw sx="0" sy="0">
                    <a:srgbClr val="000000"/>
                  </a:outerShdw>
                </a:effectLst>
              </a:rPr>
              <a:t>products for integration </a:t>
            </a:r>
            <a:r>
              <a:rPr lang="en-CA" sz="2400" dirty="0">
                <a:effectLst>
                  <a:outerShdw sx="0" sy="0">
                    <a:srgbClr val="000000"/>
                  </a:outerShdw>
                </a:effectLst>
              </a:rPr>
              <a:t>into </a:t>
            </a:r>
            <a:r>
              <a:rPr lang="en-CA" sz="2400" b="1" dirty="0" smtClean="0">
                <a:effectLst>
                  <a:outerShdw sx="0" sy="0">
                    <a:srgbClr val="000000"/>
                  </a:outerShdw>
                </a:effectLst>
              </a:rPr>
              <a:t>human </a:t>
            </a:r>
            <a:r>
              <a:rPr lang="en-CA" sz="2400" b="1" dirty="0">
                <a:effectLst>
                  <a:outerShdw sx="0" sy="0">
                    <a:srgbClr val="000000"/>
                  </a:outerShdw>
                </a:effectLst>
              </a:rPr>
              <a:t>health risk assessment</a:t>
            </a:r>
            <a:r>
              <a:rPr lang="en-CA" sz="2400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en-CA" sz="2400" dirty="0" smtClean="0">
                <a:effectLst>
                  <a:outerShdw sx="0" sy="0">
                    <a:srgbClr val="000000"/>
                  </a:outerShdw>
                </a:effectLst>
              </a:rPr>
              <a:t>at </a:t>
            </a:r>
            <a:r>
              <a:rPr lang="en-CA" sz="2400" dirty="0">
                <a:effectLst>
                  <a:outerShdw sx="0" sy="0">
                    <a:srgbClr val="000000"/>
                  </a:outerShdw>
                </a:effectLst>
              </a:rPr>
              <a:t>a demonstration </a:t>
            </a:r>
            <a:r>
              <a:rPr lang="en-CA" sz="2400" dirty="0" smtClean="0">
                <a:effectLst>
                  <a:outerShdw sx="0" sy="0">
                    <a:srgbClr val="000000"/>
                  </a:outerShdw>
                </a:effectLst>
              </a:rPr>
              <a:t>site</a:t>
            </a:r>
            <a:endParaRPr lang="en-US" sz="2400" dirty="0">
              <a:effectLst>
                <a:outerShdw sx="0" sy="0">
                  <a:srgbClr val="000000"/>
                </a:outerShdw>
              </a:effectLst>
            </a:endParaRPr>
          </a:p>
        </p:txBody>
      </p:sp>
      <p:pic>
        <p:nvPicPr>
          <p:cNvPr id="4" name="Picture 5" descr="C:\WORK\BP\temp\images\'Ranch_Hand'_ru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777" y="3550859"/>
            <a:ext cx="3030467" cy="21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599" y="2002715"/>
            <a:ext cx="8153645" cy="17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343"/>
              </a:buClr>
              <a:buFont typeface="Arial" pitchFamily="34" charset="0"/>
              <a:buChar char="›"/>
              <a:defRPr lang="en-US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effectLst>
                  <a:outerShdw sx="0" sy="0">
                    <a:srgbClr val="000000"/>
                  </a:outerShdw>
                </a:effectLst>
              </a:rPr>
              <a:t>National level screening:</a:t>
            </a:r>
          </a:p>
          <a:p>
            <a:r>
              <a:rPr lang="en-US" sz="2400" dirty="0" smtClean="0">
                <a:effectLst>
                  <a:outerShdw sx="0" sy="0">
                    <a:srgbClr val="000000"/>
                  </a:outerShdw>
                </a:effectLst>
              </a:rPr>
              <a:t>Develop and test a methodology to screen sites with potential dioxin contamination</a:t>
            </a:r>
            <a:endParaRPr lang="en-US" sz="2400" dirty="0">
              <a:effectLst>
                <a:outerShdw sx="0" sy="0">
                  <a:srgbClr val="00000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79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dirty="0" smtClean="0"/>
              <a:t>Site Screening Approach</a:t>
            </a:r>
            <a:endParaRPr lang="en-CA" sz="3200" cap="all" dirty="0">
              <a:ea typeface="ＭＳ Ｐゴシック"/>
              <a:cs typeface="Arial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5550946" y="1600200"/>
            <a:ext cx="2694056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effectLst>
                  <a:outerShdw sx="0" sy="0">
                    <a:srgbClr val="000000"/>
                  </a:outerShdw>
                </a:effectLst>
              </a:rPr>
              <a:t>Site prioritization for </a:t>
            </a:r>
            <a:r>
              <a:rPr lang="en-US" sz="2400" dirty="0" smtClean="0">
                <a:effectLst>
                  <a:outerShdw sx="0" sy="0">
                    <a:srgbClr val="000000"/>
                  </a:outerShdw>
                </a:effectLst>
              </a:rPr>
              <a:t>detailed risk assessment</a:t>
            </a:r>
            <a:endParaRPr lang="en-US" sz="2400" dirty="0"/>
          </a:p>
          <a:p>
            <a:pPr lvl="0"/>
            <a:r>
              <a:rPr lang="en-US" sz="2400" dirty="0" smtClean="0">
                <a:effectLst>
                  <a:outerShdw sx="0" sy="0">
                    <a:srgbClr val="000000"/>
                  </a:outerShdw>
                </a:effectLst>
              </a:rPr>
              <a:t>Ranking of sites based on objective metrics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CA" dirty="0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69600"/>
            <a:ext cx="5577840" cy="508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355830" y="406399"/>
            <a:ext cx="6830568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dirty="0" smtClean="0"/>
              <a:t>Hazard Modelling</a:t>
            </a:r>
            <a:endParaRPr lang="en-CA" sz="3200" cap="all" dirty="0">
              <a:ea typeface="ＭＳ Ｐゴシック"/>
              <a:cs typeface="Arial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355831" y="1079262"/>
            <a:ext cx="7066212" cy="37318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z="2400" dirty="0" smtClean="0"/>
              <a:t>Screening exposure factors</a:t>
            </a:r>
            <a:r>
              <a:rPr lang="en-GB" sz="2400" dirty="0"/>
              <a:t>: </a:t>
            </a:r>
            <a:endParaRPr lang="en-GB" sz="2400" dirty="0" smtClean="0"/>
          </a:p>
          <a:p>
            <a:pPr lvl="1"/>
            <a:r>
              <a:rPr lang="en-CA" sz="2000" dirty="0" smtClean="0"/>
              <a:t>Percent </a:t>
            </a:r>
            <a:r>
              <a:rPr lang="en-CA" sz="2000" dirty="0"/>
              <a:t>human disturbed land cover within 5 km buffer</a:t>
            </a:r>
            <a:endParaRPr lang="en-US" sz="2000" dirty="0"/>
          </a:p>
          <a:p>
            <a:pPr lvl="1"/>
            <a:r>
              <a:rPr lang="en-CA" sz="2000" dirty="0"/>
              <a:t>Average population density of all villages within 30 km of the hazard </a:t>
            </a:r>
            <a:r>
              <a:rPr lang="en-CA" sz="2000" dirty="0" smtClean="0"/>
              <a:t>site;</a:t>
            </a:r>
            <a:endParaRPr lang="en-US" sz="2000" dirty="0"/>
          </a:p>
          <a:p>
            <a:pPr lvl="1"/>
            <a:r>
              <a:rPr lang="en-CA" sz="2000" dirty="0"/>
              <a:t>Distance to closest </a:t>
            </a:r>
            <a:r>
              <a:rPr lang="en-CA" sz="2000" dirty="0" smtClean="0"/>
              <a:t>village</a:t>
            </a:r>
            <a:endParaRPr lang="en-US" sz="2000" dirty="0"/>
          </a:p>
          <a:p>
            <a:pPr lvl="1"/>
            <a:r>
              <a:rPr lang="en-CA" sz="2000" dirty="0"/>
              <a:t>Elevation difference between hazard site and closest </a:t>
            </a:r>
            <a:r>
              <a:rPr lang="en-CA" sz="2000" dirty="0" smtClean="0"/>
              <a:t>village</a:t>
            </a:r>
            <a:endParaRPr lang="en-US" sz="2000" dirty="0"/>
          </a:p>
          <a:p>
            <a:pPr lvl="1"/>
            <a:r>
              <a:rPr lang="en-CA" sz="2000" dirty="0"/>
              <a:t>Distance to closest </a:t>
            </a:r>
            <a:r>
              <a:rPr lang="en-CA" sz="2000" dirty="0" smtClean="0"/>
              <a:t>road</a:t>
            </a:r>
            <a:endParaRPr lang="en-US" sz="2000" dirty="0"/>
          </a:p>
          <a:p>
            <a:pPr lvl="1"/>
            <a:r>
              <a:rPr lang="en-CA" sz="2000" dirty="0"/>
              <a:t>Distance to closest foot </a:t>
            </a:r>
            <a:r>
              <a:rPr lang="en-CA" sz="2000" dirty="0" smtClean="0"/>
              <a:t>road</a:t>
            </a:r>
            <a:endParaRPr lang="en-US" sz="2000" dirty="0"/>
          </a:p>
          <a:p>
            <a:pPr lvl="1"/>
            <a:r>
              <a:rPr lang="en-CA" sz="2000" dirty="0"/>
              <a:t>Distance to closest </a:t>
            </a:r>
            <a:r>
              <a:rPr lang="en-CA" sz="2000" dirty="0" smtClean="0"/>
              <a:t>stream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 smtClean="0"/>
              <a:t>Z-score </a:t>
            </a:r>
            <a:r>
              <a:rPr lang="en-US" sz="2400" dirty="0"/>
              <a:t>was calculated to normalize each </a:t>
            </a:r>
            <a:r>
              <a:rPr lang="en-US" sz="2400" dirty="0" smtClean="0"/>
              <a:t>site</a:t>
            </a:r>
          </a:p>
          <a:p>
            <a:r>
              <a:rPr lang="en-US" sz="2400" dirty="0" smtClean="0"/>
              <a:t>Sum </a:t>
            </a:r>
            <a:r>
              <a:rPr lang="en-US" sz="2400" dirty="0"/>
              <a:t>of Z-scores </a:t>
            </a:r>
            <a:r>
              <a:rPr lang="en-US" sz="2400" dirty="0" smtClean="0"/>
              <a:t>used </a:t>
            </a:r>
            <a:r>
              <a:rPr lang="en-US" sz="2400" dirty="0"/>
              <a:t>to rank potential exposure as a measure of </a:t>
            </a:r>
            <a:r>
              <a:rPr lang="en-US" sz="2400" dirty="0" smtClean="0"/>
              <a:t>risk</a:t>
            </a:r>
            <a:endParaRPr lang="en-GB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42900" y="333902"/>
            <a:ext cx="4139020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dirty="0" smtClean="0"/>
              <a:t>Historic “Lima” Sites</a:t>
            </a:r>
            <a:endParaRPr lang="en-CA" sz="3200" cap="all" dirty="0">
              <a:ea typeface="ＭＳ Ｐゴシック"/>
              <a:cs typeface="Arial" pitchFamily="34" charset="0"/>
            </a:endParaRPr>
          </a:p>
        </p:txBody>
      </p:sp>
      <p:pic>
        <p:nvPicPr>
          <p:cNvPr id="1026" name="Picture 2" descr="C:\WORK\BP\temp\images\aa vientianerunwa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798" y="3936273"/>
            <a:ext cx="3833122" cy="234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WORK\BP\temp\images\1FW-71-25-PC1, Aerial view Long Tie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04" y="879185"/>
            <a:ext cx="3720910" cy="297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auto">
          <a:xfrm>
            <a:off x="4578214" y="803802"/>
            <a:ext cx="4022861" cy="13525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Various runway lengths and quality – “L” and “LS” sites;</a:t>
            </a:r>
          </a:p>
          <a:p>
            <a:r>
              <a:rPr lang="en-US" sz="1800" dirty="0" smtClean="0"/>
              <a:t>Range of topographic settings</a:t>
            </a:r>
          </a:p>
          <a:p>
            <a:r>
              <a:rPr lang="en-US" sz="1800" dirty="0" smtClean="0"/>
              <a:t>Various amount of time under US or Royal Lao government control</a:t>
            </a:r>
          </a:p>
          <a:p>
            <a:r>
              <a:rPr lang="en-US" sz="1800" dirty="0" smtClean="0"/>
              <a:t>Range of populations in the tens of thousands (Long Tieng LS 20A to relatively unpopulated drop zones</a:t>
            </a:r>
            <a:endParaRPr lang="en-CA" sz="1800" dirty="0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454" y="3629303"/>
            <a:ext cx="3330621" cy="264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45" y="308465"/>
            <a:ext cx="6830568" cy="939800"/>
          </a:xfrm>
        </p:spPr>
        <p:txBody>
          <a:bodyPr/>
          <a:lstStyle/>
          <a:p>
            <a:r>
              <a:rPr lang="en-US" dirty="0" smtClean="0"/>
              <a:t>Potential hotspots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5" y="1432004"/>
            <a:ext cx="4442346" cy="3654188"/>
          </a:xfrm>
        </p:spPr>
        <p:txBody>
          <a:bodyPr/>
          <a:lstStyle/>
          <a:p>
            <a:pPr lvl="0" algn="just"/>
            <a:r>
              <a:rPr lang="en-CA" dirty="0" smtClean="0">
                <a:effectLst>
                  <a:outerShdw sx="0" sy="0">
                    <a:srgbClr val="000000"/>
                  </a:outerShdw>
                </a:effectLst>
              </a:rPr>
              <a:t>Occupied </a:t>
            </a:r>
            <a:r>
              <a:rPr lang="en-CA" dirty="0">
                <a:effectLst>
                  <a:outerShdw sx="0" sy="0">
                    <a:srgbClr val="000000"/>
                  </a:outerShdw>
                </a:effectLst>
              </a:rPr>
              <a:t>by US or Royal Lao forces </a:t>
            </a:r>
            <a:r>
              <a:rPr lang="en-CA" dirty="0" smtClean="0">
                <a:effectLst>
                  <a:outerShdw sx="0" sy="0">
                    <a:srgbClr val="000000"/>
                  </a:outerShdw>
                </a:effectLst>
              </a:rPr>
              <a:t>between </a:t>
            </a:r>
            <a:r>
              <a:rPr lang="en-CA" dirty="0">
                <a:effectLst>
                  <a:outerShdw sx="0" sy="0">
                    <a:srgbClr val="000000"/>
                  </a:outerShdw>
                </a:effectLst>
              </a:rPr>
              <a:t>the end of 1965 and early 1971. </a:t>
            </a:r>
            <a:endParaRPr lang="en-US" dirty="0">
              <a:effectLst>
                <a:outerShdw sx="0" sy="0">
                  <a:srgbClr val="000000"/>
                </a:outerShdw>
              </a:effectLst>
            </a:endParaRPr>
          </a:p>
          <a:p>
            <a:pPr lvl="0" algn="just"/>
            <a:r>
              <a:rPr lang="en-CA" dirty="0" smtClean="0">
                <a:effectLst>
                  <a:outerShdw sx="0" sy="0">
                    <a:srgbClr val="000000"/>
                  </a:outerShdw>
                </a:effectLst>
              </a:rPr>
              <a:t>Heavily </a:t>
            </a:r>
            <a:r>
              <a:rPr lang="en-CA" dirty="0">
                <a:effectLst>
                  <a:outerShdw sx="0" sy="0">
                    <a:srgbClr val="000000"/>
                  </a:outerShdw>
                </a:effectLst>
              </a:rPr>
              <a:t>vegetated to warrant the use of defoliant, which would be especially likely in areas difficult to clear manually (e.g. high mountain top sites). </a:t>
            </a:r>
            <a:endParaRPr lang="en-US" dirty="0">
              <a:effectLst>
                <a:outerShdw sx="0" sy="0">
                  <a:srgbClr val="000000"/>
                </a:outerShdw>
              </a:effectLst>
            </a:endParaRPr>
          </a:p>
          <a:p>
            <a:pPr lvl="0" algn="just"/>
            <a:r>
              <a:rPr lang="en-CA" dirty="0">
                <a:effectLst>
                  <a:outerShdw sx="0" sy="0">
                    <a:srgbClr val="000000"/>
                  </a:outerShdw>
                </a:effectLst>
              </a:rPr>
              <a:t>Bases that were of particular strategic importance, such as TACAN radar sites, military headquarters or refugee camps </a:t>
            </a:r>
            <a:endParaRPr lang="en-CA" dirty="0" smtClean="0">
              <a:effectLst>
                <a:outerShdw sx="0" sy="0">
                  <a:srgbClr val="000000"/>
                </a:outerShdw>
              </a:effectLst>
            </a:endParaRPr>
          </a:p>
          <a:p>
            <a:pPr lvl="0" algn="just"/>
            <a:r>
              <a:rPr lang="en-CA" dirty="0" smtClean="0">
                <a:effectLst>
                  <a:outerShdw sx="0" sy="0">
                    <a:srgbClr val="000000"/>
                  </a:outerShdw>
                </a:effectLst>
              </a:rPr>
              <a:t>Supply </a:t>
            </a:r>
            <a:r>
              <a:rPr lang="en-CA" dirty="0">
                <a:effectLst>
                  <a:outerShdw sx="0" sy="0">
                    <a:srgbClr val="000000"/>
                  </a:outerShdw>
                </a:effectLst>
              </a:rPr>
              <a:t>depots for other landing zones or bases would have a higher likelihood of being sprayed</a:t>
            </a:r>
            <a:r>
              <a:rPr lang="en-CA" dirty="0" smtClean="0">
                <a:effectLst>
                  <a:outerShdw sx="0" sy="0">
                    <a:srgbClr val="000000"/>
                  </a:outerShdw>
                </a:effectLst>
              </a:rPr>
              <a:t>.</a:t>
            </a:r>
          </a:p>
          <a:p>
            <a:pPr lvl="0"/>
            <a:endParaRPr lang="en-CA" dirty="0">
              <a:effectLst>
                <a:outerShdw sx="0" sy="0">
                  <a:srgbClr val="000000"/>
                </a:outerShdw>
              </a:effectLst>
            </a:endParaRPr>
          </a:p>
          <a:p>
            <a:pPr marL="0" lvl="0" indent="0">
              <a:buNone/>
            </a:pPr>
            <a:endParaRPr lang="en-US" dirty="0">
              <a:effectLst>
                <a:outerShdw sx="0" sy="0">
                  <a:srgbClr val="000000"/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  <p:pic>
        <p:nvPicPr>
          <p:cNvPr id="5" name="Picture 3" descr="C:\WORK\BP\temp\images\AA LS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1600" y="2420729"/>
            <a:ext cx="3897902" cy="314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7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140" y="668189"/>
            <a:ext cx="8066941" cy="48381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these criteria, the long list of in-country military sites was refined to create the short list of 27 sites for more in-depth site prioritization for risk assessment.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13" y="1848946"/>
            <a:ext cx="3899594" cy="3067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132" y="5021064"/>
            <a:ext cx="4263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Air America base, </a:t>
            </a:r>
            <a:r>
              <a:rPr lang="en-US" sz="1600" dirty="0" err="1" smtClean="0"/>
              <a:t>Wattay</a:t>
            </a:r>
            <a:r>
              <a:rPr lang="en-US" sz="1600" dirty="0" smtClean="0"/>
              <a:t> Airport, Vientiane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323303"/>
              </p:ext>
            </p:extLst>
          </p:nvPr>
        </p:nvGraphicFramePr>
        <p:xfrm>
          <a:off x="4434213" y="1772298"/>
          <a:ext cx="4190803" cy="3547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139"/>
                <a:gridCol w="1110618"/>
                <a:gridCol w="442595"/>
                <a:gridCol w="125816"/>
                <a:gridCol w="321275"/>
                <a:gridCol w="1280306"/>
                <a:gridCol w="556054"/>
              </a:tblGrid>
              <a:tr h="37527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effectLst/>
                        </a:rPr>
                        <a:t>Rank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effectLst/>
                        </a:rPr>
                        <a:t>Site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Relative Risk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Rank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Site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Relative Risk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</a:tr>
              <a:tr h="22143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effectLst/>
                        </a:rPr>
                        <a:t>1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Wattay/Vientiane (LS-8)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6.65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US" sz="7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effectLst/>
                        </a:rPr>
                        <a:t>Na </a:t>
                      </a:r>
                      <a:r>
                        <a:rPr lang="en-CA" sz="700" dirty="0" err="1">
                          <a:effectLst/>
                        </a:rPr>
                        <a:t>Khang</a:t>
                      </a:r>
                      <a:r>
                        <a:rPr lang="en-CA" sz="700" dirty="0">
                          <a:effectLst/>
                        </a:rPr>
                        <a:t> (LS-36)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effectLst/>
                        </a:rPr>
                        <a:t>0.08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</a:tr>
              <a:tr h="34110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effectLst/>
                        </a:rPr>
                        <a:t>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Pakse (L-11)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5.76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US" sz="7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Long Tieng (LS-20A, LS-30, LS‑98)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effectLst/>
                        </a:rPr>
                        <a:t>-0.07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</a:tr>
              <a:tr h="18657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effectLst/>
                        </a:rPr>
                        <a:t>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Attapeu (L-10)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4.92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n-US" sz="7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Thoung Leg Airfield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effectLst/>
                        </a:rPr>
                        <a:t>-0.18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</a:tr>
              <a:tr h="18657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effectLst/>
                        </a:rPr>
                        <a:t>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Luang Prabang (L-54)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4.20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n-US" sz="7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Xieng Lom (LS-69) (LS-274)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effectLst/>
                        </a:rPr>
                        <a:t>-0.42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</a:tr>
              <a:tr h="34110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5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Xieng Khoang North (L22)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3.95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n-US" sz="7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Ban San Thong/Sam Thong (LS‑20)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effectLst/>
                        </a:rPr>
                        <a:t>-0.53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</a:tr>
              <a:tr h="18657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Ban Huoeisay (L-25)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3.70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n-US" sz="7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Pha Khao (LS-14)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-1.15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</a:tr>
              <a:tr h="18657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Savannankhet (L-39)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3.46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n-US" sz="7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Bouam Long (LS-32)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-1.16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</a:tr>
              <a:tr h="17412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effectLst/>
                        </a:rPr>
                        <a:t>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Muong Hiem (LS-48A)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3.22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n-US" sz="7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Nam Lieu (LS-118A)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-1.44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</a:tr>
              <a:tr h="18657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9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Muong Cha (LS-113)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2.80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n-US" sz="7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Ba Na (LS-15)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-2.99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</a:tr>
              <a:tr h="18657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Muong Soui (L108)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2.32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n-US" sz="7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Ban Nam Thouei (LS-118)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-3.57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</a:tr>
              <a:tr h="18657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11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The Bra (SOG Site)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2.18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n-US" sz="7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effectLst/>
                        </a:rPr>
                        <a:t>The Golf Course (SOG)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-4.78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</a:tr>
              <a:tr h="18657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effectLst/>
                        </a:rPr>
                        <a:t>12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Hotel 9 (SOG Site)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2.08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n-US" sz="7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effectLst/>
                        </a:rPr>
                        <a:t>Leghorn (SOG Site)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effectLst/>
                        </a:rPr>
                        <a:t>-6.20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</a:tr>
              <a:tr h="26153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effectLst/>
                        </a:rPr>
                        <a:t>13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Ban Son/Xon (LS-246)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2.00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en-US" sz="7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effectLst/>
                        </a:rPr>
                        <a:t>Pa </a:t>
                      </a:r>
                      <a:r>
                        <a:rPr lang="en-CA" sz="700" dirty="0" err="1">
                          <a:effectLst/>
                        </a:rPr>
                        <a:t>Doung</a:t>
                      </a:r>
                      <a:r>
                        <a:rPr lang="en-CA" sz="700" dirty="0">
                          <a:effectLst/>
                        </a:rPr>
                        <a:t> (LS-5)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-7.16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</a:tr>
              <a:tr h="20689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effectLst/>
                        </a:rPr>
                        <a:t>14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Javan (Chavan) Army base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1.49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62" marR="53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5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dirty="0" smtClean="0"/>
              <a:t>Screening </a:t>
            </a:r>
            <a:r>
              <a:rPr lang="en-US" sz="3200" dirty="0"/>
              <a:t>and Risk </a:t>
            </a:r>
            <a:r>
              <a:rPr lang="en-US" sz="3200" dirty="0" smtClean="0"/>
              <a:t>Ranking Results</a:t>
            </a:r>
            <a:endParaRPr lang="en-CA" sz="3200" cap="all" dirty="0">
              <a:ea typeface="ＭＳ Ｐゴシック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37" y="1252987"/>
            <a:ext cx="70485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31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/>
              <a:t>Site-specific Investigation Approach</a:t>
            </a:r>
            <a:endParaRPr lang="en-CA" sz="2800" cap="all" dirty="0">
              <a:ea typeface="ＭＳ Ｐゴシック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839" y="3665665"/>
            <a:ext cx="2966167" cy="2153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625327" y="3665666"/>
            <a:ext cx="5109882" cy="251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343"/>
              </a:buClr>
              <a:buFont typeface="Arial" pitchFamily="34" charset="0"/>
              <a:buChar char="›"/>
              <a:defRPr lang="en-US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b="1" dirty="0">
                <a:effectLst>
                  <a:outerShdw sx="0" sy="0">
                    <a:srgbClr val="000000"/>
                  </a:outerShdw>
                </a:effectLst>
              </a:rPr>
              <a:t>Chemical Hazard</a:t>
            </a:r>
            <a:r>
              <a:rPr lang="en-CA" dirty="0">
                <a:effectLst>
                  <a:outerShdw sx="0" sy="0">
                    <a:srgbClr val="000000"/>
                  </a:outerShdw>
                </a:effectLst>
              </a:rPr>
              <a:t>: one or more chemical contaminants at concentrations capable of causing human health or ecological impacts;</a:t>
            </a:r>
            <a:endParaRPr lang="en-US" dirty="0">
              <a:effectLst>
                <a:outerShdw sx="0" sy="0">
                  <a:srgbClr val="000000"/>
                </a:outerShdw>
              </a:effectLst>
            </a:endParaRPr>
          </a:p>
          <a:p>
            <a:pPr lvl="0"/>
            <a:r>
              <a:rPr lang="en-CA" b="1" dirty="0">
                <a:effectLst>
                  <a:outerShdw sx="0" sy="0">
                    <a:srgbClr val="000000"/>
                  </a:outerShdw>
                </a:effectLst>
              </a:rPr>
              <a:t>Receptors</a:t>
            </a:r>
            <a:r>
              <a:rPr lang="en-CA" dirty="0">
                <a:effectLst>
                  <a:outerShdw sx="0" sy="0">
                    <a:srgbClr val="000000"/>
                  </a:outerShdw>
                </a:effectLst>
              </a:rPr>
              <a:t>: humans, animals or plants at the site</a:t>
            </a:r>
            <a:r>
              <a:rPr lang="en-CA" dirty="0" smtClean="0">
                <a:effectLst>
                  <a:outerShdw sx="0" sy="0">
                    <a:srgbClr val="000000"/>
                  </a:outerShdw>
                </a:effectLst>
              </a:rPr>
              <a:t>;</a:t>
            </a:r>
            <a:endParaRPr lang="en-US" dirty="0">
              <a:effectLst>
                <a:outerShdw sx="0" sy="0">
                  <a:srgbClr val="000000"/>
                </a:outerShdw>
              </a:effectLst>
            </a:endParaRPr>
          </a:p>
          <a:p>
            <a:pPr lvl="0"/>
            <a:r>
              <a:rPr lang="en-CA" b="1" dirty="0">
                <a:effectLst>
                  <a:outerShdw sx="0" sy="0">
                    <a:srgbClr val="000000"/>
                  </a:outerShdw>
                </a:effectLst>
              </a:rPr>
              <a:t>Pathway</a:t>
            </a:r>
            <a:r>
              <a:rPr lang="en-CA" dirty="0">
                <a:effectLst>
                  <a:outerShdw sx="0" sy="0">
                    <a:srgbClr val="000000"/>
                  </a:outerShdw>
                </a:effectLst>
              </a:rPr>
              <a:t>: a way for chemical contaminants to reach the </a:t>
            </a:r>
            <a:r>
              <a:rPr lang="en-CA" dirty="0" smtClean="0">
                <a:effectLst>
                  <a:outerShdw sx="0" sy="0">
                    <a:srgbClr val="000000"/>
                  </a:outerShdw>
                </a:effectLst>
              </a:rPr>
              <a:t>receptors</a:t>
            </a:r>
            <a:endParaRPr lang="en-US" dirty="0">
              <a:effectLst>
                <a:outerShdw sx="0" sy="0">
                  <a:srgbClr val="000000"/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7097" y="1356743"/>
            <a:ext cx="7921103" cy="29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343"/>
              </a:buClr>
              <a:buFont typeface="Arial" pitchFamily="34" charset="0"/>
              <a:buChar char="›"/>
              <a:defRPr lang="en-US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effectLst>
                  <a:outerShdw sx="0" sy="0">
                    <a:srgbClr val="000000"/>
                  </a:outerShdw>
                </a:effectLst>
              </a:rPr>
              <a:t>Human health risk assessment</a:t>
            </a:r>
          </a:p>
          <a:p>
            <a:pPr lvl="1"/>
            <a:r>
              <a:rPr lang="en-CA" sz="2000" dirty="0">
                <a:effectLst>
                  <a:outerShdw sx="0" sy="0">
                    <a:srgbClr val="000000"/>
                  </a:outerShdw>
                </a:effectLst>
              </a:rPr>
              <a:t>Problem </a:t>
            </a:r>
            <a:r>
              <a:rPr lang="en-CA" sz="2000" dirty="0" smtClean="0">
                <a:effectLst>
                  <a:outerShdw sx="0" sy="0">
                    <a:srgbClr val="000000"/>
                  </a:outerShdw>
                </a:effectLst>
              </a:rPr>
              <a:t>Formulation</a:t>
            </a:r>
            <a:endParaRPr lang="en-US" sz="2000" dirty="0">
              <a:effectLst>
                <a:outerShdw sx="0" sy="0">
                  <a:srgbClr val="000000"/>
                </a:outerShdw>
              </a:effectLst>
            </a:endParaRPr>
          </a:p>
          <a:p>
            <a:pPr lvl="1"/>
            <a:r>
              <a:rPr lang="en-CA" sz="2000" dirty="0">
                <a:effectLst>
                  <a:outerShdw sx="0" sy="0">
                    <a:srgbClr val="000000"/>
                  </a:outerShdw>
                </a:effectLst>
              </a:rPr>
              <a:t>Effects </a:t>
            </a:r>
            <a:r>
              <a:rPr lang="en-CA" sz="2000" dirty="0" smtClean="0">
                <a:effectLst>
                  <a:outerShdw sx="0" sy="0">
                    <a:srgbClr val="000000"/>
                  </a:outerShdw>
                </a:effectLst>
              </a:rPr>
              <a:t>Assessment</a:t>
            </a:r>
            <a:endParaRPr lang="en-US" sz="2000" dirty="0">
              <a:effectLst>
                <a:outerShdw sx="0" sy="0">
                  <a:srgbClr val="000000"/>
                </a:outerShdw>
              </a:effectLst>
            </a:endParaRPr>
          </a:p>
          <a:p>
            <a:pPr lvl="1"/>
            <a:r>
              <a:rPr lang="en-CA" sz="2000" dirty="0">
                <a:effectLst>
                  <a:outerShdw sx="0" sy="0">
                    <a:srgbClr val="000000"/>
                  </a:outerShdw>
                </a:effectLst>
              </a:rPr>
              <a:t>Exposure </a:t>
            </a:r>
            <a:r>
              <a:rPr lang="en-CA" sz="2000" dirty="0" smtClean="0">
                <a:effectLst>
                  <a:outerShdw sx="0" sy="0">
                    <a:srgbClr val="000000"/>
                  </a:outerShdw>
                </a:effectLst>
              </a:rPr>
              <a:t>assessment</a:t>
            </a:r>
            <a:endParaRPr lang="en-US" sz="2000" dirty="0">
              <a:effectLst>
                <a:outerShdw sx="0" sy="0">
                  <a:srgbClr val="000000"/>
                </a:outerShdw>
              </a:effectLst>
            </a:endParaRPr>
          </a:p>
          <a:p>
            <a:pPr lvl="1"/>
            <a:r>
              <a:rPr lang="en-CA" sz="2000" dirty="0">
                <a:effectLst>
                  <a:outerShdw sx="0" sy="0">
                    <a:srgbClr val="000000"/>
                  </a:outerShdw>
                </a:effectLst>
              </a:rPr>
              <a:t>Risk </a:t>
            </a:r>
            <a:r>
              <a:rPr lang="en-CA" sz="2000" dirty="0" smtClean="0">
                <a:effectLst>
                  <a:outerShdw sx="0" sy="0">
                    <a:srgbClr val="000000"/>
                  </a:outerShdw>
                </a:effectLst>
              </a:rPr>
              <a:t>estimation</a:t>
            </a:r>
            <a:endParaRPr lang="en-US" sz="2000" dirty="0">
              <a:effectLst>
                <a:outerShdw sx="0" sy="0">
                  <a:srgbClr val="000000"/>
                </a:outerShdw>
              </a:effectLst>
            </a:endParaRPr>
          </a:p>
          <a:p>
            <a:endParaRPr lang="en-US" sz="2400" dirty="0" smtClean="0">
              <a:effectLst>
                <a:outerShdw sx="0" sy="0">
                  <a:srgbClr val="000000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49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/>
              <a:t>Site-specific Investigation Approach</a:t>
            </a:r>
            <a:endParaRPr lang="en-CA" sz="2800" cap="all" dirty="0">
              <a:ea typeface="ＭＳ Ｐゴシック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199" y="1409252"/>
            <a:ext cx="8417860" cy="51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343"/>
              </a:buClr>
              <a:buFont typeface="Arial" pitchFamily="34" charset="0"/>
              <a:buChar char="›"/>
              <a:defRPr lang="en-US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ffectLst>
                  <a:outerShdw sx="0" sy="0">
                    <a:srgbClr val="000000"/>
                  </a:outerShdw>
                </a:effectLst>
              </a:rPr>
              <a:t>Chemical hazard</a:t>
            </a:r>
          </a:p>
          <a:p>
            <a:pPr lvl="1"/>
            <a:r>
              <a:rPr lang="en-US" sz="1800" dirty="0" smtClean="0"/>
              <a:t>Hatfield (2005) laboratory </a:t>
            </a:r>
            <a:r>
              <a:rPr lang="en-US" sz="1800" dirty="0"/>
              <a:t>results indicated high TCDD levels (37.8 </a:t>
            </a:r>
            <a:r>
              <a:rPr lang="en-US" sz="1800" dirty="0" smtClean="0"/>
              <a:t>to 31.5 </a:t>
            </a:r>
            <a:r>
              <a:rPr lang="en-US" sz="1800" dirty="0" err="1" smtClean="0"/>
              <a:t>pg</a:t>
            </a:r>
            <a:r>
              <a:rPr lang="en-US" sz="1800" dirty="0" smtClean="0"/>
              <a:t>/g) and high </a:t>
            </a:r>
            <a:r>
              <a:rPr lang="en-US" sz="1800" dirty="0"/>
              <a:t>percent contribution to total toxicity (</a:t>
            </a:r>
            <a:r>
              <a:rPr lang="en-US" sz="1800" dirty="0" smtClean="0"/>
              <a:t>TEQ-97 to 84</a:t>
            </a:r>
            <a:r>
              <a:rPr lang="en-US" sz="1800" dirty="0"/>
              <a:t>%) </a:t>
            </a:r>
          </a:p>
          <a:p>
            <a:pPr lvl="1"/>
            <a:r>
              <a:rPr lang="en-US" sz="1800" dirty="0" err="1"/>
              <a:t>Hiyoshi</a:t>
            </a:r>
            <a:r>
              <a:rPr lang="en-US" sz="1800" dirty="0"/>
              <a:t> (2008) laboratory </a:t>
            </a:r>
            <a:r>
              <a:rPr lang="en-US" sz="1800" dirty="0" smtClean="0"/>
              <a:t>results </a:t>
            </a:r>
            <a:r>
              <a:rPr lang="en-US" sz="1800" dirty="0"/>
              <a:t>(using CALUX bio-essay) identified site as contaminated area.</a:t>
            </a:r>
          </a:p>
          <a:p>
            <a:pPr lvl="1"/>
            <a:r>
              <a:rPr lang="en-US" sz="1800" dirty="0" smtClean="0"/>
              <a:t>Reports of Agent </a:t>
            </a:r>
            <a:r>
              <a:rPr lang="en-US" sz="1800" dirty="0"/>
              <a:t>Orange barrels </a:t>
            </a:r>
            <a:r>
              <a:rPr lang="en-US" sz="1800" dirty="0" smtClean="0"/>
              <a:t>stored </a:t>
            </a:r>
            <a:r>
              <a:rPr lang="en-US" sz="1800" dirty="0"/>
              <a:t>at this </a:t>
            </a:r>
            <a:r>
              <a:rPr lang="en-US" sz="1800" dirty="0" smtClean="0"/>
              <a:t>site </a:t>
            </a:r>
          </a:p>
          <a:p>
            <a:r>
              <a:rPr lang="en-US" dirty="0" smtClean="0">
                <a:effectLst>
                  <a:outerShdw sx="0" sy="0">
                    <a:srgbClr val="000000"/>
                  </a:outerShdw>
                </a:effectLst>
              </a:rPr>
              <a:t>Receptors</a:t>
            </a:r>
            <a:endParaRPr lang="en-US" dirty="0">
              <a:effectLst>
                <a:outerShdw sx="0" sy="0">
                  <a:srgbClr val="000000"/>
                </a:outerShdw>
              </a:effectLst>
            </a:endParaRPr>
          </a:p>
          <a:p>
            <a:pPr lvl="1"/>
            <a:r>
              <a:rPr lang="en-CA" sz="1800" dirty="0">
                <a:effectLst>
                  <a:outerShdw sx="0" sy="0">
                    <a:srgbClr val="000000"/>
                  </a:outerShdw>
                </a:effectLst>
              </a:rPr>
              <a:t>EO used to define </a:t>
            </a:r>
            <a:r>
              <a:rPr lang="en-CA" sz="1800" dirty="0" smtClean="0">
                <a:effectLst>
                  <a:outerShdw sx="0" sy="0">
                    <a:srgbClr val="000000"/>
                  </a:outerShdw>
                </a:effectLst>
              </a:rPr>
              <a:t>land </a:t>
            </a:r>
            <a:r>
              <a:rPr lang="en-CA" sz="1800" dirty="0">
                <a:effectLst>
                  <a:outerShdw sx="0" sy="0">
                    <a:srgbClr val="000000"/>
                  </a:outerShdw>
                </a:effectLst>
              </a:rPr>
              <a:t>use </a:t>
            </a:r>
            <a:r>
              <a:rPr lang="en-CA" sz="1800" dirty="0" smtClean="0">
                <a:effectLst>
                  <a:outerShdw sx="0" sy="0">
                    <a:srgbClr val="000000"/>
                  </a:outerShdw>
                </a:effectLst>
              </a:rPr>
              <a:t>(buildings </a:t>
            </a:r>
            <a:r>
              <a:rPr lang="en-CA" sz="1800" dirty="0">
                <a:effectLst>
                  <a:outerShdw sx="0" sy="0">
                    <a:srgbClr val="000000"/>
                  </a:outerShdw>
                </a:effectLst>
              </a:rPr>
              <a:t>and aquaculture </a:t>
            </a:r>
            <a:r>
              <a:rPr lang="en-CA" sz="1800" dirty="0" smtClean="0">
                <a:effectLst>
                  <a:outerShdw sx="0" sy="0">
                    <a:srgbClr val="000000"/>
                  </a:outerShdw>
                </a:effectLst>
              </a:rPr>
              <a:t>ponds) using </a:t>
            </a:r>
            <a:r>
              <a:rPr lang="en-CA" sz="1800" dirty="0">
                <a:effectLst>
                  <a:outerShdw sx="0" sy="0">
                    <a:srgbClr val="000000"/>
                  </a:outerShdw>
                </a:effectLst>
              </a:rPr>
              <a:t>high resolution images</a:t>
            </a:r>
          </a:p>
          <a:p>
            <a:pPr lvl="1"/>
            <a:r>
              <a:rPr lang="en-US" sz="1800" dirty="0" smtClean="0">
                <a:effectLst>
                  <a:outerShdw sx="0" sy="0">
                    <a:srgbClr val="000000"/>
                  </a:outerShdw>
                </a:effectLst>
              </a:rPr>
              <a:t>Socio-economic data</a:t>
            </a:r>
            <a:endParaRPr lang="en-US" sz="1800" dirty="0">
              <a:effectLst>
                <a:outerShdw sx="0" sy="0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795" y="4464429"/>
            <a:ext cx="2468880" cy="18516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16942" y="4948086"/>
            <a:ext cx="24581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Discussion with Village Head regarding site history and potential exposure pathways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50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170597" y="595287"/>
            <a:ext cx="7635922" cy="6193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dirty="0" smtClean="0">
                <a:ea typeface="ＭＳ Ｐゴシック"/>
                <a:cs typeface="Arial" pitchFamily="34" charset="0"/>
              </a:rPr>
              <a:t>Objectives of Agent Orange work in Laos</a:t>
            </a:r>
            <a:r>
              <a:rPr lang="en-US" sz="2800" dirty="0" smtClean="0">
                <a:ea typeface="ＭＳ Ｐゴシック"/>
                <a:cs typeface="Arial" pitchFamily="34" charset="0"/>
              </a:rPr>
              <a:t/>
            </a:r>
            <a:br>
              <a:rPr lang="en-US" sz="2800" dirty="0" smtClean="0">
                <a:ea typeface="ＭＳ Ｐゴシック"/>
                <a:cs typeface="Arial" pitchFamily="34" charset="0"/>
              </a:rPr>
            </a:br>
            <a:endParaRPr lang="en-CA" sz="2800" cap="all" dirty="0">
              <a:ea typeface="ＭＳ Ｐゴシック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501254"/>
            <a:ext cx="358253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</a:rPr>
              <a:t>Assess </a:t>
            </a:r>
            <a:r>
              <a:rPr lang="en-GB" dirty="0">
                <a:solidFill>
                  <a:srgbClr val="000000"/>
                </a:solidFill>
              </a:rPr>
              <a:t>relative exposure risks at sites in Lao PDR that are potentially hazardous as a result of Agent Orange use and </a:t>
            </a:r>
            <a:r>
              <a:rPr lang="en-GB" dirty="0" smtClean="0">
                <a:solidFill>
                  <a:srgbClr val="000000"/>
                </a:solidFill>
              </a:rPr>
              <a:t>handling (Hatfield Consultants/MONRE/War Legacies Project)</a:t>
            </a:r>
          </a:p>
          <a:p>
            <a:pPr lvl="0"/>
            <a:endParaRPr lang="en-GB" dirty="0">
              <a:solidFill>
                <a:srgbClr val="000000"/>
              </a:solidFill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</a:rPr>
              <a:t>Survey the population currently living in heavily sprayed regions or potential dioxin hotspots to determine if there is an exposure risk and health impacts (War Legacies Project /Hatfield Consultants/Green Cross International)</a:t>
            </a:r>
          </a:p>
          <a:p>
            <a:pPr marL="457200" lvl="0" indent="-457200" algn="just">
              <a:buFont typeface="Wingdings" pitchFamily="2" charset="2"/>
              <a:buChar char="§"/>
            </a:pPr>
            <a:endParaRPr lang="en-GB" dirty="0" smtClean="0">
              <a:solidFill>
                <a:srgbClr val="000000"/>
              </a:solidFill>
            </a:endParaRPr>
          </a:p>
          <a:p>
            <a:pPr lvl="0" algn="just"/>
            <a:endParaRPr lang="en-GB" dirty="0" smtClean="0">
              <a:solidFill>
                <a:srgbClr val="000000"/>
              </a:solidFill>
            </a:endParaRPr>
          </a:p>
          <a:p>
            <a:pPr lvl="0" algn="just"/>
            <a:endParaRPr lang="en-GB" dirty="0" smtClean="0">
              <a:solidFill>
                <a:srgbClr val="000000"/>
              </a:solidFill>
            </a:endParaRPr>
          </a:p>
          <a:p>
            <a:pPr marL="457200" lvl="0" indent="-457200" algn="just">
              <a:buFont typeface="Wingdings" pitchFamily="2" charset="2"/>
              <a:buChar char="§"/>
            </a:pPr>
            <a:endParaRPr lang="en-GB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137" y="2047165"/>
            <a:ext cx="4706965" cy="319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/>
              <a:t>Site-specific Investigation Location</a:t>
            </a:r>
            <a:endParaRPr lang="en-CA" sz="2800" cap="all" dirty="0">
              <a:ea typeface="ＭＳ Ｐゴシック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199" y="1409252"/>
            <a:ext cx="8278010" cy="51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343"/>
              </a:buClr>
              <a:buFont typeface="Arial" pitchFamily="34" charset="0"/>
              <a:buChar char="›"/>
              <a:defRPr lang="en-US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Dak</a:t>
            </a:r>
            <a:r>
              <a:rPr lang="en-US" sz="2400" b="1" dirty="0"/>
              <a:t> </a:t>
            </a:r>
            <a:r>
              <a:rPr lang="en-US" sz="2400" b="1" dirty="0" err="1"/>
              <a:t>Triem</a:t>
            </a:r>
            <a:r>
              <a:rPr lang="en-US" sz="2400" dirty="0"/>
              <a:t> area incorporating the “</a:t>
            </a:r>
            <a:r>
              <a:rPr lang="en-US" sz="2400" dirty="0" err="1"/>
              <a:t>Javan</a:t>
            </a:r>
            <a:r>
              <a:rPr lang="en-US" sz="2400" dirty="0"/>
              <a:t> Military Site” in </a:t>
            </a:r>
            <a:r>
              <a:rPr lang="en-US" sz="2400" dirty="0" err="1"/>
              <a:t>Dak</a:t>
            </a:r>
            <a:r>
              <a:rPr lang="en-US" sz="2400" dirty="0"/>
              <a:t> Cheung </a:t>
            </a:r>
            <a:r>
              <a:rPr lang="en-US" sz="2400" dirty="0" smtClean="0"/>
              <a:t>District, Sekong </a:t>
            </a:r>
            <a:r>
              <a:rPr lang="en-US" sz="2400" dirty="0"/>
              <a:t>Province </a:t>
            </a:r>
            <a:endParaRPr lang="en-US" sz="2400" dirty="0" smtClean="0">
              <a:effectLst>
                <a:outerShdw sx="0" sy="0">
                  <a:srgbClr val="000000"/>
                </a:outerShdw>
              </a:effectLst>
            </a:endParaRPr>
          </a:p>
          <a:p>
            <a:r>
              <a:rPr lang="en-CA" sz="2400" dirty="0">
                <a:effectLst>
                  <a:outerShdw sx="0" sy="0">
                    <a:srgbClr val="000000"/>
                  </a:outerShdw>
                </a:effectLst>
              </a:rPr>
              <a:t>One of the poorest districts of Sekong Province</a:t>
            </a:r>
          </a:p>
          <a:p>
            <a:pPr lvl="0"/>
            <a:r>
              <a:rPr lang="en-CA" sz="2400" dirty="0" smtClean="0">
                <a:effectLst>
                  <a:outerShdw sx="0" sy="0">
                    <a:srgbClr val="000000"/>
                  </a:outerShdw>
                </a:effectLst>
              </a:rPr>
              <a:t>Village </a:t>
            </a:r>
            <a:r>
              <a:rPr lang="en-CA" sz="2400" dirty="0">
                <a:effectLst>
                  <a:outerShdw sx="0" sy="0">
                    <a:srgbClr val="000000"/>
                  </a:outerShdw>
                </a:effectLst>
              </a:rPr>
              <a:t>(including households and school) in close proximity to the </a:t>
            </a:r>
            <a:r>
              <a:rPr lang="en-CA" sz="2400" dirty="0" smtClean="0">
                <a:effectLst>
                  <a:outerShdw sx="0" sy="0">
                    <a:srgbClr val="000000"/>
                  </a:outerShdw>
                </a:effectLst>
              </a:rPr>
              <a:t>site</a:t>
            </a:r>
            <a:endParaRPr lang="en-US" sz="2400" dirty="0">
              <a:effectLst>
                <a:outerShdw sx="0" sy="0">
                  <a:srgbClr val="000000"/>
                </a:outerShdw>
              </a:effectLst>
            </a:endParaRPr>
          </a:p>
        </p:txBody>
      </p:sp>
      <p:pic>
        <p:nvPicPr>
          <p:cNvPr id="8" name="Picture 7" descr="V:\Data\Projects\ESA1791 - EO-CLEAR Lao PDR\Document\Phase2\D5 Service Delivery Report\Photos for report\EO-CLEAR1791-Scoping-Sekong-0016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0279" y="3355815"/>
            <a:ext cx="3584930" cy="26898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5284" y="3570890"/>
            <a:ext cx="4624763" cy="22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343"/>
              </a:buClr>
              <a:buFont typeface="Arial" pitchFamily="34" charset="0"/>
              <a:buChar char="›"/>
              <a:defRPr lang="en-US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z="2400" dirty="0" smtClean="0">
                <a:effectLst>
                  <a:outerShdw sx="0" sy="0">
                    <a:srgbClr val="000000"/>
                  </a:outerShdw>
                </a:effectLst>
              </a:rPr>
              <a:t>Aquaculture </a:t>
            </a:r>
            <a:r>
              <a:rPr lang="en-CA" sz="2400" dirty="0">
                <a:effectLst>
                  <a:outerShdw sx="0" sy="0">
                    <a:srgbClr val="000000"/>
                  </a:outerShdw>
                </a:effectLst>
              </a:rPr>
              <a:t>ponds below (downstream) of the </a:t>
            </a:r>
            <a:r>
              <a:rPr lang="en-CA" sz="2400" dirty="0" smtClean="0">
                <a:effectLst>
                  <a:outerShdw sx="0" sy="0">
                    <a:srgbClr val="000000"/>
                  </a:outerShdw>
                </a:effectLst>
              </a:rPr>
              <a:t>site</a:t>
            </a:r>
            <a:endParaRPr lang="en-US" sz="2400" dirty="0">
              <a:effectLst>
                <a:outerShdw sx="0" sy="0">
                  <a:srgbClr val="000000"/>
                </a:outerShdw>
              </a:effectLst>
            </a:endParaRPr>
          </a:p>
          <a:p>
            <a:pPr lvl="0"/>
            <a:r>
              <a:rPr lang="en-CA" sz="2400" dirty="0" smtClean="0">
                <a:effectLst>
                  <a:outerShdw sx="0" sy="0">
                    <a:srgbClr val="000000"/>
                  </a:outerShdw>
                </a:effectLst>
              </a:rPr>
              <a:t>Bare </a:t>
            </a:r>
            <a:r>
              <a:rPr lang="en-CA" sz="2400" dirty="0">
                <a:effectLst>
                  <a:outerShdw sx="0" sy="0">
                    <a:srgbClr val="000000"/>
                  </a:outerShdw>
                </a:effectLst>
              </a:rPr>
              <a:t>ground and exposed soil </a:t>
            </a:r>
            <a:r>
              <a:rPr lang="en-CA" sz="2400" dirty="0" smtClean="0">
                <a:effectLst>
                  <a:outerShdw sx="0" sy="0">
                    <a:srgbClr val="000000"/>
                  </a:outerShdw>
                </a:effectLst>
              </a:rPr>
              <a:t>(dust problem)</a:t>
            </a:r>
            <a:endParaRPr lang="en-US" sz="2400" dirty="0">
              <a:effectLst>
                <a:outerShdw sx="0" sy="0">
                  <a:srgbClr val="000000"/>
                </a:outerShdw>
              </a:effectLst>
            </a:endParaRPr>
          </a:p>
          <a:p>
            <a:pPr marL="457200" lvl="1" indent="0">
              <a:buNone/>
            </a:pPr>
            <a:endParaRPr lang="en-US" sz="2400" dirty="0">
              <a:effectLst>
                <a:outerShdw sx="0" sy="0">
                  <a:srgbClr val="00000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dirty="0" smtClean="0"/>
              <a:t>Preliminary </a:t>
            </a:r>
            <a:r>
              <a:rPr lang="en-US" sz="2400" dirty="0"/>
              <a:t>Quantitative Risk Assessment</a:t>
            </a:r>
            <a:endParaRPr lang="en-CA" sz="2400" cap="all" dirty="0">
              <a:ea typeface="ＭＳ Ｐゴシック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199" y="1409252"/>
            <a:ext cx="8417860" cy="51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343"/>
              </a:buClr>
              <a:buFont typeface="Arial" pitchFamily="34" charset="0"/>
              <a:buChar char="›"/>
              <a:defRPr lang="en-US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Screening level - estimates </a:t>
            </a:r>
            <a:r>
              <a:rPr lang="en-US" sz="2400" dirty="0"/>
              <a:t>of individual variables will be </a:t>
            </a:r>
            <a:r>
              <a:rPr lang="en-US" sz="2400" dirty="0" smtClean="0"/>
              <a:t>approximate </a:t>
            </a:r>
          </a:p>
          <a:p>
            <a:r>
              <a:rPr lang="en-US" sz="2400" dirty="0" smtClean="0"/>
              <a:t>Availability </a:t>
            </a:r>
            <a:r>
              <a:rPr lang="en-US" sz="2400" dirty="0"/>
              <a:t>of high quality images and GIS analysis </a:t>
            </a:r>
            <a:r>
              <a:rPr lang="en-US" sz="2400" dirty="0" smtClean="0"/>
              <a:t>support </a:t>
            </a:r>
            <a:r>
              <a:rPr lang="en-US" sz="2400" dirty="0"/>
              <a:t>the risk </a:t>
            </a:r>
            <a:r>
              <a:rPr lang="en-US" sz="2400" dirty="0" smtClean="0"/>
              <a:t>assessment</a:t>
            </a:r>
          </a:p>
          <a:p>
            <a:pPr lvl="1"/>
            <a:r>
              <a:rPr lang="en-US" sz="2000" dirty="0" smtClean="0"/>
              <a:t>Hazard </a:t>
            </a:r>
            <a:r>
              <a:rPr lang="en-US" sz="2000" dirty="0"/>
              <a:t>sources, pathways and receptors can be quickly discerned, and their proximity </a:t>
            </a:r>
            <a:r>
              <a:rPr lang="en-US" sz="2000" dirty="0" smtClean="0"/>
              <a:t>evaluated </a:t>
            </a:r>
          </a:p>
          <a:p>
            <a:pPr lvl="1"/>
            <a:r>
              <a:rPr lang="en-US" sz="2000" dirty="0" smtClean="0"/>
              <a:t>Proximity of buildings, schools and other land use</a:t>
            </a:r>
          </a:p>
          <a:p>
            <a:pPr lvl="1"/>
            <a:r>
              <a:rPr lang="en-US" sz="2000" dirty="0" smtClean="0"/>
              <a:t>Exposed </a:t>
            </a:r>
            <a:r>
              <a:rPr lang="en-US" sz="2000" dirty="0"/>
              <a:t>soils </a:t>
            </a:r>
            <a:r>
              <a:rPr lang="en-US" sz="2000" dirty="0" smtClean="0"/>
              <a:t>identified </a:t>
            </a:r>
            <a:r>
              <a:rPr lang="en-US" sz="2000" dirty="0"/>
              <a:t>from </a:t>
            </a:r>
            <a:r>
              <a:rPr lang="en-US" sz="2000" dirty="0" err="1" smtClean="0"/>
              <a:t>RapidEye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Water </a:t>
            </a:r>
            <a:r>
              <a:rPr lang="en-US" sz="2000" dirty="0"/>
              <a:t>surface flow directions are calculated from topographic </a:t>
            </a:r>
            <a:r>
              <a:rPr lang="en-US" sz="2000" dirty="0" smtClean="0"/>
              <a:t>information</a:t>
            </a:r>
            <a:endParaRPr lang="en-US" sz="2000" dirty="0"/>
          </a:p>
          <a:p>
            <a:endParaRPr lang="en-US" sz="2400" dirty="0" smtClean="0">
              <a:effectLst>
                <a:outerShdw sx="0" sy="0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21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dirty="0" smtClean="0"/>
              <a:t>Risk Investigation Composite</a:t>
            </a:r>
            <a:endParaRPr lang="en-CA" sz="3200" cap="all" dirty="0">
              <a:ea typeface="ＭＳ Ｐゴシック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39" y="1622901"/>
            <a:ext cx="8747372" cy="527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17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457200" y="660400"/>
            <a:ext cx="6838950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600" dirty="0" smtClean="0">
                <a:ea typeface="ＭＳ Ｐゴシック" pitchFamily="34" charset="-128"/>
                <a:cs typeface="Arial" pitchFamily="34" charset="0"/>
              </a:rPr>
              <a:t>Evaluation</a:t>
            </a:r>
            <a:endParaRPr lang="en-US" sz="3600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 bwMode="auto">
          <a:xfrm>
            <a:off x="457199" y="1600200"/>
            <a:ext cx="7976795" cy="4722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" lvl="1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National screening</a:t>
            </a:r>
          </a:p>
          <a:p>
            <a:pPr marL="400050" lvl="1">
              <a:spcBef>
                <a:spcPct val="0"/>
              </a:spcBef>
              <a:spcAft>
                <a:spcPts val="1200"/>
              </a:spcAft>
              <a:buFont typeface="Lucida Grande"/>
              <a:buChar char="›"/>
            </a:pP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Methodology can systematically remove sites unlikely to have contamination</a:t>
            </a:r>
          </a:p>
          <a:p>
            <a:pPr marL="400050" lvl="1">
              <a:spcBef>
                <a:spcPct val="0"/>
              </a:spcBef>
              <a:spcAft>
                <a:spcPts val="1200"/>
              </a:spcAft>
              <a:buFont typeface="Lucida Grande"/>
              <a:buChar char="›"/>
            </a:pPr>
            <a:r>
              <a:rPr lang="en-US" sz="2000" dirty="0" smtClean="0"/>
              <a:t>Ranking methodology extends standard approaches</a:t>
            </a:r>
          </a:p>
          <a:p>
            <a:pPr marL="400050" lvl="1">
              <a:spcBef>
                <a:spcPct val="0"/>
              </a:spcBef>
              <a:spcAft>
                <a:spcPts val="1200"/>
              </a:spcAft>
              <a:buFont typeface="Lucida Grande"/>
              <a:buChar char="›"/>
            </a:pPr>
            <a:r>
              <a:rPr lang="en-US" sz="2000" dirty="0" smtClean="0"/>
              <a:t>Site Screening Profiles provide a standardized snapshot of each potential hazard site</a:t>
            </a:r>
          </a:p>
          <a:p>
            <a:pPr marL="114300" lvl="1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000" dirty="0"/>
              <a:t>Site-specific </a:t>
            </a:r>
            <a:r>
              <a:rPr lang="en-US" sz="2000" dirty="0" smtClean="0"/>
              <a:t>risk assessment</a:t>
            </a:r>
            <a:endParaRPr lang="en-US" sz="2000" dirty="0"/>
          </a:p>
          <a:p>
            <a:pPr marL="400050" lvl="1">
              <a:spcBef>
                <a:spcPct val="0"/>
              </a:spcBef>
              <a:spcAft>
                <a:spcPts val="1200"/>
              </a:spcAft>
              <a:buFont typeface="Lucida Grande"/>
              <a:buChar char="›"/>
            </a:pPr>
            <a:r>
              <a:rPr lang="en-US" sz="2000" dirty="0" smtClean="0"/>
              <a:t>Detailed maps support risk assessment and logistics and situational awareness</a:t>
            </a:r>
          </a:p>
          <a:p>
            <a:pPr marL="400050" lvl="1">
              <a:spcBef>
                <a:spcPct val="0"/>
              </a:spcBef>
              <a:spcAft>
                <a:spcPts val="1200"/>
              </a:spcAft>
              <a:buFont typeface="Lucida Grande"/>
              <a:buChar char="›"/>
            </a:pPr>
            <a:r>
              <a:rPr lang="en-US" sz="2000" dirty="0" smtClean="0"/>
              <a:t>Improved elevation data required for drainage assessment</a:t>
            </a:r>
          </a:p>
          <a:p>
            <a:pPr marL="400050" lvl="1">
              <a:spcBef>
                <a:spcPct val="0"/>
              </a:spcBef>
              <a:spcAft>
                <a:spcPts val="1200"/>
              </a:spcAft>
              <a:buFont typeface="Lucida Grande"/>
              <a:buChar char="›"/>
            </a:pPr>
            <a:r>
              <a:rPr lang="en-US" sz="2000" dirty="0" smtClean="0"/>
              <a:t>Hatfield also offers full contaminated site investigation, sampling and monitoring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0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83" y="303158"/>
            <a:ext cx="6831106" cy="939800"/>
          </a:xfrm>
        </p:spPr>
        <p:txBody>
          <a:bodyPr/>
          <a:lstStyle/>
          <a:p>
            <a:r>
              <a:rPr lang="en-US" sz="4000" dirty="0" smtClean="0"/>
              <a:t>WLP’s Laos Agent Orange Laos Survey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82" y="1832961"/>
            <a:ext cx="4888423" cy="2820925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dentify ongoing </a:t>
            </a:r>
            <a:r>
              <a:rPr lang="en-US" dirty="0"/>
              <a:t>health and environmental impacts of Agent Orange Dioxin in heavily sprayed regions of Laos and potential hotspots. 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direct support services to those who have </a:t>
            </a:r>
            <a:r>
              <a:rPr lang="en-US" dirty="0" smtClean="0"/>
              <a:t>illnesses/disabilities that may related to exposure </a:t>
            </a:r>
            <a:r>
              <a:rPr lang="en-US" dirty="0"/>
              <a:t>to Agent Orange/Dioxin or other persistent organic pollutants.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raise worldwide awareness about the </a:t>
            </a:r>
            <a:r>
              <a:rPr lang="en-US" dirty="0" smtClean="0"/>
              <a:t>impacts </a:t>
            </a:r>
            <a:r>
              <a:rPr lang="en-US" dirty="0"/>
              <a:t>of Agent Orange/Dioxin in the Lao PDR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457" y="1827299"/>
            <a:ext cx="2663068" cy="473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isavith_impact_cmyk300_l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426" y="1321369"/>
            <a:ext cx="38862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830" y="466358"/>
            <a:ext cx="7515434" cy="797446"/>
          </a:xfrm>
        </p:spPr>
        <p:txBody>
          <a:bodyPr/>
          <a:lstStyle/>
          <a:p>
            <a:pPr algn="l"/>
            <a:r>
              <a:rPr lang="en-US" sz="2400" dirty="0" smtClean="0"/>
              <a:t>The heavily sprayed and bombed regions of southern Laos are still the poorest region in the country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  <p:pic>
        <p:nvPicPr>
          <p:cNvPr id="9" name="officeArt object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82" t="4833" r="3795" b="4927"/>
          <a:stretch/>
        </p:blipFill>
        <p:spPr>
          <a:xfrm>
            <a:off x="4275160" y="1321369"/>
            <a:ext cx="4104564" cy="50482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1994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45" y="335761"/>
            <a:ext cx="6831106" cy="939800"/>
          </a:xfrm>
        </p:spPr>
        <p:txBody>
          <a:bodyPr/>
          <a:lstStyle/>
          <a:p>
            <a:r>
              <a:rPr lang="en-US" dirty="0" smtClean="0"/>
              <a:t>Unlike in Vietnam: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5" y="1304260"/>
            <a:ext cx="8536674" cy="3082546"/>
          </a:xfrm>
        </p:spPr>
        <p:txBody>
          <a:bodyPr/>
          <a:lstStyle/>
          <a:p>
            <a:pPr lvl="0" algn="just"/>
            <a:r>
              <a:rPr lang="en-US" dirty="0" smtClean="0"/>
              <a:t>Little understanding of the use of herbicides during the war</a:t>
            </a:r>
            <a:endParaRPr lang="en-US" dirty="0"/>
          </a:p>
          <a:p>
            <a:pPr algn="just"/>
            <a:r>
              <a:rPr lang="en-US" dirty="0"/>
              <a:t>Little understanding about potential on-going health and environmental impacts of Agent Orange/Dioxin.  </a:t>
            </a:r>
          </a:p>
          <a:p>
            <a:pPr lvl="0" algn="just"/>
            <a:r>
              <a:rPr lang="en-US" dirty="0" smtClean="0"/>
              <a:t>No Lao </a:t>
            </a:r>
            <a:r>
              <a:rPr lang="en-US" dirty="0"/>
              <a:t>government programs </a:t>
            </a:r>
            <a:r>
              <a:rPr lang="en-US" dirty="0" smtClean="0"/>
              <a:t>to address Agent Orange/Dioxin</a:t>
            </a:r>
            <a:endParaRPr lang="en-US" dirty="0"/>
          </a:p>
          <a:p>
            <a:pPr lvl="0" algn="just"/>
            <a:r>
              <a:rPr lang="en-US" dirty="0" smtClean="0"/>
              <a:t>Little data gathered on the status of health/disabilities in sprayed regions</a:t>
            </a:r>
          </a:p>
          <a:p>
            <a:pPr lvl="0" algn="just"/>
            <a:r>
              <a:rPr lang="en-US" dirty="0" smtClean="0"/>
              <a:t>Few studies of environmental </a:t>
            </a:r>
            <a:r>
              <a:rPr lang="en-US" dirty="0"/>
              <a:t>impacts such as dioxin hotspots, soil degradation and erosion, habitat destruction or loss of valuable or culturally important trees and vegetation. 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491516"/>
            <a:ext cx="7772400" cy="176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79" y="484209"/>
            <a:ext cx="8361123" cy="939800"/>
          </a:xfrm>
        </p:spPr>
        <p:txBody>
          <a:bodyPr/>
          <a:lstStyle/>
          <a:p>
            <a:pPr algn="l"/>
            <a:r>
              <a:rPr lang="en-US" sz="4000" dirty="0" smtClean="0"/>
              <a:t>Focus Villages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739" y="1746084"/>
            <a:ext cx="3614915" cy="3312994"/>
          </a:xfrm>
        </p:spPr>
        <p:txBody>
          <a:bodyPr/>
          <a:lstStyle/>
          <a:p>
            <a:r>
              <a:rPr lang="en-US" dirty="0" smtClean="0"/>
              <a:t>Utilized HERBS spray records and the 2005 </a:t>
            </a:r>
            <a:r>
              <a:rPr lang="en-US" dirty="0"/>
              <a:t>Lao DECIDE </a:t>
            </a:r>
            <a:r>
              <a:rPr lang="en-US" dirty="0" smtClean="0"/>
              <a:t>census data</a:t>
            </a:r>
          </a:p>
          <a:p>
            <a:r>
              <a:rPr lang="en-US" dirty="0" smtClean="0"/>
              <a:t>200 Villages today are within 10 km of the spray routes of </a:t>
            </a:r>
            <a:r>
              <a:rPr lang="en-US" dirty="0" err="1" smtClean="0"/>
              <a:t>Khamoune</a:t>
            </a:r>
            <a:r>
              <a:rPr lang="en-US" dirty="0" smtClean="0"/>
              <a:t>, Savannakhet, </a:t>
            </a:r>
            <a:r>
              <a:rPr lang="en-US" dirty="0" err="1" smtClean="0"/>
              <a:t>Salavan</a:t>
            </a:r>
            <a:r>
              <a:rPr lang="en-US" dirty="0" smtClean="0"/>
              <a:t>, </a:t>
            </a:r>
            <a:r>
              <a:rPr lang="en-US" dirty="0" err="1" smtClean="0"/>
              <a:t>Xekong</a:t>
            </a:r>
            <a:r>
              <a:rPr lang="en-US" dirty="0" smtClean="0"/>
              <a:t> and </a:t>
            </a:r>
            <a:r>
              <a:rPr lang="en-US" dirty="0" err="1" smtClean="0"/>
              <a:t>Attepeu</a:t>
            </a:r>
            <a:r>
              <a:rPr lang="en-US" dirty="0" smtClean="0"/>
              <a:t> Provinces.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50" y="2172795"/>
            <a:ext cx="4828265" cy="320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00" y="325714"/>
            <a:ext cx="4502661" cy="679092"/>
          </a:xfrm>
        </p:spPr>
        <p:txBody>
          <a:bodyPr/>
          <a:lstStyle/>
          <a:p>
            <a:r>
              <a:rPr lang="en-US" dirty="0" smtClean="0"/>
              <a:t>Priority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65" y="4495638"/>
            <a:ext cx="8390101" cy="1587720"/>
          </a:xfrm>
        </p:spPr>
        <p:txBody>
          <a:bodyPr/>
          <a:lstStyle/>
          <a:p>
            <a:r>
              <a:rPr lang="en-US" dirty="0" smtClean="0"/>
              <a:t>Villages populated during the years of spraying or that relocated within a 10 km radius of the spraying</a:t>
            </a:r>
          </a:p>
          <a:p>
            <a:r>
              <a:rPr lang="en-US" dirty="0"/>
              <a:t>V</a:t>
            </a:r>
            <a:r>
              <a:rPr lang="en-US" dirty="0" smtClean="0"/>
              <a:t>illages are somewhat assessable using four-wheel drive vehicles or less than 5 km walk from an accessible road.</a:t>
            </a:r>
          </a:p>
          <a:p>
            <a:r>
              <a:rPr lang="en-US" dirty="0" smtClean="0"/>
              <a:t>This left 126 </a:t>
            </a:r>
            <a:r>
              <a:rPr lang="en-US" dirty="0"/>
              <a:t>villages in </a:t>
            </a:r>
            <a:r>
              <a:rPr lang="en-US" dirty="0" err="1"/>
              <a:t>Samoi</a:t>
            </a:r>
            <a:r>
              <a:rPr lang="en-US" dirty="0"/>
              <a:t> and </a:t>
            </a:r>
            <a:r>
              <a:rPr lang="en-US" dirty="0" err="1"/>
              <a:t>Taoey</a:t>
            </a:r>
            <a:r>
              <a:rPr lang="en-US" dirty="0"/>
              <a:t> in </a:t>
            </a:r>
            <a:r>
              <a:rPr lang="en-US" dirty="0" err="1"/>
              <a:t>Salavan</a:t>
            </a:r>
            <a:r>
              <a:rPr lang="en-US" dirty="0"/>
              <a:t> and Nong, </a:t>
            </a:r>
            <a:r>
              <a:rPr lang="en-US" dirty="0" err="1"/>
              <a:t>Sepone</a:t>
            </a:r>
            <a:r>
              <a:rPr lang="en-US" dirty="0"/>
              <a:t> and </a:t>
            </a:r>
            <a:r>
              <a:rPr lang="en-US" dirty="0" err="1"/>
              <a:t>Villabouly</a:t>
            </a:r>
            <a:r>
              <a:rPr lang="en-US" dirty="0"/>
              <a:t> in Savannakhet</a:t>
            </a:r>
          </a:p>
          <a:p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616" y="1004806"/>
            <a:ext cx="5251468" cy="348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84" y="1661714"/>
            <a:ext cx="7467591" cy="44029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553739"/>
            <a:ext cx="73785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Salavan</a:t>
            </a:r>
            <a:r>
              <a:rPr lang="en-US" sz="3200" dirty="0"/>
              <a:t> Province:</a:t>
            </a:r>
            <a:br>
              <a:rPr lang="en-US" sz="3200" dirty="0"/>
            </a:br>
            <a:r>
              <a:rPr lang="en-US" sz="3200" dirty="0" err="1"/>
              <a:t>Taoey</a:t>
            </a:r>
            <a:r>
              <a:rPr lang="en-US" sz="3200" dirty="0"/>
              <a:t> and </a:t>
            </a:r>
            <a:r>
              <a:rPr lang="en-US" sz="3200" dirty="0" err="1"/>
              <a:t>Samoi</a:t>
            </a:r>
            <a:r>
              <a:rPr lang="en-US" sz="3200" dirty="0"/>
              <a:t> Districts</a:t>
            </a:r>
          </a:p>
        </p:txBody>
      </p:sp>
    </p:spTree>
    <p:extLst>
      <p:ext uri="{BB962C8B-B14F-4D97-AF65-F5344CB8AC3E}">
        <p14:creationId xmlns:p14="http://schemas.microsoft.com/office/powerpoint/2010/main" val="111890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406" y="1324843"/>
            <a:ext cx="3930967" cy="4525963"/>
          </a:xfrm>
        </p:spPr>
        <p:txBody>
          <a:bodyPr/>
          <a:lstStyle/>
          <a:p>
            <a:pPr algn="just"/>
            <a:r>
              <a:rPr lang="en-GB" dirty="0" smtClean="0">
                <a:solidFill>
                  <a:srgbClr val="000000"/>
                </a:solidFill>
              </a:rPr>
              <a:t>US focus during the war in Laos was to interrupt supply along the Ho Chi Minh Trail</a:t>
            </a: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US also supported the Royal Lao government in their fight against the </a:t>
            </a:r>
            <a:r>
              <a:rPr lang="en-GB" dirty="0" err="1" smtClean="0">
                <a:solidFill>
                  <a:srgbClr val="000000"/>
                </a:solidFill>
              </a:rPr>
              <a:t>Pathet</a:t>
            </a:r>
            <a:r>
              <a:rPr lang="en-GB" dirty="0" smtClean="0">
                <a:solidFill>
                  <a:srgbClr val="000000"/>
                </a:solidFill>
              </a:rPr>
              <a:t> Lao</a:t>
            </a: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The US effort in Laos was a CIA operation</a:t>
            </a:r>
          </a:p>
          <a:p>
            <a:pPr algn="just"/>
            <a:r>
              <a:rPr lang="en-US" dirty="0"/>
              <a:t>Much of the CIA operation is still classified</a:t>
            </a: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Air Operation conducted by CIA owned airlines </a:t>
            </a:r>
          </a:p>
          <a:p>
            <a:pPr algn="just"/>
            <a:endParaRPr lang="en-GB" dirty="0" smtClean="0">
              <a:solidFill>
                <a:srgbClr val="000000"/>
              </a:solidFill>
            </a:endParaRPr>
          </a:p>
          <a:p>
            <a:pPr algn="just"/>
            <a:endParaRPr lang="en-GB" dirty="0" smtClean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endParaRPr lang="en-GB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  <p:pic>
        <p:nvPicPr>
          <p:cNvPr id="5" name="Picture 4" descr="ho-chi-minh-trail-laos-overall-map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783" y="1235125"/>
            <a:ext cx="3875779" cy="47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82667" y="484209"/>
            <a:ext cx="6830568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400" kern="1200" baseline="0" dirty="0" smtClean="0">
                <a:solidFill>
                  <a:srgbClr val="005343"/>
                </a:solidFill>
                <a:latin typeface="+mj-lt"/>
                <a:ea typeface="ＭＳ Ｐゴシック" charset="-128"/>
                <a:cs typeface="Arial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3600" dirty="0" smtClean="0"/>
              <a:t>US “Secret War” in Laos</a:t>
            </a:r>
            <a:endParaRPr lang="en-US" sz="3600" cap="all" dirty="0"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6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65" y="1259007"/>
            <a:ext cx="3937379" cy="1798093"/>
          </a:xfrm>
        </p:spPr>
        <p:txBody>
          <a:bodyPr/>
          <a:lstStyle/>
          <a:p>
            <a:r>
              <a:rPr lang="en-US" dirty="0"/>
              <a:t>Interviews with elders in 36 of these villages between 2014-2017 indicate that recollection of spraying was consistent with the spray records.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Some </a:t>
            </a:r>
            <a:r>
              <a:rPr lang="en-US" dirty="0"/>
              <a:t>villagers also recalled bombing and use of napalm.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Elders recollections were also consistent with the impact of the defoliants on forest cover.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23146" y="1975918"/>
            <a:ext cx="5087202" cy="338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40" y="322113"/>
            <a:ext cx="6830568" cy="939800"/>
          </a:xfrm>
        </p:spPr>
        <p:txBody>
          <a:bodyPr/>
          <a:lstStyle/>
          <a:p>
            <a:r>
              <a:rPr lang="en-US" dirty="0" smtClean="0"/>
              <a:t>In-Depth Village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3788" y="1285644"/>
            <a:ext cx="4278574" cy="4525963"/>
          </a:xfrm>
        </p:spPr>
        <p:txBody>
          <a:bodyPr/>
          <a:lstStyle/>
          <a:p>
            <a:pPr lvl="0"/>
            <a:r>
              <a:rPr lang="en-US" dirty="0" smtClean="0"/>
              <a:t>Determine situation of the village before, during and after the war</a:t>
            </a:r>
          </a:p>
          <a:p>
            <a:pPr lvl="0"/>
            <a:r>
              <a:rPr lang="en-US" dirty="0" smtClean="0"/>
              <a:t>Identify birth defects consistent with the VA’s lists </a:t>
            </a:r>
          </a:p>
          <a:p>
            <a:pPr lvl="0"/>
            <a:r>
              <a:rPr lang="en-US" dirty="0" smtClean="0"/>
              <a:t>Interview at </a:t>
            </a:r>
            <a:r>
              <a:rPr lang="en-US" dirty="0"/>
              <a:t>least 5 women of varying ages about their reproductive history.</a:t>
            </a:r>
          </a:p>
          <a:p>
            <a:pPr lvl="0"/>
            <a:r>
              <a:rPr lang="en-US" dirty="0" smtClean="0"/>
              <a:t>Observe heavily </a:t>
            </a:r>
            <a:r>
              <a:rPr lang="en-US" dirty="0"/>
              <a:t>defoliated mountainsides, </a:t>
            </a:r>
            <a:r>
              <a:rPr lang="en-US" dirty="0" smtClean="0"/>
              <a:t>note </a:t>
            </a:r>
            <a:r>
              <a:rPr lang="en-US" dirty="0"/>
              <a:t>barrels, bomb crates and areas that might be collection points for </a:t>
            </a:r>
            <a:r>
              <a:rPr lang="en-US" dirty="0" smtClean="0"/>
              <a:t>dioxin. </a:t>
            </a:r>
          </a:p>
          <a:p>
            <a:pPr lvl="0"/>
            <a:r>
              <a:rPr lang="en-US" dirty="0"/>
              <a:t>D</a:t>
            </a:r>
            <a:r>
              <a:rPr lang="en-US" dirty="0" smtClean="0"/>
              <a:t>evelop a list of those who will receive direct services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740" y="4015025"/>
            <a:ext cx="3534770" cy="2276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761" y="1261913"/>
            <a:ext cx="3483454" cy="261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40" y="484209"/>
            <a:ext cx="7690514" cy="939800"/>
          </a:xfrm>
        </p:spPr>
        <p:txBody>
          <a:bodyPr/>
          <a:lstStyle/>
          <a:p>
            <a:r>
              <a:rPr lang="en-US" dirty="0"/>
              <a:t>Birth Defects recognized by </a:t>
            </a:r>
            <a:br>
              <a:rPr lang="en-US" dirty="0"/>
            </a:br>
            <a:r>
              <a:rPr lang="en-US" dirty="0"/>
              <a:t>VA for female veterans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0029" y="2205590"/>
            <a:ext cx="8291015" cy="317162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b="1" dirty="0"/>
              <a:t>Achondroplasia</a:t>
            </a:r>
          </a:p>
          <a:p>
            <a:r>
              <a:rPr lang="en-US" b="1" dirty="0"/>
              <a:t>Cleft lip and cleft palate</a:t>
            </a:r>
          </a:p>
          <a:p>
            <a:r>
              <a:rPr lang="en-US" dirty="0"/>
              <a:t>Congenital heart disease</a:t>
            </a:r>
          </a:p>
          <a:p>
            <a:r>
              <a:rPr lang="en-US" b="1" dirty="0"/>
              <a:t>Congenital </a:t>
            </a:r>
            <a:r>
              <a:rPr lang="en-US" b="1" dirty="0" err="1"/>
              <a:t>talipes</a:t>
            </a:r>
            <a:r>
              <a:rPr lang="en-US" b="1" dirty="0"/>
              <a:t> </a:t>
            </a:r>
            <a:r>
              <a:rPr lang="en-US" b="1" dirty="0" err="1"/>
              <a:t>equinovarus</a:t>
            </a:r>
            <a:r>
              <a:rPr lang="en-US" b="1" dirty="0"/>
              <a:t> (clubfoot)</a:t>
            </a:r>
          </a:p>
          <a:p>
            <a:r>
              <a:rPr lang="en-US" dirty="0"/>
              <a:t>Esophageal and intestinal atresia</a:t>
            </a:r>
          </a:p>
          <a:p>
            <a:r>
              <a:rPr lang="en-US" dirty="0" err="1"/>
              <a:t>Hallerman-Streiff</a:t>
            </a:r>
            <a:r>
              <a:rPr lang="en-US" dirty="0"/>
              <a:t> syndrome</a:t>
            </a:r>
          </a:p>
          <a:p>
            <a:r>
              <a:rPr lang="en-US" b="1" dirty="0"/>
              <a:t>Hip dysplasia</a:t>
            </a:r>
          </a:p>
          <a:p>
            <a:r>
              <a:rPr lang="en-US" b="1" dirty="0" err="1"/>
              <a:t>Hirschprung's</a:t>
            </a:r>
            <a:r>
              <a:rPr lang="en-US" b="1" dirty="0"/>
              <a:t> disease </a:t>
            </a:r>
          </a:p>
          <a:p>
            <a:r>
              <a:rPr lang="en-US" b="1" dirty="0"/>
              <a:t>Hydrocephalus due to </a:t>
            </a:r>
            <a:r>
              <a:rPr lang="en-US" b="1" dirty="0" err="1"/>
              <a:t>aqueductal</a:t>
            </a:r>
            <a:r>
              <a:rPr lang="en-US" b="1" dirty="0"/>
              <a:t> stenosis</a:t>
            </a:r>
          </a:p>
          <a:p>
            <a:pPr lvl="0"/>
            <a:r>
              <a:rPr lang="en-US" dirty="0">
                <a:solidFill>
                  <a:srgbClr val="292934"/>
                </a:solidFill>
              </a:rPr>
              <a:t>Hypospadias</a:t>
            </a:r>
          </a:p>
          <a:p>
            <a:pPr lvl="0"/>
            <a:r>
              <a:rPr lang="en-US" dirty="0">
                <a:solidFill>
                  <a:srgbClr val="292934"/>
                </a:solidFill>
              </a:rPr>
              <a:t>Imperforate anus</a:t>
            </a:r>
          </a:p>
          <a:p>
            <a:pPr lvl="0"/>
            <a:r>
              <a:rPr lang="en-US" b="1" dirty="0">
                <a:solidFill>
                  <a:srgbClr val="292934"/>
                </a:solidFill>
              </a:rPr>
              <a:t>Neural tube defects</a:t>
            </a:r>
          </a:p>
          <a:p>
            <a:pPr lvl="0"/>
            <a:r>
              <a:rPr lang="en-US" dirty="0">
                <a:solidFill>
                  <a:srgbClr val="292934"/>
                </a:solidFill>
              </a:rPr>
              <a:t>Poland syndrome</a:t>
            </a:r>
          </a:p>
          <a:p>
            <a:pPr lvl="0"/>
            <a:r>
              <a:rPr lang="en-US" dirty="0">
                <a:solidFill>
                  <a:srgbClr val="292934"/>
                </a:solidFill>
              </a:rPr>
              <a:t>Pyloric stenosis</a:t>
            </a:r>
          </a:p>
          <a:p>
            <a:pPr lvl="0"/>
            <a:r>
              <a:rPr lang="en-US" b="1" dirty="0">
                <a:solidFill>
                  <a:srgbClr val="292934"/>
                </a:solidFill>
              </a:rPr>
              <a:t>Syndactyly (fused digits)</a:t>
            </a:r>
          </a:p>
          <a:p>
            <a:pPr lvl="0"/>
            <a:r>
              <a:rPr lang="en-US" dirty="0">
                <a:solidFill>
                  <a:srgbClr val="292934"/>
                </a:solidFill>
              </a:rPr>
              <a:t>Tracheoesophageal fistula</a:t>
            </a:r>
          </a:p>
          <a:p>
            <a:pPr lvl="0"/>
            <a:r>
              <a:rPr lang="en-US" b="1" dirty="0">
                <a:solidFill>
                  <a:srgbClr val="292934"/>
                </a:solidFill>
              </a:rPr>
              <a:t>Undescended testicle</a:t>
            </a:r>
          </a:p>
          <a:p>
            <a:pPr lvl="0"/>
            <a:r>
              <a:rPr lang="en-US" dirty="0">
                <a:solidFill>
                  <a:srgbClr val="292934"/>
                </a:solidFill>
              </a:rPr>
              <a:t>Williams syndrome</a:t>
            </a:r>
          </a:p>
          <a:p>
            <a:pPr lvl="0"/>
            <a:r>
              <a:rPr lang="en-US" b="1" dirty="0">
                <a:solidFill>
                  <a:srgbClr val="292934"/>
                </a:solidFill>
              </a:rPr>
              <a:t>Spina Bifida </a:t>
            </a:r>
            <a:r>
              <a:rPr lang="en-US" dirty="0">
                <a:solidFill>
                  <a:srgbClr val="292934"/>
                </a:solidFill>
              </a:rPr>
              <a:t>(only birth defect recognized for male veterans)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0029" y="5862135"/>
            <a:ext cx="545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Bold</a:t>
            </a:r>
            <a:r>
              <a:rPr lang="en-US" dirty="0" smtClean="0"/>
              <a:t> are Conditions identified in LAOS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23" y="299791"/>
            <a:ext cx="6830568" cy="939800"/>
          </a:xfrm>
        </p:spPr>
        <p:txBody>
          <a:bodyPr/>
          <a:lstStyle/>
          <a:p>
            <a:r>
              <a:rPr lang="en-US" dirty="0" smtClean="0"/>
              <a:t>Survey Results: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69" y="1085044"/>
            <a:ext cx="8229600" cy="423758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 patterns: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/>
              <a:t>Elders report that they were more well off before the war</a:t>
            </a:r>
          </a:p>
          <a:p>
            <a:r>
              <a:rPr lang="en-US" sz="1800" dirty="0"/>
              <a:t>Malnutrition, poor health care, and non-existent pre-natal care are common to most of the villages. More remote villages are worse off. </a:t>
            </a:r>
          </a:p>
          <a:p>
            <a:r>
              <a:rPr lang="en-US" sz="1800" dirty="0" smtClean="0"/>
              <a:t>We do not see the same severity of disabilities in Laos as we do in Vietnam. </a:t>
            </a:r>
          </a:p>
          <a:p>
            <a:r>
              <a:rPr lang="en-US" sz="1800" dirty="0" smtClean="0"/>
              <a:t>Most birth defects found to date are in the form of limb and spinal deformities. Cleft palate/lip is also found frequently</a:t>
            </a:r>
          </a:p>
          <a:p>
            <a:r>
              <a:rPr lang="en-US" sz="1800" dirty="0"/>
              <a:t>In some cases villages that were more heavily sprayed have large numbers of people with birth </a:t>
            </a:r>
            <a:r>
              <a:rPr lang="en-US" sz="1800" dirty="0" smtClean="0"/>
              <a:t>defects</a:t>
            </a:r>
          </a:p>
          <a:p>
            <a:r>
              <a:rPr lang="en-US" sz="1800" dirty="0"/>
              <a:t>It is not at all possible to determine if any of the birth defects found are related to war time spraying of dioxin contaminated herbicides</a:t>
            </a:r>
          </a:p>
          <a:p>
            <a:r>
              <a:rPr lang="en-US" sz="1800" dirty="0" smtClean="0"/>
              <a:t>Many of the heavily sprayed villages have large numbers of bomb craters that are used for fishing ponds that may require further analysis.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0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42161" y="484209"/>
            <a:ext cx="3149494" cy="9398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400" kern="1200" baseline="0" dirty="0" smtClean="0">
                <a:solidFill>
                  <a:srgbClr val="005343"/>
                </a:solidFill>
                <a:latin typeface="+mj-lt"/>
                <a:ea typeface="ＭＳ Ｐゴシック" charset="-128"/>
                <a:cs typeface="Arial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3600" dirty="0" smtClean="0"/>
              <a:t>Future work</a:t>
            </a:r>
            <a:endParaRPr lang="en-CA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6754" y="1259038"/>
            <a:ext cx="3560562" cy="517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endParaRPr lang="en-US" sz="105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›"/>
            </a:pPr>
            <a:r>
              <a:rPr lang="en-US" sz="2000" dirty="0" smtClean="0">
                <a:solidFill>
                  <a:prstClr val="black"/>
                </a:solidFill>
              </a:rPr>
              <a:t>WLP will continue </a:t>
            </a:r>
            <a:r>
              <a:rPr lang="en-US" sz="2000" dirty="0">
                <a:solidFill>
                  <a:prstClr val="black"/>
                </a:solidFill>
              </a:rPr>
              <a:t>to survey </a:t>
            </a:r>
            <a:r>
              <a:rPr lang="en-US" sz="2000" dirty="0" smtClean="0">
                <a:solidFill>
                  <a:prstClr val="black"/>
                </a:solidFill>
              </a:rPr>
              <a:t>remaining 90 villages 2017-2020</a:t>
            </a:r>
            <a:endParaRPr lang="en-US" sz="20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›"/>
            </a:pPr>
            <a:r>
              <a:rPr lang="en-US" sz="2000" dirty="0" smtClean="0">
                <a:solidFill>
                  <a:prstClr val="black"/>
                </a:solidFill>
              </a:rPr>
              <a:t>Engage the US Government regarding the need for an Agent Orange assessment in </a:t>
            </a:r>
            <a:r>
              <a:rPr lang="en-US" sz="2000" dirty="0">
                <a:solidFill>
                  <a:prstClr val="black"/>
                </a:solidFill>
              </a:rPr>
              <a:t>Lao </a:t>
            </a:r>
            <a:r>
              <a:rPr lang="en-US" sz="2000" dirty="0" smtClean="0">
                <a:solidFill>
                  <a:prstClr val="black"/>
                </a:solidFill>
              </a:rPr>
              <a:t>PDR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›"/>
            </a:pPr>
            <a:r>
              <a:rPr lang="en-US" sz="2000" dirty="0" smtClean="0">
                <a:solidFill>
                  <a:prstClr val="black"/>
                </a:solidFill>
              </a:rPr>
              <a:t>Continue to get information on possible dioxin hotspots (i.e. Ranch Hand plane crash site, Long Tieng)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›"/>
            </a:pPr>
            <a:r>
              <a:rPr lang="en-US" sz="2000" dirty="0">
                <a:solidFill>
                  <a:prstClr val="black"/>
                </a:solidFill>
              </a:rPr>
              <a:t>C</a:t>
            </a:r>
            <a:r>
              <a:rPr lang="en-US" sz="2000" dirty="0" smtClean="0">
                <a:solidFill>
                  <a:prstClr val="black"/>
                </a:solidFill>
              </a:rPr>
              <a:t>ontinue to work to provide direct assistance to poor disabled in heavily sprayed areas </a:t>
            </a:r>
            <a:endParaRPr lang="en-CA" sz="2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95021" y="2772922"/>
            <a:ext cx="4302942" cy="2458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426944" y="2746847"/>
            <a:ext cx="4302944" cy="25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dirty="0" smtClean="0">
                <a:ea typeface="ＭＳ Ｐゴシック" pitchFamily="34" charset="-128"/>
              </a:rPr>
              <a:t>Kop Chai Lai </a:t>
            </a:r>
            <a:r>
              <a:rPr lang="en-US" sz="3600" dirty="0" err="1" smtClean="0">
                <a:ea typeface="ＭＳ Ｐゴシック" pitchFamily="34" charset="-128"/>
              </a:rPr>
              <a:t>Lai</a:t>
            </a:r>
            <a:r>
              <a:rPr lang="en-US" sz="3600" dirty="0">
                <a:ea typeface="ＭＳ Ｐゴシック" pitchFamily="34" charset="-128"/>
              </a:rPr>
              <a:t> </a:t>
            </a:r>
            <a:r>
              <a:rPr lang="en-US" sz="3600" dirty="0" smtClean="0">
                <a:ea typeface="ＭＳ Ｐゴシック" pitchFamily="34" charset="-128"/>
              </a:rPr>
              <a:t>/ Thank You</a:t>
            </a:r>
            <a:endParaRPr lang="en-CA" sz="3600" dirty="0">
              <a:ea typeface="ＭＳ Ｐゴシック" pitchFamily="34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b="1" dirty="0">
                <a:ea typeface="ＭＳ Ｐゴシック" pitchFamily="34" charset="-128"/>
              </a:rPr>
              <a:t>Susan Hammond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b="1" i="1" dirty="0">
                <a:ea typeface="ＭＳ Ｐゴシック" pitchFamily="34" charset="-128"/>
              </a:rPr>
              <a:t>War Legacies Project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dirty="0">
                <a:ea typeface="ＭＳ Ｐゴシック" pitchFamily="34" charset="-128"/>
              </a:rPr>
              <a:t>Chester, </a:t>
            </a:r>
            <a:r>
              <a:rPr lang="en-US" dirty="0" smtClean="0">
                <a:ea typeface="ＭＳ Ｐゴシック" pitchFamily="34" charset="-128"/>
              </a:rPr>
              <a:t>VT </a:t>
            </a:r>
            <a:endParaRPr lang="en-US" dirty="0"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ea typeface="ＭＳ Ｐゴシック" pitchFamily="34" charset="-128"/>
                <a:hlinkClick r:id="rId2"/>
              </a:rPr>
              <a:t>shammond@warlegacies.org</a:t>
            </a:r>
            <a:endParaRPr lang="en-US" b="1" dirty="0" smtClean="0"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n-US" b="1" dirty="0"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b="1" dirty="0" smtClean="0">
                <a:ea typeface="ＭＳ Ｐゴシック" pitchFamily="34" charset="-128"/>
              </a:rPr>
              <a:t>Thomas Boivin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b="1" i="1" dirty="0"/>
              <a:t>Boivin Enterprises Inc.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dirty="0" smtClean="0">
                <a:ea typeface="ＭＳ Ｐゴシック" pitchFamily="34" charset="-128"/>
              </a:rPr>
              <a:t>North Vancouver, Canada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u="sng" dirty="0">
                <a:hlinkClick r:id="rId3"/>
              </a:rPr>
              <a:t>tgboivin@gmail.com</a:t>
            </a:r>
            <a:r>
              <a:rPr lang="en-US" dirty="0"/>
              <a:t>  </a:t>
            </a:r>
            <a:endParaRPr lang="en-US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n-US" dirty="0"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b="1" dirty="0" smtClean="0">
                <a:ea typeface="ＭＳ Ｐゴシック" pitchFamily="34" charset="-128"/>
              </a:rPr>
              <a:t>Andy Dean</a:t>
            </a:r>
            <a:endParaRPr lang="en-US" b="1" dirty="0"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b="1" i="1" dirty="0">
                <a:ea typeface="ＭＳ Ｐゴシック" pitchFamily="34" charset="-128"/>
              </a:rPr>
              <a:t>Hatfield Consultants </a:t>
            </a:r>
            <a:r>
              <a:rPr lang="en-US" b="1" i="1" dirty="0" smtClean="0">
                <a:ea typeface="ＭＳ Ｐゴシック" pitchFamily="34" charset="-128"/>
              </a:rPr>
              <a:t>Partnership</a:t>
            </a:r>
            <a:endParaRPr lang="en-US" b="1" i="1" dirty="0"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dirty="0" smtClean="0">
                <a:ea typeface="ＭＳ Ｐゴシック" pitchFamily="34" charset="-128"/>
              </a:rPr>
              <a:t>North Vancouver, Canada</a:t>
            </a:r>
            <a:endParaRPr lang="en-US" dirty="0"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dirty="0" smtClean="0">
                <a:ea typeface="ＭＳ Ｐゴシック" pitchFamily="34" charset="-128"/>
                <a:hlinkClick r:id="rId4"/>
              </a:rPr>
              <a:t>adean@hatfieldgroup.com</a:t>
            </a:r>
            <a:endParaRPr lang="en-US" dirty="0" smtClean="0"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n-US" dirty="0"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n-US" dirty="0"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n-US" dirty="0"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dirty="0" smtClean="0">
                <a:ea typeface="ＭＳ Ｐゴシック" pitchFamily="34" charset="-128"/>
                <a:hlinkClick r:id="rId5"/>
              </a:rPr>
              <a:t>www.hatfieldgroup.com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sz="1600" b="1" dirty="0" smtClean="0"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dirty="0" smtClean="0"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b="1" dirty="0" smtClean="0"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dirty="0" smtClean="0">
              <a:ea typeface="ＭＳ Ｐゴシック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461" y="1600200"/>
            <a:ext cx="4494980" cy="298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4607273" y="1057145"/>
            <a:ext cx="3637729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GB" dirty="0">
                <a:solidFill>
                  <a:srgbClr val="000000"/>
                </a:solidFill>
              </a:rPr>
              <a:t>Nearly 500 “Lima” sites (L, LS and PS sites) in Lao PDR were used by the US for in-country operations</a:t>
            </a:r>
          </a:p>
          <a:p>
            <a:pPr algn="just"/>
            <a:r>
              <a:rPr lang="en-GB" dirty="0" smtClean="0"/>
              <a:t>58 L Sites </a:t>
            </a:r>
            <a:r>
              <a:rPr lang="en-GB" dirty="0"/>
              <a:t>h</a:t>
            </a:r>
            <a:r>
              <a:rPr lang="en-GB" dirty="0" smtClean="0"/>
              <a:t>ad runways capable of landing cargo planes and jets. </a:t>
            </a:r>
          </a:p>
          <a:p>
            <a:pPr algn="just"/>
            <a:r>
              <a:rPr lang="en-GB" dirty="0" smtClean="0"/>
              <a:t>450 </a:t>
            </a:r>
            <a:r>
              <a:rPr lang="en-GB" dirty="0"/>
              <a:t>w</a:t>
            </a:r>
            <a:r>
              <a:rPr lang="en-GB" dirty="0" smtClean="0"/>
              <a:t>ere LS sites for STOL (short take off and landing) or drop zones. </a:t>
            </a:r>
          </a:p>
          <a:p>
            <a:pPr algn="just"/>
            <a:r>
              <a:rPr lang="en-GB" dirty="0" smtClean="0"/>
              <a:t>Trail watching/listening station were scattered along the HCM Trail</a:t>
            </a:r>
          </a:p>
          <a:p>
            <a:pPr algn="just"/>
            <a:r>
              <a:rPr lang="en-GB" dirty="0" smtClean="0"/>
              <a:t>Radar sites to facilitate bombing of Vietnam and Laos were also throughout the country</a:t>
            </a:r>
          </a:p>
          <a:p>
            <a:endParaRPr lang="en-GB" sz="2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921" y="865173"/>
            <a:ext cx="4037383" cy="526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18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3945017" y="1295438"/>
            <a:ext cx="4736708" cy="41181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Intensive US aerial bombing missions conducted over Lao PDR from </a:t>
            </a:r>
            <a:r>
              <a:rPr lang="en-US" dirty="0" smtClean="0"/>
              <a:t>1963-1973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Operation Ranch Hand </a:t>
            </a:r>
            <a:r>
              <a:rPr lang="en-US" dirty="0" smtClean="0"/>
              <a:t>1965 </a:t>
            </a:r>
            <a:r>
              <a:rPr lang="en-US" dirty="0"/>
              <a:t>– 1971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Agent Orange (61% of herbicides) – used to destroy forest cover and food </a:t>
            </a:r>
            <a:r>
              <a:rPr lang="en-US" dirty="0" smtClean="0"/>
              <a:t>crops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1.6 million Liters </a:t>
            </a:r>
            <a:r>
              <a:rPr lang="en-US" dirty="0"/>
              <a:t>of herbicide were sprayed </a:t>
            </a:r>
            <a:r>
              <a:rPr lang="en-US" dirty="0" smtClean="0"/>
              <a:t>over 66,000 hectares of the </a:t>
            </a:r>
            <a:r>
              <a:rPr lang="en-US" dirty="0"/>
              <a:t>HCM Trail </a:t>
            </a:r>
            <a:r>
              <a:rPr lang="en-US" dirty="0" smtClean="0"/>
              <a:t>region.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Spray runs were flown from bases in Da </a:t>
            </a:r>
            <a:r>
              <a:rPr lang="en-US" dirty="0"/>
              <a:t>Nang and Bien Hoa, Vietnam and from US bases in Thailand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Spraying by Air America also occurred for a limited time in the north but the extent is unknown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5" descr="sisavith_impact_cmyk300_l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463" y="1295438"/>
            <a:ext cx="3731554" cy="484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463" y="484209"/>
            <a:ext cx="682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US Air Force Operations in Laos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43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286602" y="1136175"/>
            <a:ext cx="3411941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Elevated levels of dioxins (2,3,7,8-TCDD) are  well documented in the environment in and around former US military sites in Vietnam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It is unclear how much if any perimeter spraying was conducted at US bases in Laos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It is still not known which bases controlled by the US stored herbicides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</a:rPr>
              <a:t>A </a:t>
            </a:r>
            <a:r>
              <a:rPr lang="en-GB" sz="1800" dirty="0">
                <a:solidFill>
                  <a:srgbClr val="000000"/>
                </a:solidFill>
              </a:rPr>
              <a:t>full assessment of the potential impacts of Agent Orange in Lao PDR has not been conducted. </a:t>
            </a:r>
            <a:endParaRPr lang="en-US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613" y="1405721"/>
            <a:ext cx="4653942" cy="44491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26841" y="5997770"/>
            <a:ext cx="302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Tieng Airbase, Laos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6602" y="412960"/>
            <a:ext cx="39485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The issue today: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255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57200" y="660400"/>
            <a:ext cx="6831013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/>
              <a:t>Development in the </a:t>
            </a:r>
            <a:r>
              <a:rPr lang="en-US" sz="2800" dirty="0" smtClean="0"/>
              <a:t>GMS</a:t>
            </a:r>
            <a:endParaRPr lang="en-CA" sz="2800" cap="all" dirty="0">
              <a:ea typeface="ＭＳ Ｐゴシック"/>
              <a:cs typeface="Arial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4341224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Major developments:</a:t>
            </a:r>
            <a:endParaRPr lang="en-US" sz="1800" dirty="0">
              <a:solidFill>
                <a:prstClr val="black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Hydropower in </a:t>
            </a:r>
            <a:r>
              <a:rPr lang="en-US" sz="1800" dirty="0">
                <a:solidFill>
                  <a:prstClr val="black"/>
                </a:solidFill>
              </a:rPr>
              <a:t>Upper and Lower Mekong River: mainstream and tributaries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Mining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Forestry and plantation</a:t>
            </a:r>
            <a:endParaRPr lang="en-US" sz="1800" dirty="0">
              <a:solidFill>
                <a:prstClr val="black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Irrigation and water diversions</a:t>
            </a:r>
            <a:endParaRPr lang="en-US" sz="1800" dirty="0">
              <a:solidFill>
                <a:prstClr val="black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Infrastructure, including powerlines, roads, and railway</a:t>
            </a:r>
            <a:endParaRPr lang="en-US" sz="1800" dirty="0">
              <a:solidFill>
                <a:prstClr val="black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UXO is a major factor affecting economic development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Significant environmental and social risks </a:t>
            </a:r>
            <a:r>
              <a:rPr lang="en-US" sz="1800" dirty="0">
                <a:solidFill>
                  <a:prstClr val="black"/>
                </a:solidFill>
              </a:rPr>
              <a:t>for </a:t>
            </a:r>
            <a:r>
              <a:rPr lang="en-US" sz="1800" dirty="0" smtClean="0">
                <a:solidFill>
                  <a:prstClr val="black"/>
                </a:solidFill>
              </a:rPr>
              <a:t>developers to manage</a:t>
            </a:r>
            <a:endParaRPr lang="en-US" sz="1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67" t="28233" r="6661"/>
          <a:stretch/>
        </p:blipFill>
        <p:spPr bwMode="auto">
          <a:xfrm>
            <a:off x="4897337" y="1005774"/>
            <a:ext cx="3155700" cy="54260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09" t="80280" r="70680" b="3969"/>
          <a:stretch/>
        </p:blipFill>
        <p:spPr bwMode="auto">
          <a:xfrm>
            <a:off x="6529140" y="1005774"/>
            <a:ext cx="1518146" cy="16807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4814247"/>
            <a:ext cx="4357761" cy="752475"/>
          </a:xfrm>
        </p:spPr>
        <p:txBody>
          <a:bodyPr/>
          <a:lstStyle/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New roads are being built along the old Ho Chi Minh Trail improving access to villages for development. The roads also provide villagers access to district and provincial centers. 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0" y="1729152"/>
            <a:ext cx="4357761" cy="289571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3252" y="1729152"/>
            <a:ext cx="3761185" cy="28957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3252" y="4810834"/>
            <a:ext cx="3761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Previously difficult to reach regions along the sprayed and bombed regions of the Ho Chi Minh Trail are being opened up for development.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819" y="484209"/>
            <a:ext cx="819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5343"/>
                </a:solidFill>
                <a:latin typeface="+mj-lt"/>
              </a:rPr>
              <a:t>Ho Chi Minh Trail Today: </a:t>
            </a:r>
            <a:endParaRPr lang="en-US" sz="3600" dirty="0">
              <a:solidFill>
                <a:srgbClr val="00534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94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150125" y="544266"/>
            <a:ext cx="7515497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dirty="0" smtClean="0"/>
              <a:t>Research on Agent Orange in Lao PDR:</a:t>
            </a:r>
            <a:endParaRPr lang="en-CA" sz="3200" i="1" u="sng" cap="all" dirty="0">
              <a:ea typeface="ＭＳ Ｐゴシック"/>
              <a:cs typeface="Arial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457199" y="1297865"/>
            <a:ext cx="8229600" cy="42758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dirty="0">
                <a:effectLst>
                  <a:outerShdw sx="0" sy="0">
                    <a:srgbClr val="000000"/>
                  </a:outerShdw>
                </a:effectLst>
              </a:rPr>
              <a:t>L</a:t>
            </a:r>
            <a:r>
              <a:rPr lang="en-US" sz="2400" dirty="0" smtClean="0">
                <a:effectLst>
                  <a:outerShdw sx="0" sy="0">
                    <a:srgbClr val="000000"/>
                  </a:outerShdw>
                </a:effectLst>
              </a:rPr>
              <a:t>imited studies on potential Agent Orange / dioxin contamination</a:t>
            </a:r>
          </a:p>
          <a:p>
            <a:pPr lvl="0"/>
            <a:r>
              <a:rPr lang="en-US" sz="2400" dirty="0" smtClean="0">
                <a:effectLst>
                  <a:outerShdw sx="0" sy="0">
                    <a:srgbClr val="000000"/>
                  </a:outerShdw>
                </a:effectLst>
              </a:rPr>
              <a:t>Lacking systematic assessment of relative risks</a:t>
            </a:r>
          </a:p>
          <a:p>
            <a:pPr lvl="0"/>
            <a:r>
              <a:rPr lang="en-US" sz="2400" dirty="0" smtClean="0">
                <a:effectLst>
                  <a:outerShdw sx="0" sy="0">
                    <a:srgbClr val="000000"/>
                  </a:outerShdw>
                </a:effectLst>
              </a:rPr>
              <a:t>Little knowledge among Lao government officials at national, provincial and local level of potential impacts of dioxin contamination in Laos</a:t>
            </a:r>
          </a:p>
          <a:p>
            <a:pPr lvl="0"/>
            <a:r>
              <a:rPr lang="en-US" sz="2400" dirty="0" smtClean="0">
                <a:effectLst>
                  <a:outerShdw sx="0" sy="0">
                    <a:srgbClr val="000000"/>
                  </a:outerShdw>
                </a:effectLst>
              </a:rPr>
              <a:t>Increased interest in Lao PDR following mitigation in Vietnam</a:t>
            </a:r>
          </a:p>
          <a:p>
            <a:pPr lvl="0"/>
            <a:r>
              <a:rPr lang="en-US" sz="2400" dirty="0" smtClean="0">
                <a:effectLst>
                  <a:outerShdw sx="0" sy="0">
                    <a:srgbClr val="000000"/>
                  </a:outerShdw>
                </a:effectLst>
              </a:rPr>
              <a:t>Sensitive issue:</a:t>
            </a:r>
          </a:p>
          <a:p>
            <a:pPr lvl="1"/>
            <a:r>
              <a:rPr lang="en-US" sz="2000" dirty="0" smtClean="0">
                <a:effectLst>
                  <a:outerShdw sx="0" sy="0">
                    <a:srgbClr val="000000"/>
                  </a:outerShdw>
                </a:effectLst>
              </a:rPr>
              <a:t>Tourism</a:t>
            </a:r>
          </a:p>
          <a:p>
            <a:pPr lvl="1"/>
            <a:r>
              <a:rPr lang="en-US" sz="2000" dirty="0" smtClean="0">
                <a:effectLst>
                  <a:outerShdw sx="0" sy="0">
                    <a:srgbClr val="000000"/>
                  </a:outerShdw>
                </a:effectLst>
              </a:rPr>
              <a:t>International relations</a:t>
            </a:r>
          </a:p>
          <a:p>
            <a:pPr lvl="1"/>
            <a:r>
              <a:rPr lang="en-US" sz="2000" dirty="0" smtClean="0">
                <a:effectLst>
                  <a:outerShdw sx="0" sy="0">
                    <a:srgbClr val="000000"/>
                  </a:outerShdw>
                </a:effectLst>
              </a:rPr>
              <a:t>Human health</a:t>
            </a:r>
            <a:endParaRPr lang="en-US" sz="2000" dirty="0">
              <a:effectLst>
                <a:outerShdw sx="0" sy="0">
                  <a:srgbClr val="000000"/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endParaRPr lang="en-CA" dirty="0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60"/>
          <a:stretch/>
        </p:blipFill>
        <p:spPr bwMode="auto">
          <a:xfrm>
            <a:off x="5201305" y="3619632"/>
            <a:ext cx="2979869" cy="250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42" y="303158"/>
            <a:ext cx="822960" cy="3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16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XO_predi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16316</TotalTime>
  <Words>2095</Words>
  <Application>Microsoft Macintosh PowerPoint</Application>
  <PresentationFormat>On-screen Show (4:3)</PresentationFormat>
  <Paragraphs>357</Paragraphs>
  <Slides>35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Lucida Grande</vt:lpstr>
      <vt:lpstr>ＭＳ Ｐゴシック</vt:lpstr>
      <vt:lpstr>Times New Roman</vt:lpstr>
      <vt:lpstr>Wingdings</vt:lpstr>
      <vt:lpstr>UXO_prediction</vt:lpstr>
      <vt:lpstr>Office Theme</vt:lpstr>
      <vt:lpstr>Custom Design</vt:lpstr>
      <vt:lpstr>PowerPoint Presentation</vt:lpstr>
      <vt:lpstr>Objectives of Agent Orange work in Laos </vt:lpstr>
      <vt:lpstr>PowerPoint Presentation</vt:lpstr>
      <vt:lpstr>PowerPoint Presentation</vt:lpstr>
      <vt:lpstr>PowerPoint Presentation</vt:lpstr>
      <vt:lpstr>PowerPoint Presentation</vt:lpstr>
      <vt:lpstr>Development in the GMS</vt:lpstr>
      <vt:lpstr>New roads are being built along the old Ho Chi Minh Trail improving access to villages for development. The roads also provide villagers access to district and provincial centers. </vt:lpstr>
      <vt:lpstr>Research on Agent Orange in Lao PDR:</vt:lpstr>
      <vt:lpstr>Overall Approach</vt:lpstr>
      <vt:lpstr>Contaminated Site Prioritization and Site Investigation</vt:lpstr>
      <vt:lpstr>Site Screening Approach</vt:lpstr>
      <vt:lpstr>Hazard Modelling</vt:lpstr>
      <vt:lpstr>Historic “Lima” Sites</vt:lpstr>
      <vt:lpstr>Potential hotspots</vt:lpstr>
      <vt:lpstr>PowerPoint Presentation</vt:lpstr>
      <vt:lpstr>Screening and Risk Ranking Results</vt:lpstr>
      <vt:lpstr>Site-specific Investigation Approach</vt:lpstr>
      <vt:lpstr>Site-specific Investigation Approach</vt:lpstr>
      <vt:lpstr>Site-specific Investigation Location</vt:lpstr>
      <vt:lpstr>Preliminary Quantitative Risk Assessment</vt:lpstr>
      <vt:lpstr>Risk Investigation Composite</vt:lpstr>
      <vt:lpstr>Evaluation</vt:lpstr>
      <vt:lpstr>WLP’s Laos Agent Orange Laos Survey</vt:lpstr>
      <vt:lpstr>The heavily sprayed and bombed regions of southern Laos are still the poorest region in the country</vt:lpstr>
      <vt:lpstr>Unlike in Vietnam: </vt:lpstr>
      <vt:lpstr>Focus Villages</vt:lpstr>
      <vt:lpstr>Priority Areas</vt:lpstr>
      <vt:lpstr>PowerPoint Presentation</vt:lpstr>
      <vt:lpstr>PowerPoint Presentation</vt:lpstr>
      <vt:lpstr>In-Depth Village Survey</vt:lpstr>
      <vt:lpstr>Birth Defects recognized by  VA for female veterans</vt:lpstr>
      <vt:lpstr>Survey Results:</vt:lpstr>
      <vt:lpstr>PowerPoint Presentation</vt:lpstr>
      <vt:lpstr>Kop Chai Lai Lai / Thank You</vt:lpstr>
    </vt:vector>
  </TitlesOfParts>
  <Company>Microsoft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Pierce</dc:creator>
  <cp:lastModifiedBy>Charles Bailey</cp:lastModifiedBy>
  <cp:revision>329</cp:revision>
  <cp:lastPrinted>2017-08-18T03:08:32Z</cp:lastPrinted>
  <dcterms:created xsi:type="dcterms:W3CDTF">2013-11-04T01:05:59Z</dcterms:created>
  <dcterms:modified xsi:type="dcterms:W3CDTF">2017-08-24T13:41:19Z</dcterms:modified>
</cp:coreProperties>
</file>