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71" r:id="rId2"/>
    <p:sldId id="323" r:id="rId3"/>
    <p:sldId id="319" r:id="rId4"/>
    <p:sldId id="302" r:id="rId5"/>
    <p:sldId id="305" r:id="rId6"/>
    <p:sldId id="320" r:id="rId7"/>
    <p:sldId id="304" r:id="rId8"/>
    <p:sldId id="321" r:id="rId9"/>
    <p:sldId id="277" r:id="rId10"/>
    <p:sldId id="300" r:id="rId11"/>
    <p:sldId id="324" r:id="rId12"/>
    <p:sldId id="330" r:id="rId13"/>
    <p:sldId id="331" r:id="rId14"/>
    <p:sldId id="318" r:id="rId15"/>
    <p:sldId id="325" r:id="rId16"/>
    <p:sldId id="314" r:id="rId17"/>
    <p:sldId id="315" r:id="rId18"/>
    <p:sldId id="316" r:id="rId19"/>
    <p:sldId id="327" r:id="rId20"/>
    <p:sldId id="328" r:id="rId21"/>
    <p:sldId id="329" r:id="rId22"/>
    <p:sldId id="317" r:id="rId23"/>
    <p:sldId id="307" r:id="rId24"/>
    <p:sldId id="322" r:id="rId25"/>
    <p:sldId id="309" r:id="rId26"/>
    <p:sldId id="297" r:id="rId27"/>
  </p:sldIdLst>
  <p:sldSz cx="9144000" cy="6858000" type="screen4x3"/>
  <p:notesSz cx="7010400" cy="93726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43"/>
    <a:srgbClr val="007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7" autoAdjust="0"/>
    <p:restoredTop sz="85948" autoAdjust="0"/>
  </p:normalViewPr>
  <p:slideViewPr>
    <p:cSldViewPr snapToGrid="0" snapToObjects="1">
      <p:cViewPr varScale="1">
        <p:scale>
          <a:sx n="71" d="100"/>
          <a:sy n="71" d="100"/>
        </p:scale>
        <p:origin x="640" y="184"/>
      </p:cViewPr>
      <p:guideLst>
        <p:guide orient="horz" pos="576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_rels/viewProps.xml.rels><?xml version="1.0" encoding="UTF-8" standalone="yes"?>
<Relationships xmlns="http://schemas.openxmlformats.org/package/2006/relationships"><Relationship Id="rId11" Type="http://schemas.openxmlformats.org/officeDocument/2006/relationships/slide" Target="slides/slide24.xml"/><Relationship Id="rId12" Type="http://schemas.openxmlformats.org/officeDocument/2006/relationships/slide" Target="slides/slide25.xml"/><Relationship Id="rId13" Type="http://schemas.openxmlformats.org/officeDocument/2006/relationships/slide" Target="slides/slide26.xml"/><Relationship Id="rId1" Type="http://schemas.openxmlformats.org/officeDocument/2006/relationships/slide" Target="slides/slide2.xml"/><Relationship Id="rId2" Type="http://schemas.openxmlformats.org/officeDocument/2006/relationships/slide" Target="slides/slide4.xml"/><Relationship Id="rId3" Type="http://schemas.openxmlformats.org/officeDocument/2006/relationships/slide" Target="slides/slide5.xml"/><Relationship Id="rId4" Type="http://schemas.openxmlformats.org/officeDocument/2006/relationships/slide" Target="slides/slide7.xml"/><Relationship Id="rId5" Type="http://schemas.openxmlformats.org/officeDocument/2006/relationships/slide" Target="slides/slide10.xml"/><Relationship Id="rId6" Type="http://schemas.openxmlformats.org/officeDocument/2006/relationships/slide" Target="slides/slide11.xml"/><Relationship Id="rId7" Type="http://schemas.openxmlformats.org/officeDocument/2006/relationships/slide" Target="slides/slide12.xml"/><Relationship Id="rId8" Type="http://schemas.openxmlformats.org/officeDocument/2006/relationships/slide" Target="slides/slide13.xml"/><Relationship Id="rId9" Type="http://schemas.openxmlformats.org/officeDocument/2006/relationships/slide" Target="slides/slide15.xml"/><Relationship Id="rId10" Type="http://schemas.openxmlformats.org/officeDocument/2006/relationships/slide" Target="slides/slide2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8313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8313"/>
          </a:xfrm>
          <a:prstGeom prst="rect">
            <a:avLst/>
          </a:prstGeom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BF678D5-34D3-4875-9A6B-484AB42B44C4}" type="datetime1">
              <a:rPr lang="en-US"/>
              <a:pPr>
                <a:defRPr/>
              </a:pPr>
              <a:t>8/24/17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38475" cy="468313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902700"/>
            <a:ext cx="3038475" cy="468313"/>
          </a:xfrm>
          <a:prstGeom prst="rect">
            <a:avLst/>
          </a:prstGeom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4175842-0259-4769-844F-F400DC0906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3462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8313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8313"/>
          </a:xfrm>
          <a:prstGeom prst="rect">
            <a:avLst/>
          </a:prstGeom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E182A27-F83D-4A27-B3C1-CF66EBF1B755}" type="datetime1">
              <a:rPr lang="en-US"/>
              <a:pPr>
                <a:defRPr/>
              </a:pPr>
              <a:t>8/24/17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16" tIns="46808" rIns="93616" bIns="4680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51350"/>
            <a:ext cx="5607050" cy="4217988"/>
          </a:xfrm>
          <a:prstGeom prst="rect">
            <a:avLst/>
          </a:prstGeom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700"/>
            <a:ext cx="3038475" cy="468313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902700"/>
            <a:ext cx="3038475" cy="468313"/>
          </a:xfrm>
          <a:prstGeom prst="rect">
            <a:avLst/>
          </a:prstGeom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3962B6D-5281-4AF3-9C01-95D2CBB79E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481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fld id="{C81A5FD7-7532-4DB5-B967-A0C2EC7D81B2}" type="slidenum">
              <a:rPr lang="en-US" smtClean="0">
                <a:latin typeface="Calibri" pitchFamily="34" charset="0"/>
              </a:rPr>
              <a:pPr eaLnBrk="1" hangingPunct="1"/>
              <a:t>1</a:t>
            </a:fld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340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4008438" y="8891588"/>
            <a:ext cx="30257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87" tIns="45493" rIns="90987" bIns="45493" anchor="b"/>
          <a:lstStyle>
            <a:lvl1pPr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F851A76C-4148-4B8B-B59B-5BF66D317BAD}" type="slidenum">
              <a:rPr lang="en-US" altLang="en-US" sz="1200">
                <a:latin typeface="Times" panose="02020603050405020304" pitchFamily="18" charset="0"/>
              </a:rPr>
              <a:pPr algn="r"/>
              <a:t>7</a:t>
            </a:fld>
            <a:endParaRPr lang="en-US" altLang="en-US" sz="1200" dirty="0">
              <a:latin typeface="Times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Book Antiqua" panose="0204060205030503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Started out with 2,735 sites, then went to 133, then 28, then 18 that were targetted in recon activities.</a:t>
            </a:r>
            <a:r>
              <a:rPr lang="en-US" altLang="en-US" b="1" dirty="0">
                <a:ea typeface="ＭＳ Ｐゴシック" panose="020B0600070205080204" pitchFamily="34" charset="-128"/>
              </a:rPr>
              <a:t> 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4418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http://www.hatfieldgroup.com/services/contaminant-monitoring-agent-orange/progress-report/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458725-57AE-4B32-98B5-B6E6E1BC47D9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/>
              <a:t>9</a:t>
            </a:fld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071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136525" y="6364288"/>
            <a:ext cx="22860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n-CA" sz="800" dirty="0">
                <a:solidFill>
                  <a:srgbClr val="898989"/>
                </a:solidFill>
                <a:latin typeface="Arial" charset="0"/>
                <a:ea typeface="ＭＳ Ｐゴシック" charset="-128"/>
                <a:cs typeface="+mn-cs"/>
              </a:rPr>
              <a:t>© Hatfield Consultants.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8134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untain Background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6553200" y="6365875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D2747E-035D-4C42-AD59-4CBA764EDBCA}" type="slidenum">
              <a:rPr lang="en-CA" sz="800" smtClean="0">
                <a:solidFill>
                  <a:srgbClr val="898989"/>
                </a:solidFill>
                <a:latin typeface="Arial" charset="0"/>
                <a:ea typeface="ＭＳ Ｐゴシック" charset="-128"/>
                <a:cs typeface="+mn-cs"/>
              </a:rPr>
              <a:pPr>
                <a:defRPr/>
              </a:pPr>
              <a:t>‹#›</a:t>
            </a:fld>
            <a:endParaRPr lang="en-CA" sz="800" dirty="0">
              <a:solidFill>
                <a:srgbClr val="898989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36525" y="6364288"/>
            <a:ext cx="22860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n-CA" sz="800" dirty="0">
                <a:solidFill>
                  <a:srgbClr val="898989"/>
                </a:solidFill>
                <a:latin typeface="Arial" charset="0"/>
                <a:ea typeface="ＭＳ Ｐゴシック" charset="-128"/>
                <a:cs typeface="+mn-cs"/>
              </a:rPr>
              <a:t>© Hatfield Consultants. All Rights Reserved.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60400"/>
            <a:ext cx="6831106" cy="939800"/>
          </a:xfrm>
          <a:prstGeom prst="rect">
            <a:avLst/>
          </a:prstGeom>
        </p:spPr>
        <p:txBody>
          <a:bodyPr/>
          <a:lstStyle>
            <a:lvl1pPr algn="l">
              <a:defRPr lang="en-US" sz="3600" kern="1200" baseline="0" dirty="0" smtClean="0">
                <a:solidFill>
                  <a:srgbClr val="005343"/>
                </a:solidFill>
                <a:latin typeface="+mj-lt"/>
                <a:ea typeface="ＭＳ Ｐゴシック" charset="-128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005343"/>
              </a:buClr>
              <a:buFont typeface="Arial" pitchFamily="34" charset="0"/>
              <a:buChar char="›"/>
              <a:defRPr lang="en-US" sz="2000" kern="1200" baseline="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>
              <a:buClr>
                <a:srgbClr val="005343"/>
              </a:buClr>
              <a:buFont typeface="Arial" pitchFamily="34" charset="0"/>
              <a:buChar char="›"/>
              <a:defRPr lang="en-US" sz="16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>
              <a:buClr>
                <a:srgbClr val="005343"/>
              </a:buClr>
              <a:defRPr sz="1600"/>
            </a:lvl3pPr>
            <a:lvl4pPr marL="1600200" indent="-228600">
              <a:buClr>
                <a:srgbClr val="005343"/>
              </a:buClr>
              <a:buSzPct val="70000"/>
              <a:buFont typeface="Courier New" panose="02070309020205020404" pitchFamily="49" charset="0"/>
              <a:buChar char="o"/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33080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Background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553200" y="6365875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D2747E-035D-4C42-AD59-4CBA764EDBCA}" type="slidenum">
              <a:rPr lang="en-CA" sz="800" smtClean="0">
                <a:solidFill>
                  <a:srgbClr val="898989"/>
                </a:solidFill>
                <a:latin typeface="Arial" charset="0"/>
                <a:ea typeface="ＭＳ Ｐゴシック" charset="-128"/>
                <a:cs typeface="+mn-cs"/>
              </a:rPr>
              <a:pPr>
                <a:defRPr/>
              </a:pPr>
              <a:t>‹#›</a:t>
            </a:fld>
            <a:endParaRPr lang="en-CA" sz="800" dirty="0">
              <a:solidFill>
                <a:srgbClr val="898989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36525" y="6364288"/>
            <a:ext cx="22860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n-CA" sz="800" dirty="0">
                <a:solidFill>
                  <a:srgbClr val="898989"/>
                </a:solidFill>
                <a:latin typeface="Arial" charset="0"/>
                <a:ea typeface="ＭＳ Ｐゴシック" charset="-128"/>
                <a:cs typeface="+mn-cs"/>
              </a:rPr>
              <a:t>© Hatfield Consultants. All Rights Reserved.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660400"/>
            <a:ext cx="6831106" cy="939800"/>
          </a:xfrm>
          <a:prstGeom prst="rect">
            <a:avLst/>
          </a:prstGeom>
        </p:spPr>
        <p:txBody>
          <a:bodyPr/>
          <a:lstStyle>
            <a:lvl1pPr algn="l">
              <a:defRPr lang="en-US" sz="3600" kern="1200" baseline="0" dirty="0" smtClean="0">
                <a:solidFill>
                  <a:srgbClr val="005343"/>
                </a:solidFill>
                <a:latin typeface="+mj-lt"/>
                <a:ea typeface="ＭＳ Ｐゴシック" charset="-128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005343"/>
              </a:buClr>
              <a:buFont typeface="Arial" pitchFamily="34" charset="0"/>
              <a:buChar char="›"/>
              <a:defRPr lang="en-US" sz="2000" kern="1200" baseline="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>
              <a:buClr>
                <a:srgbClr val="005343"/>
              </a:buClr>
              <a:buFont typeface="Arial" pitchFamily="34" charset="0"/>
              <a:buChar char="›"/>
              <a:defRPr lang="en-US" sz="16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>
              <a:buClr>
                <a:srgbClr val="005343"/>
              </a:buClr>
              <a:defRPr sz="1600"/>
            </a:lvl3pPr>
            <a:lvl4pPr marL="1600200" indent="-228600">
              <a:buClr>
                <a:srgbClr val="005343"/>
              </a:buClr>
              <a:buSzPct val="70000"/>
              <a:buFont typeface="Courier New" panose="02070309020205020404" pitchFamily="49" charset="0"/>
              <a:buChar char="o"/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49493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21600" y="6499225"/>
            <a:ext cx="1303338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</a:t>
            </a:r>
            <a:fld id="{9E6EAA94-2719-4258-B520-209580BF2D0C}" type="slidenum"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13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13" y="1600200"/>
            <a:ext cx="88836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8615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1300" y="134938"/>
            <a:ext cx="7578725" cy="9318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7706391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2" descr="HatfieldConsultants_VLogo_RGB_2006NOV16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8" t="8130" r="8438" b="8130"/>
          <a:stretch>
            <a:fillRect/>
          </a:stretch>
        </p:blipFill>
        <p:spPr bwMode="auto">
          <a:xfrm>
            <a:off x="8069263" y="0"/>
            <a:ext cx="1074737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" y="0"/>
            <a:ext cx="9144000" cy="1132113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64820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7" r:id="rId6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ＭＳ Ｐゴシック" charset="-128"/>
          <a:cs typeface="ＭＳ Ｐゴシック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ＭＳ Ｐゴシック" charset="-128"/>
          <a:cs typeface="ＭＳ Ｐゴシック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ＭＳ Ｐゴシック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dx.doi.org/10.1080/09603123.2014.938026" TargetMode="External"/><Relationship Id="rId3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hyperlink" Target="https://www.usaid.gov/vietnam/documents/environmental-assessment-dioxin-contamination-bien-hoa-airbase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693737" y="1744664"/>
            <a:ext cx="7976733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/>
            <a:r>
              <a:rPr lang="en-US" sz="2400" b="1" dirty="0">
                <a:solidFill>
                  <a:srgbClr val="005343"/>
                </a:solidFill>
              </a:rPr>
              <a:t>DIOXIN CONCENTRATIONS IN FISH AND RESULTANT </a:t>
            </a:r>
            <a:br>
              <a:rPr lang="en-US" sz="2400" b="1" dirty="0">
                <a:solidFill>
                  <a:srgbClr val="005343"/>
                </a:solidFill>
              </a:rPr>
            </a:br>
            <a:r>
              <a:rPr lang="en-US" sz="2400" b="1" dirty="0">
                <a:solidFill>
                  <a:srgbClr val="005343"/>
                </a:solidFill>
              </a:rPr>
              <a:t>HUMAN HEALTH RISK IN BIEN HOA, VIET NAM</a:t>
            </a:r>
            <a:endParaRPr lang="en-US" sz="2400" dirty="0">
              <a:solidFill>
                <a:srgbClr val="005343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893888" y="2821580"/>
            <a:ext cx="5356225" cy="1576524"/>
          </a:xfrm>
          <a:prstGeom prst="rect">
            <a:avLst/>
          </a:prstGeom>
        </p:spPr>
        <p:txBody>
          <a:bodyPr anchor="ctr"/>
          <a:lstStyle/>
          <a:p>
            <a:pPr marL="342900" indent="-342900" algn="ctr" fontAlgn="auto">
              <a:lnSpc>
                <a:spcPts val="1700"/>
              </a:lnSpc>
              <a:spcBef>
                <a:spcPct val="20000"/>
              </a:spcBef>
              <a:spcAft>
                <a:spcPts val="0"/>
              </a:spcAft>
              <a:buClr>
                <a:srgbClr val="005343"/>
              </a:buClr>
              <a:buFont typeface="Arial"/>
              <a:buNone/>
              <a:defRPr/>
            </a:pPr>
            <a:r>
              <a:rPr lang="en-US" dirty="0"/>
              <a:t>Boivin TG, Sorenson K, Chenevey P, Moats D, Pohl HR and Durant J</a:t>
            </a:r>
          </a:p>
          <a:p>
            <a:pPr marL="342900" indent="-342900" algn="ctr" fontAlgn="auto">
              <a:lnSpc>
                <a:spcPts val="1700"/>
              </a:lnSpc>
              <a:spcBef>
                <a:spcPct val="20000"/>
              </a:spcBef>
              <a:spcAft>
                <a:spcPts val="0"/>
              </a:spcAft>
              <a:buClr>
                <a:srgbClr val="005343"/>
              </a:buClr>
              <a:buFont typeface="Arial"/>
              <a:buNone/>
              <a:defRPr/>
            </a:pPr>
            <a:endParaRPr lang="en-US" baseline="30000" dirty="0"/>
          </a:p>
          <a:p>
            <a:pPr marL="342900" indent="-342900" algn="ctr" fontAlgn="auto">
              <a:lnSpc>
                <a:spcPts val="1700"/>
              </a:lnSpc>
              <a:spcBef>
                <a:spcPct val="20000"/>
              </a:spcBef>
              <a:spcAft>
                <a:spcPts val="0"/>
              </a:spcAft>
              <a:buClr>
                <a:srgbClr val="005343"/>
              </a:buClr>
              <a:buFont typeface="Arial"/>
              <a:buNone/>
              <a:defRPr/>
            </a:pPr>
            <a:r>
              <a:rPr lang="en-US" i="1" dirty="0">
                <a:solidFill>
                  <a:srgbClr val="005343"/>
                </a:solidFill>
                <a:latin typeface="Arial" charset="0"/>
                <a:ea typeface="+mn-ea"/>
                <a:cs typeface="Arial"/>
              </a:rPr>
              <a:t>Dioxin 2017 Conference, Vancouver Canada</a:t>
            </a:r>
          </a:p>
          <a:p>
            <a:pPr marL="342900" indent="-342900" algn="ctr" fontAlgn="auto">
              <a:lnSpc>
                <a:spcPts val="1300"/>
              </a:lnSpc>
              <a:spcBef>
                <a:spcPts val="1800"/>
              </a:spcBef>
              <a:spcAft>
                <a:spcPts val="0"/>
              </a:spcAft>
              <a:buClr>
                <a:srgbClr val="005343"/>
              </a:buClr>
              <a:buFont typeface="Arial"/>
              <a:buNone/>
              <a:defRPr/>
            </a:pPr>
            <a:r>
              <a:rPr lang="en-US" i="1" dirty="0">
                <a:solidFill>
                  <a:srgbClr val="005343"/>
                </a:solidFill>
                <a:latin typeface="Arial" charset="0"/>
                <a:ea typeface="+mn-ea"/>
                <a:cs typeface="Arial"/>
              </a:rPr>
              <a:t>August 22,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2560320" y="1252437"/>
            <a:ext cx="5860869" cy="519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54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en-US" altLang="en-US" sz="2100" dirty="0">
                <a:cs typeface="Arial" panose="020B0604020202020204" pitchFamily="34" charset="0"/>
              </a:rPr>
              <a:t>Provide a comprehensive understanding of the dioxin contamination in the environment at Bien Hoa </a:t>
            </a:r>
            <a:r>
              <a:rPr lang="en-US" altLang="en-US" sz="2100" dirty="0" smtClean="0">
                <a:cs typeface="Arial" panose="020B0604020202020204" pitchFamily="34" charset="0"/>
              </a:rPr>
              <a:t>Airbase.</a:t>
            </a:r>
            <a:endParaRPr lang="en-US" altLang="en-US" sz="2100" dirty="0"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en-US" altLang="en-US" sz="2100" dirty="0">
                <a:cs typeface="Arial" panose="020B0604020202020204" pitchFamily="34" charset="0"/>
              </a:rPr>
              <a:t>Assess levels of dioxins in fish, as well as soils, sediments, human blood, and breast </a:t>
            </a:r>
            <a:r>
              <a:rPr lang="en-US" altLang="en-US" sz="2100" dirty="0" smtClean="0">
                <a:cs typeface="Arial" panose="020B0604020202020204" pitchFamily="34" charset="0"/>
              </a:rPr>
              <a:t>milk.</a:t>
            </a:r>
            <a:endParaRPr lang="en-US" altLang="en-US" sz="2100" dirty="0"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en-US" altLang="en-US" sz="2100" dirty="0">
                <a:cs typeface="Arial" panose="020B0604020202020204" pitchFamily="34" charset="0"/>
              </a:rPr>
              <a:t>Better understand bioaccumulation pathways in the food web and local </a:t>
            </a:r>
            <a:r>
              <a:rPr lang="en-US" altLang="en-US" sz="2100" dirty="0" smtClean="0">
                <a:cs typeface="Arial" panose="020B0604020202020204" pitchFamily="34" charset="0"/>
              </a:rPr>
              <a:t>populations. </a:t>
            </a:r>
            <a:endParaRPr lang="en-US" altLang="en-US" sz="2100" dirty="0"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en-US" altLang="en-US" sz="2100" dirty="0">
                <a:cs typeface="Arial" panose="020B0604020202020204" pitchFamily="34" charset="0"/>
              </a:rPr>
              <a:t>Assist with protection of human health and development of mitigation measures for contaminated </a:t>
            </a:r>
            <a:r>
              <a:rPr lang="en-US" altLang="en-US" sz="2100" dirty="0" smtClean="0">
                <a:cs typeface="Arial" panose="020B0604020202020204" pitchFamily="34" charset="0"/>
              </a:rPr>
              <a:t>areas</a:t>
            </a:r>
            <a:r>
              <a:rPr lang="en-US" altLang="en-US" sz="2100" dirty="0"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en-US" altLang="en-US" sz="2100" dirty="0">
                <a:cs typeface="Arial" panose="020B0604020202020204" pitchFamily="34" charset="0"/>
              </a:rPr>
              <a:t>Increase public awareness and scientific knowledge exchange to help protect people from dioxin exposure.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831013" cy="7315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dirty="0">
                <a:solidFill>
                  <a:srgbClr val="005343"/>
                </a:solidFill>
                <a:ea typeface="ＭＳ Ｐゴシック"/>
                <a:cs typeface="Arial" pitchFamily="34" charset="0"/>
              </a:rPr>
              <a:t>Project Objectives</a:t>
            </a:r>
            <a:endParaRPr lang="en-CA" sz="3600" cap="all" dirty="0">
              <a:solidFill>
                <a:srgbClr val="005343"/>
              </a:solidFill>
              <a:ea typeface="ＭＳ Ｐゴシック"/>
              <a:cs typeface="Arial" pitchFamily="34" charset="0"/>
            </a:endParaRPr>
          </a:p>
        </p:txBody>
      </p:sp>
      <p:pic>
        <p:nvPicPr>
          <p:cNvPr id="8" name="Picture 13" descr="C:\Documents and Settings\stasus\My Documents\____tb_ppt\09a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5"/>
          <a:stretch/>
        </p:blipFill>
        <p:spPr bwMode="auto">
          <a:xfrm>
            <a:off x="507863" y="1251951"/>
            <a:ext cx="1848335" cy="188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C:\Documents and Settings\stasus\My Documents\____tb_ppt\09b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3"/>
          <a:stretch/>
        </p:blipFill>
        <p:spPr bwMode="auto">
          <a:xfrm>
            <a:off x="457200" y="3223621"/>
            <a:ext cx="1889760" cy="335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816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2647406" y="1414964"/>
            <a:ext cx="5643154" cy="510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54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455613" indent="-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 eaLnBrk="1" hangingPunct="1">
              <a:spcBef>
                <a:spcPct val="20000"/>
              </a:spcBef>
              <a:buClr>
                <a:srgbClr val="005343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We assessed human exposure to 2,3,7,8-tetrachloro-dibenzo-dioxin (2,3,7,8-TCDD) in fish samples from aquaculture ponds on Bien </a:t>
            </a:r>
            <a:r>
              <a:rPr lang="en-US" sz="2200" dirty="0" err="1"/>
              <a:t>Hoa</a:t>
            </a:r>
            <a:r>
              <a:rPr lang="en-US" sz="2200" dirty="0"/>
              <a:t> Airbase. </a:t>
            </a:r>
          </a:p>
          <a:p>
            <a:pPr eaLnBrk="1" hangingPunct="1">
              <a:spcBef>
                <a:spcPct val="20000"/>
              </a:spcBef>
              <a:buClr>
                <a:srgbClr val="005343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Tahoma" panose="020B0604030504040204" pitchFamily="34" charset="0"/>
              </a:rPr>
              <a:t>Samples analyzed:</a:t>
            </a:r>
          </a:p>
          <a:p>
            <a:pPr marL="801688" indent="-280988" defTabSz="854075" eaLnBrk="1" hangingPunct="1">
              <a:spcBef>
                <a:spcPct val="20000"/>
              </a:spcBef>
              <a:buClr>
                <a:srgbClr val="005343"/>
              </a:buClr>
              <a:buFont typeface="Tahoma" panose="020B0604030504040204" pitchFamily="34" charset="0"/>
              <a:buChar char="−"/>
            </a:pPr>
            <a:r>
              <a:rPr lang="en-US" sz="2200" dirty="0"/>
              <a:t>Fish (N=20 from 8 lakes, both on and off-base);</a:t>
            </a:r>
          </a:p>
          <a:p>
            <a:pPr marL="801688" indent="-280988" defTabSz="854075" eaLnBrk="1" hangingPunct="1">
              <a:spcBef>
                <a:spcPct val="20000"/>
              </a:spcBef>
              <a:buClr>
                <a:srgbClr val="005343"/>
              </a:buClr>
              <a:buFont typeface="Tahoma" panose="020B0604030504040204" pitchFamily="34" charset="0"/>
              <a:buChar char="−"/>
            </a:pPr>
            <a:r>
              <a:rPr lang="en-US" sz="2200" dirty="0"/>
              <a:t>Other samples included soils sediments, human blood and breast milk.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5343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Tahoma" panose="020B0604030504040204" pitchFamily="34" charset="0"/>
              </a:rPr>
              <a:t>All samples were analyzed at AXYS Laboratories, Canada (17 congeners used to calculate WHO-TEQ DLC concentration).</a:t>
            </a:r>
          </a:p>
        </p:txBody>
      </p:sp>
      <p:pic>
        <p:nvPicPr>
          <p:cNvPr id="8197" name="Picture 6" descr="Bien Hoa_Wetland us of Bien Hung Lake_Mar31_05VN10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1214663"/>
            <a:ext cx="1989909" cy="519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831013" cy="93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dirty="0">
                <a:solidFill>
                  <a:srgbClr val="005343"/>
                </a:solidFill>
                <a:ea typeface="ＭＳ Ｐゴシック"/>
                <a:cs typeface="Arial" pitchFamily="34" charset="0"/>
              </a:rPr>
              <a:t>Methods</a:t>
            </a:r>
            <a:endParaRPr lang="en-CA" sz="3600" cap="all" dirty="0">
              <a:solidFill>
                <a:srgbClr val="005343"/>
              </a:solidFill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579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2734491" y="1230163"/>
            <a:ext cx="5949134" cy="510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54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455613" indent="-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 eaLnBrk="1" hangingPunct="1">
              <a:spcBef>
                <a:spcPct val="20000"/>
              </a:spcBef>
              <a:buClr>
                <a:srgbClr val="005343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j-lt"/>
              </a:rPr>
              <a:t>Data assessed according to ATSDR</a:t>
            </a:r>
            <a:br>
              <a:rPr lang="en-US" altLang="en-US" sz="2200" dirty="0">
                <a:latin typeface="+mj-lt"/>
              </a:rPr>
            </a:br>
            <a:r>
              <a:rPr lang="en-US" altLang="en-US" sz="2200" dirty="0">
                <a:latin typeface="+mj-lt"/>
              </a:rPr>
              <a:t>Public Health Assessment Guidance Manual (2005).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5343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j-lt"/>
              </a:rPr>
              <a:t>Mean and 95% confidence limits on TCDD concentrations calculated.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5343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j-lt"/>
              </a:rPr>
              <a:t>ATSDR chronic Minimum Risk Level (MRL) of 1 </a:t>
            </a:r>
            <a:r>
              <a:rPr lang="en-US" altLang="en-US" sz="2200" dirty="0" err="1">
                <a:latin typeface="+mj-lt"/>
              </a:rPr>
              <a:t>pg</a:t>
            </a:r>
            <a:r>
              <a:rPr lang="en-US" altLang="en-US" sz="2200" dirty="0">
                <a:latin typeface="+mj-lt"/>
              </a:rPr>
              <a:t> of 2,3,7,8-TCDD/kg/day used.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5343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j-lt"/>
              </a:rPr>
              <a:t>For cancer risk, EPA’s guidance on risk assessment for chemical contamination in fish was used (USEPA 2000).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5343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j-lt"/>
              </a:rPr>
              <a:t>Average per-capita fish consumption of inland fish estimated as 34.5 kg/year</a:t>
            </a:r>
            <a:br>
              <a:rPr lang="en-US" altLang="en-US" sz="2200" dirty="0">
                <a:latin typeface="+mj-lt"/>
              </a:rPr>
            </a:br>
            <a:r>
              <a:rPr lang="en-US" altLang="en-US" sz="2200" dirty="0">
                <a:latin typeface="+mj-lt"/>
              </a:rPr>
              <a:t>(94 g/day) based on Mekong River Commission data.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831013" cy="7315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dirty="0">
                <a:solidFill>
                  <a:srgbClr val="005343"/>
                </a:solidFill>
                <a:ea typeface="ＭＳ Ｐゴシック"/>
                <a:cs typeface="Arial" pitchFamily="34" charset="0"/>
              </a:rPr>
              <a:t>Methods (2)</a:t>
            </a:r>
            <a:endParaRPr lang="en-CA" sz="3600" cap="all" dirty="0">
              <a:solidFill>
                <a:srgbClr val="005343"/>
              </a:solidFill>
              <a:ea typeface="ＭＳ Ｐゴシック"/>
              <a:cs typeface="Arial" pitchFamily="34" charset="0"/>
            </a:endParaRPr>
          </a:p>
        </p:txBody>
      </p:sp>
      <p:pic>
        <p:nvPicPr>
          <p:cNvPr id="5" name="Picture 6" descr="Bien Hoa_Wetland us of Bien Hung Lake_Mar31_05VN102">
            <a:extLst>
              <a:ext uri="{FF2B5EF4-FFF2-40B4-BE49-F238E27FC236}">
                <a16:creationId xmlns:a16="http://schemas.microsoft.com/office/drawing/2014/main" xmlns="" id="{D4540844-7EC4-42D6-9DA4-B787B3D67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1214663"/>
            <a:ext cx="1989909" cy="519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585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299B5D3C-6A4B-43D9-BFFE-3D285BB71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6831106" cy="939800"/>
          </a:xfrm>
        </p:spPr>
        <p:txBody>
          <a:bodyPr/>
          <a:lstStyle/>
          <a:p>
            <a:r>
              <a:rPr lang="en-US" sz="3600" dirty="0">
                <a:solidFill>
                  <a:srgbClr val="005343"/>
                </a:solidFill>
              </a:rPr>
              <a:t>Tilapia (</a:t>
            </a:r>
            <a:r>
              <a:rPr lang="en-US" sz="3600" i="1" dirty="0">
                <a:solidFill>
                  <a:srgbClr val="005343"/>
                </a:solidFill>
              </a:rPr>
              <a:t>Oreochromis niloticus</a:t>
            </a:r>
            <a:r>
              <a:rPr lang="en-US" sz="3600" dirty="0">
                <a:solidFill>
                  <a:srgbClr val="005343"/>
                </a:solidFill>
              </a:rPr>
              <a:t>)</a:t>
            </a:r>
          </a:p>
        </p:txBody>
      </p:sp>
      <p:pic>
        <p:nvPicPr>
          <p:cNvPr id="9" name="Picture 2" descr="Tilapia samples">
            <a:extLst>
              <a:ext uri="{FF2B5EF4-FFF2-40B4-BE49-F238E27FC236}">
                <a16:creationId xmlns:a16="http://schemas.microsoft.com/office/drawing/2014/main" xmlns="" id="{A5288C20-46E8-4C17-A9F2-1BC0B480A6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27" r="16665" b="18100"/>
          <a:stretch/>
        </p:blipFill>
        <p:spPr bwMode="auto">
          <a:xfrm>
            <a:off x="561113" y="1301201"/>
            <a:ext cx="7602373" cy="49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597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2BD00F91-3DBA-4BCD-98FE-5DDC2D525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2" y="561704"/>
            <a:ext cx="748225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ts val="2400"/>
              </a:lnSpc>
            </a:pPr>
            <a:r>
              <a:rPr lang="en-US" altLang="en-US" sz="2400" dirty="0">
                <a:solidFill>
                  <a:srgbClr val="005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Fish Sampling Locations at the Bien Hoa Airbase, Viet Nam</a:t>
            </a:r>
            <a:endParaRPr kumimoji="0" lang="en-CA" altLang="en-US" sz="2400" i="0" u="none" strike="noStrike" cap="none" normalizeH="0" baseline="0" dirty="0">
              <a:ln>
                <a:noFill/>
              </a:ln>
              <a:solidFill>
                <a:srgbClr val="005343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F1A1404-402F-44C2-881E-F61D74A8D6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" t="11480" r="6666" b="7748"/>
          <a:stretch/>
        </p:blipFill>
        <p:spPr>
          <a:xfrm>
            <a:off x="457202" y="1289663"/>
            <a:ext cx="7782115" cy="50292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60545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auto">
          <a:xfrm>
            <a:off x="1017133" y="2833008"/>
            <a:ext cx="6831013" cy="93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dirty="0">
                <a:solidFill>
                  <a:srgbClr val="005343"/>
                </a:solidFill>
                <a:ea typeface="ＭＳ Ｐゴシック"/>
                <a:cs typeface="Arial" pitchFamily="34" charset="0"/>
              </a:rPr>
              <a:t>Results and Discussion</a:t>
            </a:r>
            <a:endParaRPr lang="en-CA" sz="3600" b="1" cap="all" dirty="0">
              <a:solidFill>
                <a:srgbClr val="005343"/>
              </a:solidFill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30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E2D2BE-D6AF-4708-9565-8AD9EF494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8163"/>
            <a:ext cx="6831106" cy="939800"/>
          </a:xfrm>
        </p:spPr>
        <p:txBody>
          <a:bodyPr/>
          <a:lstStyle/>
          <a:p>
            <a:pPr lvl="0" defTabSz="914400" eaLnBrk="0" hangingPunct="0">
              <a:lnSpc>
                <a:spcPts val="3500"/>
              </a:lnSpc>
              <a:tabLst>
                <a:tab pos="685800" algn="l"/>
              </a:tabLst>
            </a:pPr>
            <a:r>
              <a:rPr lang="en-US" alt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Tilapia composite </a:t>
            </a:r>
            <a:r>
              <a:rPr lang="en-US" alt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ﬁ</a:t>
            </a:r>
            <a:r>
              <a:rPr lang="en-US" alt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 sample data, Bien Hoa</a:t>
            </a:r>
            <a:endParaRPr lang="en-CA" altLang="en-US" sz="32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74F7B80E-E5C3-4017-9321-CD8E6F1E7E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2545983"/>
              </p:ext>
            </p:extLst>
          </p:nvPr>
        </p:nvGraphicFramePr>
        <p:xfrm>
          <a:off x="418011" y="1602378"/>
          <a:ext cx="8299269" cy="458942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54291">
                  <a:extLst>
                    <a:ext uri="{9D8B030D-6E8A-4147-A177-3AD203B41FA5}">
                      <a16:colId xmlns:a16="http://schemas.microsoft.com/office/drawing/2014/main" xmlns="" val="2789138828"/>
                    </a:ext>
                  </a:extLst>
                </a:gridCol>
                <a:gridCol w="646357">
                  <a:extLst>
                    <a:ext uri="{9D8B030D-6E8A-4147-A177-3AD203B41FA5}">
                      <a16:colId xmlns:a16="http://schemas.microsoft.com/office/drawing/2014/main" xmlns="" val="2121898722"/>
                    </a:ext>
                  </a:extLst>
                </a:gridCol>
                <a:gridCol w="559532">
                  <a:extLst>
                    <a:ext uri="{9D8B030D-6E8A-4147-A177-3AD203B41FA5}">
                      <a16:colId xmlns:a16="http://schemas.microsoft.com/office/drawing/2014/main" xmlns="" val="3895772351"/>
                    </a:ext>
                  </a:extLst>
                </a:gridCol>
                <a:gridCol w="771769">
                  <a:extLst>
                    <a:ext uri="{9D8B030D-6E8A-4147-A177-3AD203B41FA5}">
                      <a16:colId xmlns:a16="http://schemas.microsoft.com/office/drawing/2014/main" xmlns="" val="912591592"/>
                    </a:ext>
                  </a:extLst>
                </a:gridCol>
                <a:gridCol w="739383">
                  <a:extLst>
                    <a:ext uri="{9D8B030D-6E8A-4147-A177-3AD203B41FA5}">
                      <a16:colId xmlns:a16="http://schemas.microsoft.com/office/drawing/2014/main" xmlns="" val="204085071"/>
                    </a:ext>
                  </a:extLst>
                </a:gridCol>
                <a:gridCol w="1150761">
                  <a:extLst>
                    <a:ext uri="{9D8B030D-6E8A-4147-A177-3AD203B41FA5}">
                      <a16:colId xmlns:a16="http://schemas.microsoft.com/office/drawing/2014/main" xmlns="" val="2150451862"/>
                    </a:ext>
                  </a:extLst>
                </a:gridCol>
                <a:gridCol w="784861">
                  <a:extLst>
                    <a:ext uri="{9D8B030D-6E8A-4147-A177-3AD203B41FA5}">
                      <a16:colId xmlns:a16="http://schemas.microsoft.com/office/drawing/2014/main" xmlns="" val="2138607938"/>
                    </a:ext>
                  </a:extLst>
                </a:gridCol>
                <a:gridCol w="803466">
                  <a:extLst>
                    <a:ext uri="{9D8B030D-6E8A-4147-A177-3AD203B41FA5}">
                      <a16:colId xmlns:a16="http://schemas.microsoft.com/office/drawing/2014/main" xmlns="" val="748862328"/>
                    </a:ext>
                  </a:extLst>
                </a:gridCol>
                <a:gridCol w="717331">
                  <a:extLst>
                    <a:ext uri="{9D8B030D-6E8A-4147-A177-3AD203B41FA5}">
                      <a16:colId xmlns:a16="http://schemas.microsoft.com/office/drawing/2014/main" xmlns="" val="3206301753"/>
                    </a:ext>
                  </a:extLst>
                </a:gridCol>
                <a:gridCol w="1071518">
                  <a:extLst>
                    <a:ext uri="{9D8B030D-6E8A-4147-A177-3AD203B41FA5}">
                      <a16:colId xmlns:a16="http://schemas.microsoft.com/office/drawing/2014/main" xmlns="" val="2416574775"/>
                    </a:ext>
                  </a:extLst>
                </a:gridCol>
              </a:tblGrid>
              <a:tr h="550730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kern="1100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Location</a:t>
                      </a:r>
                      <a:endParaRPr lang="en-CA" sz="1000" b="1" kern="1100" dirty="0">
                        <a:solidFill>
                          <a:srgbClr val="00716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kern="1100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Location type</a:t>
                      </a:r>
                      <a:endParaRPr lang="en-CA" sz="1000" b="1" kern="1100" dirty="0">
                        <a:solidFill>
                          <a:srgbClr val="00716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kern="1100" spc="-5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Tissue</a:t>
                      </a:r>
                      <a:r>
                        <a:rPr lang="en-US" sz="1000" b="1" kern="1100" spc="100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100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type</a:t>
                      </a:r>
                      <a:endParaRPr lang="en-CA" sz="1000" b="1" kern="1100" dirty="0">
                        <a:solidFill>
                          <a:srgbClr val="00716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kern="1100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Composite size</a:t>
                      </a:r>
                      <a:r>
                        <a:rPr lang="en-US" sz="1000" b="1" kern="1100" spc="-5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100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(n)</a:t>
                      </a:r>
                      <a:endParaRPr lang="en-CA" sz="1000" b="1" kern="1100" dirty="0">
                        <a:solidFill>
                          <a:srgbClr val="00716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kern="1100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Sample weight</a:t>
                      </a:r>
                      <a:r>
                        <a:rPr lang="en-US" sz="1000" b="1" kern="1100" spc="-15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100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(g)</a:t>
                      </a:r>
                      <a:endParaRPr lang="en-CA" sz="1000" b="1" kern="1100" dirty="0">
                        <a:solidFill>
                          <a:srgbClr val="00716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kern="1100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r>
                        <a:rPr lang="en-US" sz="1000" b="1" kern="1100" spc="-85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100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±</a:t>
                      </a:r>
                      <a:r>
                        <a:rPr lang="en-US" sz="1000" b="1" kern="1100" spc="-85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100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SD</a:t>
                      </a:r>
                      <a:r>
                        <a:rPr lang="en-US" sz="1000" b="1" kern="1100" spc="25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100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length of</a:t>
                      </a:r>
                      <a:r>
                        <a:rPr lang="en-US" sz="1000" b="1" kern="1100" spc="55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100" spc="-5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Arial" panose="020B0604020202020204" pitchFamily="34" charset="0"/>
                        </a:rPr>
                        <a:t>ﬁ</a:t>
                      </a:r>
                      <a:r>
                        <a:rPr lang="en-US" sz="1000" b="1" kern="1100" spc="-5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</a:t>
                      </a:r>
                      <a:r>
                        <a:rPr lang="en-US" sz="1000" b="1" kern="1100" spc="60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100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(cm)</a:t>
                      </a:r>
                      <a:endParaRPr lang="en-CA" sz="1000" b="1" kern="1100" dirty="0">
                        <a:solidFill>
                          <a:srgbClr val="00716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kern="1100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r>
                        <a:rPr lang="en-US" sz="1000" b="1" kern="1100" spc="-90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100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±</a:t>
                      </a:r>
                      <a:r>
                        <a:rPr lang="en-US" sz="1000" b="1" kern="1100" spc="-85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100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SD weight</a:t>
                      </a:r>
                      <a:r>
                        <a:rPr lang="en-US" sz="1000" b="1" kern="1100" spc="5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100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 </a:t>
                      </a:r>
                      <a:r>
                        <a:rPr lang="en-US" sz="1000" b="1" kern="1100" spc="-5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Arial" panose="020B0604020202020204" pitchFamily="34" charset="0"/>
                        </a:rPr>
                        <a:t>ﬁ</a:t>
                      </a:r>
                      <a:r>
                        <a:rPr lang="en-US" sz="1000" b="1" kern="1100" spc="-5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</a:t>
                      </a:r>
                      <a:r>
                        <a:rPr lang="en-US" sz="1000" b="1" kern="1100" spc="75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100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(g)</a:t>
                      </a:r>
                      <a:endParaRPr lang="en-CA" sz="1000" b="1" kern="1100" dirty="0">
                        <a:solidFill>
                          <a:srgbClr val="00716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kern="1100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2378-TCDD</a:t>
                      </a:r>
                      <a:br>
                        <a:rPr lang="en-US" sz="1000" b="1" kern="1100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</a:br>
                      <a:r>
                        <a:rPr lang="en-US" sz="1000" b="1" kern="1100" spc="5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(pg/g)</a:t>
                      </a:r>
                      <a:endParaRPr lang="en-CA" sz="1000" b="1" kern="1100" dirty="0">
                        <a:solidFill>
                          <a:srgbClr val="00716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kern="1100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2005</a:t>
                      </a:r>
                      <a:r>
                        <a:rPr lang="en-US" sz="1000" b="1" kern="1100" spc="15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100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TEQ</a:t>
                      </a:r>
                      <a:br>
                        <a:rPr lang="en-US" sz="1000" b="1" kern="1100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</a:br>
                      <a:r>
                        <a:rPr lang="en-US" sz="1000" b="1" kern="1100" spc="5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(pg/g)</a:t>
                      </a:r>
                      <a:endParaRPr lang="en-CA" sz="1000" b="1" kern="1100" dirty="0">
                        <a:solidFill>
                          <a:srgbClr val="00716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kern="1100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2,3,7,8-TCDD</a:t>
                      </a:r>
                      <a:br>
                        <a:rPr lang="en-US" sz="1000" b="1" kern="1100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</a:br>
                      <a:r>
                        <a:rPr lang="en-US" sz="1000" b="1" kern="1100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percent</a:t>
                      </a:r>
                      <a:r>
                        <a:rPr lang="en-US" sz="1000" b="1" kern="1100" spc="-10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100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TEQ</a:t>
                      </a:r>
                      <a:endParaRPr lang="en-CA" sz="1000" b="1" kern="1100" dirty="0">
                        <a:solidFill>
                          <a:srgbClr val="00716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70949156"/>
                  </a:ext>
                </a:extLst>
              </a:tr>
              <a:tr h="183577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Mr</a:t>
                      </a:r>
                      <a:r>
                        <a:rPr lang="en-US" sz="1000" spc="3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San</a:t>
                      </a:r>
                      <a:r>
                        <a:rPr lang="en-US" sz="1000" spc="35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Lake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On-base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Muscle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50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22.1</a:t>
                      </a:r>
                      <a:r>
                        <a:rPr lang="en-US" sz="1000" spc="-7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±</a:t>
                      </a:r>
                      <a:r>
                        <a:rPr lang="en-US" sz="1000" spc="-7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254.7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1.4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1.49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94.0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3017839"/>
                  </a:ext>
                </a:extLst>
              </a:tr>
              <a:tr h="183577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Mr</a:t>
                      </a:r>
                      <a:r>
                        <a:rPr lang="en-US" sz="1000" spc="3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San</a:t>
                      </a:r>
                      <a:r>
                        <a:rPr lang="en-US" sz="1000" spc="35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Lake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On-base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Fat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7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22.1</a:t>
                      </a:r>
                      <a:r>
                        <a:rPr lang="en-US" sz="1000" spc="-7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±</a:t>
                      </a:r>
                      <a:r>
                        <a:rPr lang="en-US" sz="1000" spc="-7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254.7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73.3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76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96.4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08366412"/>
                  </a:ext>
                </a:extLst>
              </a:tr>
              <a:tr h="183577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NE</a:t>
                      </a:r>
                      <a:r>
                        <a:rPr lang="en-US" sz="1000" spc="-55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Perimeter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On-base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Muscle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43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20.4</a:t>
                      </a:r>
                      <a:r>
                        <a:rPr lang="en-US" sz="1000" spc="-7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±</a:t>
                      </a:r>
                      <a:r>
                        <a:rPr lang="en-US" sz="1000" spc="-7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181.5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14.4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14.8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97.3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8808222"/>
                  </a:ext>
                </a:extLst>
              </a:tr>
              <a:tr h="183577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NE</a:t>
                      </a:r>
                      <a:r>
                        <a:rPr lang="en-US" sz="1000" spc="-55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Perimeter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On-base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Fat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20.4</a:t>
                      </a:r>
                      <a:r>
                        <a:rPr lang="en-US" sz="1000" spc="-7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±</a:t>
                      </a:r>
                      <a:r>
                        <a:rPr lang="en-US" sz="1000" spc="-7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181.5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1620</a:t>
                      </a:r>
                      <a:endParaRPr lang="en-CA" sz="10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1680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96.4</a:t>
                      </a:r>
                      <a:endParaRPr lang="en-CA" sz="10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55322253"/>
                  </a:ext>
                </a:extLst>
              </a:tr>
              <a:tr h="183577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Mr</a:t>
                      </a:r>
                      <a:r>
                        <a:rPr lang="en-US" sz="1000" spc="35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Quy</a:t>
                      </a:r>
                      <a:r>
                        <a:rPr lang="en-US" sz="1000" spc="4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Lake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On-base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Muscle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42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24.2</a:t>
                      </a:r>
                      <a:r>
                        <a:rPr lang="en-US" sz="1000" spc="-65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±</a:t>
                      </a:r>
                      <a:r>
                        <a:rPr lang="en-US" sz="1000" spc="-7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304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25.4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25.9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98.1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35869005"/>
                  </a:ext>
                </a:extLst>
              </a:tr>
              <a:tr h="183577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Mr</a:t>
                      </a:r>
                      <a:r>
                        <a:rPr lang="en-US" sz="1000" spc="35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Quy</a:t>
                      </a:r>
                      <a:r>
                        <a:rPr lang="en-US" sz="1000" spc="4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Lake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On-base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Fat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24.2</a:t>
                      </a:r>
                      <a:r>
                        <a:rPr lang="en-US" sz="1000" spc="-65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±</a:t>
                      </a:r>
                      <a:r>
                        <a:rPr lang="en-US" sz="1000" spc="-7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304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2410</a:t>
                      </a:r>
                      <a:endParaRPr lang="en-CA" sz="10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2460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98.0</a:t>
                      </a:r>
                      <a:endParaRPr lang="en-CA" sz="10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77147353"/>
                  </a:ext>
                </a:extLst>
              </a:tr>
              <a:tr h="183577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Mr</a:t>
                      </a:r>
                      <a:r>
                        <a:rPr lang="en-US" sz="1000" spc="3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Hoc</a:t>
                      </a:r>
                      <a:r>
                        <a:rPr lang="en-US" sz="1000" spc="3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Lake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On-base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Muscle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36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13.9</a:t>
                      </a:r>
                      <a:r>
                        <a:rPr lang="en-US" sz="1000" spc="-7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±</a:t>
                      </a:r>
                      <a:r>
                        <a:rPr lang="en-US" sz="1000" spc="-7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59.6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31.2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31.5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99.0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68677814"/>
                  </a:ext>
                </a:extLst>
              </a:tr>
              <a:tr h="183577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Mr</a:t>
                      </a:r>
                      <a:r>
                        <a:rPr lang="en-US" sz="1000" spc="3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Hoc</a:t>
                      </a:r>
                      <a:r>
                        <a:rPr lang="en-US" sz="1000" spc="3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Lake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On-base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Fat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13.9</a:t>
                      </a:r>
                      <a:r>
                        <a:rPr lang="en-US" sz="1000" spc="-7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±</a:t>
                      </a:r>
                      <a:r>
                        <a:rPr lang="en-US" sz="1000" spc="-7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59.6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3990</a:t>
                      </a:r>
                      <a:endParaRPr lang="en-CA" sz="10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4040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98.8</a:t>
                      </a:r>
                      <a:endParaRPr lang="en-CA" sz="10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32000807"/>
                  </a:ext>
                </a:extLst>
              </a:tr>
              <a:tr h="367153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Pacer</a:t>
                      </a:r>
                      <a:r>
                        <a:rPr lang="en-US" sz="1000" spc="25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Ivy</a:t>
                      </a:r>
                      <a:r>
                        <a:rPr lang="en-US" sz="1000" spc="25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Lake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On-base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Whole Fish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15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NA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NA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NA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618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622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99.4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05531861"/>
                  </a:ext>
                </a:extLst>
              </a:tr>
              <a:tr h="183577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Z1</a:t>
                      </a:r>
                      <a:r>
                        <a:rPr lang="en-US" sz="1000" spc="15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Lake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On-base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Muscle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13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38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30.3</a:t>
                      </a:r>
                      <a:r>
                        <a:rPr lang="en-US" sz="1000" spc="-7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±</a:t>
                      </a:r>
                      <a:r>
                        <a:rPr lang="en-US" sz="1000" spc="-7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557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18.6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18.9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98.4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80356990"/>
                  </a:ext>
                </a:extLst>
              </a:tr>
              <a:tr h="183577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Z1</a:t>
                      </a:r>
                      <a:r>
                        <a:rPr lang="en-US" sz="1000" spc="15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Lake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On-base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Fat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13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41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30.3</a:t>
                      </a:r>
                      <a:r>
                        <a:rPr lang="en-US" sz="1000" spc="-7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±</a:t>
                      </a:r>
                      <a:r>
                        <a:rPr lang="en-US" sz="1000" spc="-7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557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1410</a:t>
                      </a:r>
                      <a:endParaRPr lang="en-CA" sz="10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1440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97.9</a:t>
                      </a:r>
                      <a:endParaRPr lang="en-CA" sz="10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50716044"/>
                  </a:ext>
                </a:extLst>
              </a:tr>
              <a:tr h="367153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Z1</a:t>
                      </a:r>
                      <a:r>
                        <a:rPr lang="en-US" sz="1000" spc="15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Lake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On-base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Whole Fish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NA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NA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NA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94.7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96.5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98.1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58871769"/>
                  </a:ext>
                </a:extLst>
              </a:tr>
              <a:tr h="183577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Gate</a:t>
                      </a:r>
                      <a:r>
                        <a:rPr lang="en-US" sz="1000" spc="35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000" spc="4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Lake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Off-base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Muscle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23.5</a:t>
                      </a:r>
                      <a:r>
                        <a:rPr lang="en-US" sz="1000" spc="-7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±</a:t>
                      </a:r>
                      <a:r>
                        <a:rPr lang="en-US" sz="1000" spc="-7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280.3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32.7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33.2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95.5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15600453"/>
                  </a:ext>
                </a:extLst>
              </a:tr>
              <a:tr h="183577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Gate</a:t>
                      </a:r>
                      <a:r>
                        <a:rPr lang="en-US" sz="1000" spc="35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000" spc="4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Lake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Off-base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Fat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237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000" spc="-6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±</a:t>
                      </a:r>
                      <a:r>
                        <a:rPr lang="en-US" sz="1000" spc="-6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15.8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1490</a:t>
                      </a:r>
                      <a:endParaRPr lang="en-CA" sz="10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1520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98.0</a:t>
                      </a:r>
                      <a:endParaRPr lang="en-CA" sz="10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11954455"/>
                  </a:ext>
                </a:extLst>
              </a:tr>
              <a:tr h="183577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Gate</a:t>
                      </a:r>
                      <a:r>
                        <a:rPr lang="en-US" sz="1000" spc="25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000" spc="3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Market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Off-base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Muscle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35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17.1</a:t>
                      </a:r>
                      <a:r>
                        <a:rPr lang="en-US" sz="1000" spc="-7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±</a:t>
                      </a:r>
                      <a:r>
                        <a:rPr lang="en-US" sz="1000" spc="-7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5.4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spc="-1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117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1000" spc="-8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0.0862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0.0782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NA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7599399"/>
                  </a:ext>
                </a:extLst>
              </a:tr>
              <a:tr h="183577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Gate</a:t>
                      </a:r>
                      <a:r>
                        <a:rPr lang="en-US" sz="1000" spc="25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000" spc="3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Market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Off-base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Fat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7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17.1</a:t>
                      </a:r>
                      <a:r>
                        <a:rPr lang="en-US" sz="1000" spc="-7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±</a:t>
                      </a:r>
                      <a:r>
                        <a:rPr lang="en-US" sz="1000" spc="-7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5.4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spc="-1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117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2.51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4.54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55.3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32399881"/>
                  </a:ext>
                </a:extLst>
              </a:tr>
              <a:tr h="183577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Bien</a:t>
                      </a:r>
                      <a:r>
                        <a:rPr lang="en-US" sz="1000" spc="15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Hoa</a:t>
                      </a:r>
                      <a:r>
                        <a:rPr lang="en-US" sz="1000" spc="1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Market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Off-base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Muscle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52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32.2</a:t>
                      </a:r>
                      <a:r>
                        <a:rPr lang="en-US" sz="1000" spc="-7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±</a:t>
                      </a:r>
                      <a:r>
                        <a:rPr lang="en-US" sz="1000" spc="-7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899.3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spc="-1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0.117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0.0856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NA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8278379"/>
                  </a:ext>
                </a:extLst>
              </a:tr>
              <a:tr h="183577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Bien</a:t>
                      </a:r>
                      <a:r>
                        <a:rPr lang="en-US" sz="1000" spc="15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Hoa</a:t>
                      </a:r>
                      <a:r>
                        <a:rPr lang="en-US" sz="1000" spc="1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Market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Off-base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Fat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60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32.2</a:t>
                      </a:r>
                      <a:r>
                        <a:rPr lang="en-US" sz="1000" spc="-7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±</a:t>
                      </a:r>
                      <a:r>
                        <a:rPr lang="en-US" sz="1000" spc="-7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899.3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3.29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5.21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55.8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40518225"/>
                  </a:ext>
                </a:extLst>
              </a:tr>
              <a:tr h="183577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Bien</a:t>
                      </a:r>
                      <a:r>
                        <a:rPr lang="en-US" sz="1000" spc="25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Hung</a:t>
                      </a:r>
                      <a:r>
                        <a:rPr lang="en-US" sz="1000" spc="3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Lake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Off-base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Muscle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43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32.3</a:t>
                      </a:r>
                      <a:r>
                        <a:rPr lang="en-US" sz="1000" spc="-7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±</a:t>
                      </a:r>
                      <a:r>
                        <a:rPr lang="en-US" sz="1000" spc="-7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638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1.25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1.35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92.6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17899131"/>
                  </a:ext>
                </a:extLst>
              </a:tr>
              <a:tr h="183577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Bien</a:t>
                      </a:r>
                      <a:r>
                        <a:rPr lang="en-US" sz="1000" spc="25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Hung</a:t>
                      </a:r>
                      <a:r>
                        <a:rPr lang="en-US" sz="1000" spc="3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Lake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Off-base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Fat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32.3</a:t>
                      </a:r>
                      <a:r>
                        <a:rPr lang="en-US" sz="1000" spc="-7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±</a:t>
                      </a:r>
                      <a:r>
                        <a:rPr lang="en-US" sz="1000" spc="-7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638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86.7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91.8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94.4</a:t>
                      </a:r>
                      <a:endParaRPr lang="en-CA" sz="1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99286170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7FCFF823-4F63-4965-B469-2BF2E10D7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8949" y="6459315"/>
            <a:ext cx="346921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Note: g, grams; cm, centimeters; n, number of 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ﬁ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 in composite sample.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734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FAB4DB-3A50-491A-B491-E718CDB5B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9454"/>
            <a:ext cx="8039936" cy="939800"/>
          </a:xfrm>
        </p:spPr>
        <p:txBody>
          <a:bodyPr/>
          <a:lstStyle/>
          <a:p>
            <a:pPr lvl="0" defTabSz="914400" eaLnBrk="0" hangingPunct="0">
              <a:lnSpc>
                <a:spcPts val="3200"/>
              </a:lnSpc>
              <a:tabLst>
                <a:tab pos="685800" algn="l"/>
              </a:tabLst>
            </a:pPr>
            <a:r>
              <a:rPr lang="en-US" alt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On-base 2,3,7,8-TCDD Concentrations</a:t>
            </a:r>
            <a:br>
              <a:rPr lang="en-US" alt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alt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Bien Hoa Fish Tissue Samples</a:t>
            </a:r>
            <a:endParaRPr lang="en-CA" altLang="en-US" sz="2800" dirty="0"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B63FAF9C-03F4-409A-B1A0-38EAB885D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00716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Table 2	On-base 2,3,7,8-TCDD concentrations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00716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ﬁ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00716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 tissue samples.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xmlns="" id="{41AA4AD6-9A8A-47C4-B286-46B448322F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5491815"/>
              </p:ext>
            </p:extLst>
          </p:nvPr>
        </p:nvGraphicFramePr>
        <p:xfrm>
          <a:off x="397205" y="1741807"/>
          <a:ext cx="8264434" cy="40233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20003">
                  <a:extLst>
                    <a:ext uri="{9D8B030D-6E8A-4147-A177-3AD203B41FA5}">
                      <a16:colId xmlns:a16="http://schemas.microsoft.com/office/drawing/2014/main" xmlns="" val="2346933674"/>
                    </a:ext>
                  </a:extLst>
                </a:gridCol>
                <a:gridCol w="904409">
                  <a:extLst>
                    <a:ext uri="{9D8B030D-6E8A-4147-A177-3AD203B41FA5}">
                      <a16:colId xmlns:a16="http://schemas.microsoft.com/office/drawing/2014/main" xmlns="" val="2069920902"/>
                    </a:ext>
                  </a:extLst>
                </a:gridCol>
                <a:gridCol w="1091529">
                  <a:extLst>
                    <a:ext uri="{9D8B030D-6E8A-4147-A177-3AD203B41FA5}">
                      <a16:colId xmlns:a16="http://schemas.microsoft.com/office/drawing/2014/main" xmlns="" val="83989070"/>
                    </a:ext>
                  </a:extLst>
                </a:gridCol>
                <a:gridCol w="1796790">
                  <a:extLst>
                    <a:ext uri="{9D8B030D-6E8A-4147-A177-3AD203B41FA5}">
                      <a16:colId xmlns:a16="http://schemas.microsoft.com/office/drawing/2014/main" xmlns="" val="2318813620"/>
                    </a:ext>
                  </a:extLst>
                </a:gridCol>
                <a:gridCol w="1520590">
                  <a:extLst>
                    <a:ext uri="{9D8B030D-6E8A-4147-A177-3AD203B41FA5}">
                      <a16:colId xmlns:a16="http://schemas.microsoft.com/office/drawing/2014/main" xmlns="" val="3473563077"/>
                    </a:ext>
                  </a:extLst>
                </a:gridCol>
                <a:gridCol w="2031113">
                  <a:extLst>
                    <a:ext uri="{9D8B030D-6E8A-4147-A177-3AD203B41FA5}">
                      <a16:colId xmlns:a16="http://schemas.microsoft.com/office/drawing/2014/main" xmlns="" val="3721452599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400" b="1" kern="1100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Tissue type</a:t>
                      </a: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kern="1100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Location</a:t>
                      </a:r>
                      <a:endParaRPr lang="en-CA" sz="1400" b="1" kern="1100" dirty="0">
                        <a:solidFill>
                          <a:srgbClr val="00716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400" b="1" kern="1100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Number of composite samples</a:t>
                      </a: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400" b="1" kern="1100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Mean 2,3,7,8</a:t>
                      </a:r>
                      <a:br>
                        <a:rPr lang="en-CA" sz="1400" b="1" kern="1100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</a:br>
                      <a:r>
                        <a:rPr lang="en-CA" sz="1400" b="1" kern="1100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TCDD (95% CIs), pg/g</a:t>
                      </a: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400" b="1" kern="1100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Range 2,3,7,8</a:t>
                      </a:r>
                      <a:br>
                        <a:rPr lang="en-CA" sz="1400" b="1" kern="1100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</a:br>
                      <a:r>
                        <a:rPr lang="en-CA" sz="1400" b="1" kern="1100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TCDD, pg/g</a:t>
                      </a: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400" b="1" kern="1100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Median percent of</a:t>
                      </a:r>
                      <a:br>
                        <a:rPr lang="en-CA" sz="1400" b="1" kern="1100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</a:br>
                      <a:r>
                        <a:rPr lang="en-CA" sz="1400" b="1" kern="1100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TEQ comprised of</a:t>
                      </a:r>
                      <a:br>
                        <a:rPr lang="en-CA" sz="1400" b="1" kern="1100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</a:br>
                      <a:r>
                        <a:rPr lang="en-CA" sz="1400" b="1" kern="1100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2,3,7,8-TCDD</a:t>
                      </a:r>
                      <a:br>
                        <a:rPr lang="en-CA" sz="1400" b="1" kern="1100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</a:br>
                      <a:r>
                        <a:rPr lang="en-CA" sz="1400" b="1" kern="1100" dirty="0">
                          <a:solidFill>
                            <a:srgbClr val="00716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(range)</a:t>
                      </a: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8567763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Muscle</a:t>
                      </a:r>
                      <a:endParaRPr lang="en-CA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On-base</a:t>
                      </a:r>
                      <a:endParaRPr lang="en-CA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</a:t>
                      </a:r>
                      <a:endParaRPr lang="en-CA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20.6</a:t>
                      </a:r>
                      <a:r>
                        <a:rPr lang="en-US" sz="1400" spc="15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(8.26,33.0)</a:t>
                      </a:r>
                      <a:endParaRPr lang="en-CA" sz="14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r>
                        <a:rPr lang="en-US" sz="1400" spc="-5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Lucida Sans" panose="020B0602030504020204" pitchFamily="34" charset="0"/>
                          <a:cs typeface="Lucida Sans" panose="020B0602030504020204" pitchFamily="34" charset="0"/>
                        </a:rPr>
                        <a:t>–</a:t>
                      </a:r>
                      <a:r>
                        <a:rPr lang="en-US" sz="1400" spc="-5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32.7</a:t>
                      </a:r>
                      <a:endParaRPr lang="en-CA" sz="14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97.7</a:t>
                      </a:r>
                      <a:r>
                        <a:rPr lang="en-US" sz="1400" spc="5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(94</a:t>
                      </a:r>
                      <a:r>
                        <a:rPr lang="en-US" sz="1400" spc="-5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Lucida Sans" panose="020B0602030504020204" pitchFamily="34" charset="0"/>
                          <a:cs typeface="Lucida Sans" panose="020B0602030504020204" pitchFamily="34" charset="0"/>
                        </a:rPr>
                        <a:t>–</a:t>
                      </a:r>
                      <a:r>
                        <a:rPr lang="en-US" sz="1400" spc="-5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99)</a:t>
                      </a:r>
                      <a:endParaRPr lang="en-CA" sz="14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9141592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CA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Off-base</a:t>
                      </a:r>
                      <a:endParaRPr lang="en-CA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CA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 a,b</a:t>
                      </a:r>
                      <a:endParaRPr lang="en-CA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1400" spc="-65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0.0862</a:t>
                      </a:r>
                      <a:r>
                        <a:rPr lang="en-US" sz="1400" spc="-5" dirty="0">
                          <a:effectLst/>
                          <a:latin typeface="+mj-lt"/>
                          <a:ea typeface="Lucida Sans" panose="020B0602030504020204" pitchFamily="34" charset="0"/>
                          <a:cs typeface="Lucida Sans" panose="020B0602030504020204" pitchFamily="34" charset="0"/>
                        </a:rPr>
                        <a:t>–</a:t>
                      </a:r>
                      <a:r>
                        <a:rPr lang="en-US" sz="1400" spc="-5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1.250</a:t>
                      </a:r>
                      <a:endParaRPr lang="en-CA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1400" spc="45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(NA</a:t>
                      </a:r>
                      <a:r>
                        <a:rPr lang="en-US" sz="1400" dirty="0">
                          <a:effectLst/>
                          <a:latin typeface="+mj-lt"/>
                          <a:ea typeface="Lucida Sans" panose="020B0602030504020204" pitchFamily="34" charset="0"/>
                          <a:cs typeface="Lucida Sans" panose="020B0602030504020204" pitchFamily="34" charset="0"/>
                        </a:rPr>
                        <a:t>–</a:t>
                      </a: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92.6</a:t>
                      </a:r>
                      <a:r>
                        <a:rPr lang="en-US" sz="1400" spc="-7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%)</a:t>
                      </a:r>
                      <a:endParaRPr lang="en-CA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9363434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Fat</a:t>
                      </a:r>
                      <a:endParaRPr lang="en-CA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On-base</a:t>
                      </a:r>
                      <a:endParaRPr lang="en-CA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</a:t>
                      </a:r>
                      <a:endParaRPr lang="en-CA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1830</a:t>
                      </a:r>
                      <a:r>
                        <a:rPr lang="en-US" sz="1400" spc="4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(470,</a:t>
                      </a:r>
                      <a:r>
                        <a:rPr lang="en-US" sz="1400" spc="45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3190)</a:t>
                      </a:r>
                      <a:endParaRPr lang="en-CA" sz="14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73.3</a:t>
                      </a:r>
                      <a:r>
                        <a:rPr lang="en-US" sz="1400" spc="-5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Lucida Sans" panose="020B0602030504020204" pitchFamily="34" charset="0"/>
                          <a:cs typeface="Lucida Sans" panose="020B0602030504020204" pitchFamily="34" charset="0"/>
                        </a:rPr>
                        <a:t>–</a:t>
                      </a:r>
                      <a:r>
                        <a:rPr lang="en-US" sz="1400" spc="-5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3990</a:t>
                      </a:r>
                      <a:endParaRPr lang="en-CA" sz="14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97.96</a:t>
                      </a:r>
                      <a:r>
                        <a:rPr lang="en-US" sz="1400" spc="1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(96.4</a:t>
                      </a:r>
                      <a:r>
                        <a:rPr lang="en-US" sz="1400" spc="-5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Lucida Sans" panose="020B0602030504020204" pitchFamily="34" charset="0"/>
                          <a:cs typeface="Lucida Sans" panose="020B0602030504020204" pitchFamily="34" charset="0"/>
                        </a:rPr>
                        <a:t>–</a:t>
                      </a:r>
                      <a:r>
                        <a:rPr lang="en-US" sz="1400" spc="-5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98.8)</a:t>
                      </a:r>
                      <a:endParaRPr lang="en-CA" sz="14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8147986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  <a:endParaRPr lang="en-CA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Off-ba</a:t>
                      </a:r>
                      <a:r>
                        <a:rPr lang="en-US" sz="1400" spc="-5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se</a:t>
                      </a:r>
                      <a:endParaRPr lang="en-CA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</a:t>
                      </a:r>
                      <a:endParaRPr lang="en-CA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30.83</a:t>
                      </a:r>
                      <a:endParaRPr lang="en-CA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2.51</a:t>
                      </a:r>
                      <a:r>
                        <a:rPr lang="en-US" sz="1400" spc="-5" dirty="0">
                          <a:effectLst/>
                          <a:latin typeface="+mj-lt"/>
                          <a:ea typeface="Lucida Sans" panose="020B0602030504020204" pitchFamily="34" charset="0"/>
                          <a:cs typeface="Lucida Sans" panose="020B0602030504020204" pitchFamily="34" charset="0"/>
                        </a:rPr>
                        <a:t>–</a:t>
                      </a:r>
                      <a:r>
                        <a:rPr lang="en-US" sz="1400" spc="-5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86.7</a:t>
                      </a:r>
                      <a:endParaRPr lang="en-CA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55.8</a:t>
                      </a:r>
                      <a:r>
                        <a:rPr lang="en-US" sz="1400" spc="15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(55.3</a:t>
                      </a:r>
                      <a:r>
                        <a:rPr lang="en-US" sz="1400" spc="-5" dirty="0">
                          <a:effectLst/>
                          <a:latin typeface="+mj-lt"/>
                          <a:ea typeface="Lucida Sans" panose="020B0602030504020204" pitchFamily="34" charset="0"/>
                          <a:cs typeface="Lucida Sans" panose="020B0602030504020204" pitchFamily="34" charset="0"/>
                        </a:rPr>
                        <a:t>–</a:t>
                      </a:r>
                      <a:r>
                        <a:rPr lang="en-US" sz="1400" spc="-5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94.4)</a:t>
                      </a:r>
                      <a:endParaRPr lang="en-CA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4016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Whole </a:t>
                      </a:r>
                      <a:r>
                        <a:rPr lang="en-US" sz="1400" spc="-5" dirty="0">
                          <a:effectLst/>
                          <a:latin typeface="+mj-lt"/>
                          <a:ea typeface="Arial" panose="020B0604020202020204" pitchFamily="34" charset="0"/>
                        </a:rPr>
                        <a:t>ﬁ</a:t>
                      </a:r>
                      <a:r>
                        <a:rPr lang="en-US" sz="1400" spc="-1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</a:t>
                      </a:r>
                      <a:endParaRPr lang="en-CA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On-base</a:t>
                      </a:r>
                      <a:endParaRPr lang="en-CA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</a:t>
                      </a:r>
                      <a:endParaRPr lang="en-CA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NAb</a:t>
                      </a:r>
                      <a:endParaRPr lang="en-CA" sz="14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94.7</a:t>
                      </a:r>
                      <a:r>
                        <a:rPr lang="en-US" sz="1400" spc="-5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Lucida Sans" panose="020B0602030504020204" pitchFamily="34" charset="0"/>
                          <a:cs typeface="Lucida Sans" panose="020B0602030504020204" pitchFamily="34" charset="0"/>
                        </a:rPr>
                        <a:t>–</a:t>
                      </a:r>
                      <a:r>
                        <a:rPr lang="en-US" sz="1400" spc="-5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618</a:t>
                      </a:r>
                      <a:endParaRPr lang="en-CA" sz="14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98.75</a:t>
                      </a:r>
                      <a:r>
                        <a:rPr lang="en-US" sz="1400" spc="1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5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(98.1</a:t>
                      </a:r>
                      <a:r>
                        <a:rPr lang="en-US" sz="1400" spc="-5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Lucida Sans" panose="020B0602030504020204" pitchFamily="34" charset="0"/>
                          <a:cs typeface="Lucida Sans" panose="020B0602030504020204" pitchFamily="34" charset="0"/>
                        </a:rPr>
                        <a:t>–</a:t>
                      </a:r>
                      <a:r>
                        <a:rPr lang="en-US" sz="1400" spc="-5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99.4)</a:t>
                      </a:r>
                      <a:endParaRPr lang="en-CA" sz="14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80980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848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19935E-4FCE-441E-AC55-0CA2B0A98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5581"/>
            <a:ext cx="7429500" cy="939800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en-US" altLang="en-US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Dioxin-like compound analytical results (ng/kg), Bien Hoa Airbase</a:t>
            </a:r>
            <a:endParaRPr lang="en-CA" sz="30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28A97C1F-FA39-439F-AF9E-86E338A0BE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423139"/>
              </p:ext>
            </p:extLst>
          </p:nvPr>
        </p:nvGraphicFramePr>
        <p:xfrm>
          <a:off x="212272" y="1910436"/>
          <a:ext cx="8654142" cy="432707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71688">
                  <a:extLst>
                    <a:ext uri="{9D8B030D-6E8A-4147-A177-3AD203B41FA5}">
                      <a16:colId xmlns:a16="http://schemas.microsoft.com/office/drawing/2014/main" xmlns="" val="2988667275"/>
                    </a:ext>
                  </a:extLst>
                </a:gridCol>
                <a:gridCol w="570546">
                  <a:extLst>
                    <a:ext uri="{9D8B030D-6E8A-4147-A177-3AD203B41FA5}">
                      <a16:colId xmlns:a16="http://schemas.microsoft.com/office/drawing/2014/main" xmlns="" val="4081534679"/>
                    </a:ext>
                  </a:extLst>
                </a:gridCol>
                <a:gridCol w="663545">
                  <a:extLst>
                    <a:ext uri="{9D8B030D-6E8A-4147-A177-3AD203B41FA5}">
                      <a16:colId xmlns:a16="http://schemas.microsoft.com/office/drawing/2014/main" xmlns="" val="163004154"/>
                    </a:ext>
                  </a:extLst>
                </a:gridCol>
                <a:gridCol w="569070">
                  <a:extLst>
                    <a:ext uri="{9D8B030D-6E8A-4147-A177-3AD203B41FA5}">
                      <a16:colId xmlns:a16="http://schemas.microsoft.com/office/drawing/2014/main" xmlns="" val="955635345"/>
                    </a:ext>
                  </a:extLst>
                </a:gridCol>
                <a:gridCol w="569808">
                  <a:extLst>
                    <a:ext uri="{9D8B030D-6E8A-4147-A177-3AD203B41FA5}">
                      <a16:colId xmlns:a16="http://schemas.microsoft.com/office/drawing/2014/main" xmlns="" val="4135807554"/>
                    </a:ext>
                  </a:extLst>
                </a:gridCol>
                <a:gridCol w="569070">
                  <a:extLst>
                    <a:ext uri="{9D8B030D-6E8A-4147-A177-3AD203B41FA5}">
                      <a16:colId xmlns:a16="http://schemas.microsoft.com/office/drawing/2014/main" xmlns="" val="1082084430"/>
                    </a:ext>
                  </a:extLst>
                </a:gridCol>
                <a:gridCol w="569808">
                  <a:extLst>
                    <a:ext uri="{9D8B030D-6E8A-4147-A177-3AD203B41FA5}">
                      <a16:colId xmlns:a16="http://schemas.microsoft.com/office/drawing/2014/main" xmlns="" val="2504700971"/>
                    </a:ext>
                  </a:extLst>
                </a:gridCol>
                <a:gridCol w="569070">
                  <a:extLst>
                    <a:ext uri="{9D8B030D-6E8A-4147-A177-3AD203B41FA5}">
                      <a16:colId xmlns:a16="http://schemas.microsoft.com/office/drawing/2014/main" xmlns="" val="1671824634"/>
                    </a:ext>
                  </a:extLst>
                </a:gridCol>
                <a:gridCol w="498950">
                  <a:extLst>
                    <a:ext uri="{9D8B030D-6E8A-4147-A177-3AD203B41FA5}">
                      <a16:colId xmlns:a16="http://schemas.microsoft.com/office/drawing/2014/main" xmlns="" val="631678751"/>
                    </a:ext>
                  </a:extLst>
                </a:gridCol>
                <a:gridCol w="518142">
                  <a:extLst>
                    <a:ext uri="{9D8B030D-6E8A-4147-A177-3AD203B41FA5}">
                      <a16:colId xmlns:a16="http://schemas.microsoft.com/office/drawing/2014/main" xmlns="" val="961958770"/>
                    </a:ext>
                  </a:extLst>
                </a:gridCol>
                <a:gridCol w="470165">
                  <a:extLst>
                    <a:ext uri="{9D8B030D-6E8A-4147-A177-3AD203B41FA5}">
                      <a16:colId xmlns:a16="http://schemas.microsoft.com/office/drawing/2014/main" xmlns="" val="2235924444"/>
                    </a:ext>
                  </a:extLst>
                </a:gridCol>
                <a:gridCol w="569070">
                  <a:extLst>
                    <a:ext uri="{9D8B030D-6E8A-4147-A177-3AD203B41FA5}">
                      <a16:colId xmlns:a16="http://schemas.microsoft.com/office/drawing/2014/main" xmlns="" val="1464285444"/>
                    </a:ext>
                  </a:extLst>
                </a:gridCol>
                <a:gridCol w="569808">
                  <a:extLst>
                    <a:ext uri="{9D8B030D-6E8A-4147-A177-3AD203B41FA5}">
                      <a16:colId xmlns:a16="http://schemas.microsoft.com/office/drawing/2014/main" xmlns="" val="4128333578"/>
                    </a:ext>
                  </a:extLst>
                </a:gridCol>
                <a:gridCol w="569070">
                  <a:extLst>
                    <a:ext uri="{9D8B030D-6E8A-4147-A177-3AD203B41FA5}">
                      <a16:colId xmlns:a16="http://schemas.microsoft.com/office/drawing/2014/main" xmlns="" val="3950761116"/>
                    </a:ext>
                  </a:extLst>
                </a:gridCol>
                <a:gridCol w="506332">
                  <a:extLst>
                    <a:ext uri="{9D8B030D-6E8A-4147-A177-3AD203B41FA5}">
                      <a16:colId xmlns:a16="http://schemas.microsoft.com/office/drawing/2014/main" xmlns="" val="1708111826"/>
                    </a:ext>
                  </a:extLst>
                </a:gridCol>
              </a:tblGrid>
              <a:tr h="360589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b="1" kern="1100" dirty="0">
                          <a:solidFill>
                            <a:srgbClr val="0071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Location</a:t>
                      </a:r>
                      <a:endParaRPr lang="en-CA" sz="900" b="1" kern="1100" dirty="0">
                        <a:solidFill>
                          <a:srgbClr val="007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b="1" kern="1100" dirty="0">
                          <a:solidFill>
                            <a:srgbClr val="0071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Location type</a:t>
                      </a:r>
                      <a:endParaRPr lang="en-CA" sz="900" b="1" kern="1100" dirty="0">
                        <a:solidFill>
                          <a:srgbClr val="007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b="1" kern="1100" spc="-5" dirty="0">
                          <a:solidFill>
                            <a:srgbClr val="0071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Tissue</a:t>
                      </a:r>
                      <a:r>
                        <a:rPr lang="en-US" sz="800" b="1" kern="1100" spc="105" dirty="0">
                          <a:solidFill>
                            <a:srgbClr val="0071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b="1" kern="1100" dirty="0">
                          <a:solidFill>
                            <a:srgbClr val="0071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type</a:t>
                      </a:r>
                      <a:endParaRPr lang="en-CA" sz="900" b="1" kern="1100" dirty="0">
                        <a:solidFill>
                          <a:srgbClr val="007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b="1" kern="1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2378- TCDD</a:t>
                      </a:r>
                      <a:endParaRPr lang="en-CA" sz="900" b="1" kern="1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b="1" kern="1100" spc="-15" dirty="0">
                          <a:solidFill>
                            <a:srgbClr val="0071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Total </a:t>
                      </a:r>
                      <a:r>
                        <a:rPr lang="en-US" sz="800" b="1" kern="1100" dirty="0">
                          <a:solidFill>
                            <a:srgbClr val="0071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TCDD</a:t>
                      </a:r>
                      <a:endParaRPr lang="en-CA" sz="900" b="1" kern="1100" dirty="0">
                        <a:solidFill>
                          <a:srgbClr val="007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b="1" kern="1100" spc="-15" dirty="0">
                          <a:solidFill>
                            <a:srgbClr val="0071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Total </a:t>
                      </a:r>
                      <a:r>
                        <a:rPr lang="en-US" sz="800" b="1" kern="1100" dirty="0">
                          <a:solidFill>
                            <a:srgbClr val="0071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PCDD</a:t>
                      </a:r>
                      <a:endParaRPr lang="en-CA" sz="900" b="1" kern="1100" dirty="0">
                        <a:solidFill>
                          <a:srgbClr val="007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b="1" kern="1100" spc="-15" dirty="0">
                          <a:solidFill>
                            <a:srgbClr val="0071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Total </a:t>
                      </a:r>
                      <a:r>
                        <a:rPr lang="en-US" sz="800" b="1" kern="1100" dirty="0">
                          <a:solidFill>
                            <a:srgbClr val="0071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H6CDD</a:t>
                      </a:r>
                      <a:endParaRPr lang="en-CA" sz="900" b="1" kern="1100" dirty="0">
                        <a:solidFill>
                          <a:srgbClr val="007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b="1" kern="1100" spc="-15" dirty="0">
                          <a:solidFill>
                            <a:srgbClr val="0071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Total </a:t>
                      </a:r>
                      <a:r>
                        <a:rPr lang="en-US" sz="800" b="1" kern="1100" dirty="0">
                          <a:solidFill>
                            <a:srgbClr val="0071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H7CDD</a:t>
                      </a:r>
                      <a:endParaRPr lang="en-CA" sz="900" b="1" kern="1100" dirty="0">
                        <a:solidFill>
                          <a:srgbClr val="007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b="1" kern="1100" dirty="0">
                          <a:solidFill>
                            <a:srgbClr val="0071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OCDD</a:t>
                      </a:r>
                      <a:endParaRPr lang="en-CA" sz="900" b="1" kern="1100" dirty="0">
                        <a:solidFill>
                          <a:srgbClr val="007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b="1" kern="1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2378- TCDF</a:t>
                      </a:r>
                      <a:endParaRPr lang="en-CA" sz="900" b="1" kern="1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b="1" kern="1100" spc="-15" dirty="0">
                          <a:solidFill>
                            <a:srgbClr val="0071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Total</a:t>
                      </a:r>
                      <a:r>
                        <a:rPr lang="en-US" sz="800" b="1" kern="1100" dirty="0">
                          <a:solidFill>
                            <a:srgbClr val="0071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TCDF</a:t>
                      </a:r>
                      <a:endParaRPr lang="en-CA" sz="900" b="1" kern="1100" dirty="0">
                        <a:solidFill>
                          <a:srgbClr val="007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b="1" kern="1100" spc="-15" dirty="0">
                          <a:solidFill>
                            <a:srgbClr val="0071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Total</a:t>
                      </a:r>
                      <a:r>
                        <a:rPr lang="en-US" sz="800" b="1" kern="1100" dirty="0">
                          <a:solidFill>
                            <a:srgbClr val="0071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PCDF</a:t>
                      </a:r>
                      <a:endParaRPr lang="en-CA" sz="900" b="1" kern="1100" dirty="0">
                        <a:solidFill>
                          <a:srgbClr val="007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b="1" kern="1100" spc="-15" dirty="0">
                          <a:solidFill>
                            <a:srgbClr val="0071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Total </a:t>
                      </a:r>
                      <a:r>
                        <a:rPr lang="en-US" sz="800" b="1" kern="1100" dirty="0">
                          <a:solidFill>
                            <a:srgbClr val="0071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H6CDF</a:t>
                      </a:r>
                      <a:endParaRPr lang="en-CA" sz="900" b="1" kern="1100" dirty="0">
                        <a:solidFill>
                          <a:srgbClr val="007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b="1" kern="1100" spc="-15" dirty="0">
                          <a:solidFill>
                            <a:srgbClr val="0071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800" b="1" kern="1100" spc="-10" dirty="0">
                          <a:solidFill>
                            <a:srgbClr val="0071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800" b="1" kern="1100" spc="-15" dirty="0">
                          <a:solidFill>
                            <a:srgbClr val="0071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tal </a:t>
                      </a:r>
                      <a:r>
                        <a:rPr lang="en-US" sz="800" b="1" kern="1100" dirty="0">
                          <a:solidFill>
                            <a:srgbClr val="0071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H7CDF</a:t>
                      </a:r>
                      <a:endParaRPr lang="en-CA" sz="900" b="1" kern="1100" dirty="0">
                        <a:solidFill>
                          <a:srgbClr val="007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b="1" kern="1100" dirty="0">
                          <a:solidFill>
                            <a:srgbClr val="0071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OCDF</a:t>
                      </a:r>
                      <a:endParaRPr lang="en-CA" sz="900" b="1" kern="1100" dirty="0">
                        <a:solidFill>
                          <a:srgbClr val="007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1077123"/>
                  </a:ext>
                </a:extLst>
              </a:tr>
              <a:tr h="180295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Mr</a:t>
                      </a:r>
                      <a:r>
                        <a:rPr lang="en-US" sz="800" spc="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San</a:t>
                      </a:r>
                      <a:r>
                        <a:rPr lang="en-US" sz="800" spc="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Lake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On-base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Muscle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1.4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1.4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6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0.0499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6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0.0499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6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0.0499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5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1.05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0.253</a:t>
                      </a:r>
                      <a:endParaRPr lang="en-CA" sz="9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0.4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0.0574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6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0.0499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6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0.0499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6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0.0499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492715"/>
                  </a:ext>
                </a:extLst>
              </a:tr>
              <a:tr h="180295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Mr</a:t>
                      </a:r>
                      <a:r>
                        <a:rPr lang="en-US" sz="800" spc="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San</a:t>
                      </a:r>
                      <a:r>
                        <a:rPr lang="en-US" sz="800" spc="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Lake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On-base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Fat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73.3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76.9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6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0.494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3.6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9.59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40.1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15.7</a:t>
                      </a:r>
                      <a:endParaRPr lang="en-CA" sz="9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24.4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3.49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5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0.494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0.854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1.46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71128090"/>
                  </a:ext>
                </a:extLst>
              </a:tr>
              <a:tr h="180295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NE</a:t>
                      </a:r>
                      <a:r>
                        <a:rPr lang="en-US" sz="800" spc="-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Perimeter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On-base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Muscle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14.4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14.4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6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0.0501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6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0.0501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6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0.0501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0.0945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3.41</a:t>
                      </a:r>
                      <a:endParaRPr lang="en-CA" sz="9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3.8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0.0696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6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0.0501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6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0.0501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6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0.0501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598127"/>
                  </a:ext>
                </a:extLst>
              </a:tr>
              <a:tr h="180295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NE</a:t>
                      </a:r>
                      <a:r>
                        <a:rPr lang="en-US" sz="800" spc="-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Perimeter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On-base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Fat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1620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1630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17.2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3.09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2.63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3.63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487</a:t>
                      </a:r>
                      <a:endParaRPr lang="en-CA" sz="9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472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18.3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0.512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6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0.46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5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0.46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86876384"/>
                  </a:ext>
                </a:extLst>
              </a:tr>
              <a:tr h="180295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Mr</a:t>
                      </a:r>
                      <a:r>
                        <a:rPr lang="en-US" sz="800" spc="3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Quy</a:t>
                      </a:r>
                      <a:r>
                        <a:rPr lang="en-US" sz="800" spc="3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Lake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On-base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Muscle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25.4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25.5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0.187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0.053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0.105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0.504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2.53</a:t>
                      </a:r>
                      <a:endParaRPr lang="en-CA" sz="9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3.02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6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0.0455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6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0.0455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6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0.0455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6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0.0455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93081"/>
                  </a:ext>
                </a:extLst>
              </a:tr>
              <a:tr h="180295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Mr</a:t>
                      </a:r>
                      <a:r>
                        <a:rPr lang="en-US" sz="800" spc="3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Quy</a:t>
                      </a:r>
                      <a:r>
                        <a:rPr lang="en-US" sz="800" spc="3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Lake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On-base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Fat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2410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2410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27.7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10.7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15.4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25.4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306</a:t>
                      </a:r>
                      <a:endParaRPr lang="en-CA" sz="9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310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21.5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1.25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6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0.497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0.776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8137942"/>
                  </a:ext>
                </a:extLst>
              </a:tr>
              <a:tr h="180295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Mr</a:t>
                      </a:r>
                      <a:r>
                        <a:rPr lang="en-US" sz="800" spc="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Hoc</a:t>
                      </a:r>
                      <a:r>
                        <a:rPr lang="en-US" sz="800" spc="2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Lake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On-base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Muscle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31.2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31.2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0.072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6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0.0485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6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0.0485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0.0886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2.21</a:t>
                      </a:r>
                      <a:endParaRPr lang="en-CA" sz="9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2.85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0.0517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0.0485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0.0564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0.0485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90532356"/>
                  </a:ext>
                </a:extLst>
              </a:tr>
              <a:tr h="180295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Mr</a:t>
                      </a:r>
                      <a:r>
                        <a:rPr lang="en-US" sz="800" spc="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Hoc</a:t>
                      </a:r>
                      <a:r>
                        <a:rPr lang="en-US" sz="800" spc="2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Lake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On-base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Fat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3990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4000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14.4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7.74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3.65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8.48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339</a:t>
                      </a:r>
                      <a:endParaRPr lang="en-CA" sz="9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334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10.7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5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0.461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6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0.461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5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0.461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75162596"/>
                  </a:ext>
                </a:extLst>
              </a:tr>
              <a:tr h="180295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Pacer</a:t>
                      </a:r>
                      <a:r>
                        <a:rPr lang="en-US" sz="800" spc="2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Ivy</a:t>
                      </a:r>
                      <a:r>
                        <a:rPr lang="en-US" sz="800" spc="1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Lake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On-base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Whole</a:t>
                      </a:r>
                      <a:r>
                        <a:rPr lang="en-US" sz="800" spc="4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ﬁ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618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618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4.07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6.92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5.14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8.69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2.81</a:t>
                      </a:r>
                      <a:endParaRPr lang="en-CA" sz="9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4.54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0.323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0.1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0.285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0.333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07353615"/>
                  </a:ext>
                </a:extLst>
              </a:tr>
              <a:tr h="180295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Z1</a:t>
                      </a:r>
                      <a:r>
                        <a:rPr lang="en-US" sz="800" spc="1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Lake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On-base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Muscle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18.6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18.6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0.123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0.0487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0.069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0.0852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1.65</a:t>
                      </a:r>
                      <a:endParaRPr lang="en-CA" sz="9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1.91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6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0.0487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6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0.0487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6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0.0487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6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0.0487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62726318"/>
                  </a:ext>
                </a:extLst>
              </a:tr>
              <a:tr h="180295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Z1</a:t>
                      </a:r>
                      <a:r>
                        <a:rPr lang="en-US" sz="800" spc="1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Lake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On-base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Fat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1410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1420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16.4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3.93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3.19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10.4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158</a:t>
                      </a:r>
                      <a:endParaRPr lang="en-CA" sz="9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183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1.03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6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0.494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6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0.0494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341046"/>
                  </a:ext>
                </a:extLst>
              </a:tr>
              <a:tr h="180295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Z1</a:t>
                      </a:r>
                      <a:r>
                        <a:rPr lang="en-US" sz="800" spc="1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Lake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On-base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Whole</a:t>
                      </a:r>
                      <a:r>
                        <a:rPr lang="en-US" sz="800" spc="4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ﬁ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94.7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95.8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2.08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3.52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spc="-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11.6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57.9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7.64</a:t>
                      </a:r>
                      <a:endParaRPr lang="en-CA" sz="9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spc="-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11.7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4.06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1.5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1.82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1.96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23919010"/>
                  </a:ext>
                </a:extLst>
              </a:tr>
              <a:tr h="180295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Gate</a:t>
                      </a:r>
                      <a:r>
                        <a:rPr lang="en-US" sz="800" spc="3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800" spc="3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Lake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spc="-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Of</a:t>
                      </a:r>
                      <a:r>
                        <a:rPr lang="en-US" sz="800" spc="-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f-base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Muscle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32.7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32.7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0.233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0.081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0.08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0.226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2.76</a:t>
                      </a:r>
                      <a:endParaRPr lang="en-CA" sz="9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3.75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0.129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6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0.0496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6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0.0496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6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0.0496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34381872"/>
                  </a:ext>
                </a:extLst>
              </a:tr>
              <a:tr h="180295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Gate</a:t>
                      </a:r>
                      <a:r>
                        <a:rPr lang="en-US" sz="800" spc="3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800" spc="3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Lake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spc="-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Of</a:t>
                      </a:r>
                      <a:r>
                        <a:rPr lang="en-US" sz="800" spc="-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f-base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Fat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1490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1490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13.8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5.82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3.56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3.73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162</a:t>
                      </a:r>
                      <a:endParaRPr lang="en-CA" sz="9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189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5.69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0.807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6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0.393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5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0.393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57875590"/>
                  </a:ext>
                </a:extLst>
              </a:tr>
              <a:tr h="180295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Gate</a:t>
                      </a:r>
                      <a:r>
                        <a:rPr lang="en-US" sz="800" spc="2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800" spc="2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Market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spc="-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Of</a:t>
                      </a:r>
                      <a:r>
                        <a:rPr lang="en-US" sz="800" spc="-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f-base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Muscle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b="1" spc="-6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0.0862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6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0.0499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6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0.0499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6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0.0499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0.059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0.123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6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0.053</a:t>
                      </a:r>
                      <a:endParaRPr lang="en-CA" sz="9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0.066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6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0.0499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6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0.0499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6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0.0499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6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0.0499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4035034"/>
                  </a:ext>
                </a:extLst>
              </a:tr>
              <a:tr h="180295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Gate</a:t>
                      </a:r>
                      <a:r>
                        <a:rPr lang="en-US" sz="800" spc="2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800" spc="2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Market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spc="-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Of</a:t>
                      </a:r>
                      <a:r>
                        <a:rPr lang="en-US" sz="800" spc="-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f-base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Fat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2.51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4.66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1.17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1.56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1.93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2.69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2.01</a:t>
                      </a:r>
                      <a:endParaRPr lang="en-CA" sz="9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6.95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1.78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5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0.492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6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0.492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5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0.492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76232363"/>
                  </a:ext>
                </a:extLst>
              </a:tr>
              <a:tr h="360589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Bien</a:t>
                      </a:r>
                      <a:r>
                        <a:rPr lang="en-US" sz="800" spc="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Hoa</a:t>
                      </a:r>
                      <a:r>
                        <a:rPr lang="en-US" sz="800" spc="1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Market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spc="-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Of</a:t>
                      </a:r>
                      <a:r>
                        <a:rPr lang="en-US" sz="800" spc="-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f-base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Muscle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b="1" spc="-5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0.117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0.05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6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0.05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0.05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6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0.05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0.0899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0.065</a:t>
                      </a:r>
                      <a:endParaRPr lang="en-CA" sz="9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spc="-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0.114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6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0.05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5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0.05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6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0.0525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5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0.05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0818150"/>
                  </a:ext>
                </a:extLst>
              </a:tr>
              <a:tr h="360589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Bien</a:t>
                      </a:r>
                      <a:r>
                        <a:rPr lang="en-US" sz="800" spc="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Hoa</a:t>
                      </a:r>
                      <a:r>
                        <a:rPr lang="en-US" sz="800" spc="1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Market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spc="-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Of</a:t>
                      </a:r>
                      <a:r>
                        <a:rPr lang="en-US" sz="800" spc="-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f-base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Fat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3.29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5.49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1.55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1.57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1.5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3.55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2.85</a:t>
                      </a:r>
                      <a:endParaRPr lang="en-CA" sz="9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5.75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4.64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5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0.481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6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0.481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5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0.481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08196221"/>
                  </a:ext>
                </a:extLst>
              </a:tr>
              <a:tr h="180295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Bien</a:t>
                      </a:r>
                      <a:r>
                        <a:rPr lang="en-US" sz="800" spc="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Hung</a:t>
                      </a:r>
                      <a:r>
                        <a:rPr lang="en-US" sz="800" spc="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Lake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spc="-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Of</a:t>
                      </a:r>
                      <a:r>
                        <a:rPr lang="en-US" sz="800" spc="-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f-base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Muscle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1.25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1.25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6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0.05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5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0.05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6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0.05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0.0622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0.526</a:t>
                      </a:r>
                      <a:endParaRPr lang="en-CA" sz="9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0.603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6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0.05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5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0.05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6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0.0596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5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0.05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31426503"/>
                  </a:ext>
                </a:extLst>
              </a:tr>
              <a:tr h="180295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Bien</a:t>
                      </a:r>
                      <a:r>
                        <a:rPr lang="en-US" sz="800" spc="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Hung</a:t>
                      </a:r>
                      <a:r>
                        <a:rPr lang="en-US" sz="800" spc="2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Lake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spc="-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Of</a:t>
                      </a:r>
                      <a:r>
                        <a:rPr lang="en-US" sz="800" spc="-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f-base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Fat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86.7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86.7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6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0.468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5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0.468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2.32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39.2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44.8</a:t>
                      </a:r>
                      <a:endParaRPr lang="en-CA" sz="9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53.6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1.44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800" spc="-5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0.468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1.07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1.13</a:t>
                      </a:r>
                      <a:endParaRPr lang="en-C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8415" marR="1841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74682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788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B1DE35A-A6ED-4516-BEEE-CAE226172356}"/>
              </a:ext>
            </a:extLst>
          </p:cNvPr>
          <p:cNvGrpSpPr>
            <a:grpSpLocks/>
          </p:cNvGrpSpPr>
          <p:nvPr/>
        </p:nvGrpSpPr>
        <p:grpSpPr>
          <a:xfrm>
            <a:off x="900498" y="980657"/>
            <a:ext cx="7158193" cy="4786439"/>
            <a:chOff x="741848" y="927603"/>
            <a:chExt cx="4320159" cy="2889905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580"/>
            <a:stretch/>
          </p:blipFill>
          <p:spPr bwMode="auto">
            <a:xfrm>
              <a:off x="741848" y="927603"/>
              <a:ext cx="4320159" cy="2566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31B089F1-8A52-4A11-9AF3-A9B174FD1B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400"/>
            <a:stretch/>
          </p:blipFill>
          <p:spPr bwMode="auto">
            <a:xfrm>
              <a:off x="741848" y="3493970"/>
              <a:ext cx="4320159" cy="32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5672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3048000" y="1671999"/>
            <a:ext cx="5007429" cy="4629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54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455613" indent="-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1200"/>
              </a:spcBef>
              <a:buFont typeface="Webdings" panose="05030102010509060703" pitchFamily="18" charset="2"/>
              <a:buChar char="4"/>
            </a:pPr>
            <a:r>
              <a:rPr lang="en-US" altLang="en-US" sz="2400" dirty="0">
                <a:latin typeface="+mj-lt"/>
              </a:rPr>
              <a:t>Background on Agent Orange Use in Viet Nam and at Bien Hoa Airbase</a:t>
            </a:r>
          </a:p>
          <a:p>
            <a:pPr eaLnBrk="1" hangingPunct="1">
              <a:spcBef>
                <a:spcPts val="1200"/>
              </a:spcBef>
              <a:buFont typeface="Webdings" panose="05030102010509060703" pitchFamily="18" charset="2"/>
              <a:buChar char="4"/>
            </a:pPr>
            <a:r>
              <a:rPr lang="en-US" altLang="en-US" sz="2400" dirty="0">
                <a:latin typeface="+mj-lt"/>
              </a:rPr>
              <a:t>Project Objectives</a:t>
            </a:r>
          </a:p>
          <a:p>
            <a:pPr eaLnBrk="1" hangingPunct="1">
              <a:spcBef>
                <a:spcPts val="1200"/>
              </a:spcBef>
              <a:buFont typeface="Webdings" panose="05030102010509060703" pitchFamily="18" charset="2"/>
              <a:buChar char="4"/>
            </a:pPr>
            <a:r>
              <a:rPr lang="en-US" altLang="en-US" sz="2400" dirty="0">
                <a:latin typeface="+mj-lt"/>
              </a:rPr>
              <a:t>Methods</a:t>
            </a:r>
          </a:p>
          <a:p>
            <a:pPr eaLnBrk="1" hangingPunct="1">
              <a:spcBef>
                <a:spcPts val="1200"/>
              </a:spcBef>
              <a:buFont typeface="Webdings" panose="05030102010509060703" pitchFamily="18" charset="2"/>
              <a:buChar char="4"/>
            </a:pPr>
            <a:r>
              <a:rPr lang="en-US" altLang="en-US" sz="2400" dirty="0">
                <a:latin typeface="+mj-lt"/>
              </a:rPr>
              <a:t>Results and Discussion</a:t>
            </a:r>
          </a:p>
          <a:p>
            <a:pPr eaLnBrk="1" hangingPunct="1">
              <a:spcBef>
                <a:spcPts val="1200"/>
              </a:spcBef>
              <a:buFont typeface="Webdings" panose="05030102010509060703" pitchFamily="18" charset="2"/>
              <a:buChar char="4"/>
            </a:pPr>
            <a:r>
              <a:rPr lang="en-US" altLang="en-US" sz="2400" dirty="0">
                <a:latin typeface="+mj-lt"/>
              </a:rPr>
              <a:t>Conclusions </a:t>
            </a:r>
          </a:p>
          <a:p>
            <a:pPr eaLnBrk="1" hangingPunct="1">
              <a:spcBef>
                <a:spcPts val="1200"/>
              </a:spcBef>
              <a:buFont typeface="Webdings" panose="05030102010509060703" pitchFamily="18" charset="2"/>
              <a:buChar char="4"/>
            </a:pPr>
            <a:r>
              <a:rPr lang="en-US" altLang="en-US" sz="2400" dirty="0">
                <a:latin typeface="+mj-lt"/>
              </a:rPr>
              <a:t>Recommendations for Protection of Human Health </a:t>
            </a:r>
          </a:p>
          <a:p>
            <a:pPr eaLnBrk="1" hangingPunct="1">
              <a:spcBef>
                <a:spcPct val="20000"/>
              </a:spcBef>
              <a:buFont typeface="Webdings" panose="05030102010509060703" pitchFamily="18" charset="2"/>
              <a:buChar char="4"/>
            </a:pPr>
            <a:endParaRPr lang="en-US" altLang="en-US" sz="2400" dirty="0">
              <a:latin typeface="Tahoma" panose="020B060403050404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831013" cy="7315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dirty="0">
                <a:solidFill>
                  <a:srgbClr val="005343"/>
                </a:solidFill>
                <a:ea typeface="ＭＳ Ｐゴシック"/>
                <a:cs typeface="Arial" pitchFamily="34" charset="0"/>
              </a:rPr>
              <a:t>Presentation Outline</a:t>
            </a:r>
            <a:endParaRPr lang="en-CA" sz="3600" cap="all" dirty="0">
              <a:solidFill>
                <a:srgbClr val="005343"/>
              </a:solidFill>
              <a:ea typeface="ＭＳ Ｐゴシック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/>
          <a:srcRect l="13315" r="32918"/>
          <a:stretch/>
        </p:blipFill>
        <p:spPr bwMode="auto">
          <a:xfrm>
            <a:off x="457200" y="1671999"/>
            <a:ext cx="2455820" cy="2061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V:\Data\Projects\O33 1579 VN Bien Hoa\Photos\Photos for BH Report - FINAL\_4_Bien Hoa Air Base_27 March 1969_Ranch Hand C-123s.jpg"/>
          <p:cNvPicPr>
            <a:picLocks noChangeAspect="1" noChangeArrowheads="1"/>
          </p:cNvPicPr>
          <p:nvPr/>
        </p:nvPicPr>
        <p:blipFill rotWithShape="1">
          <a:blip r:embed="rId3"/>
          <a:srcRect r="39099" b="25444"/>
          <a:stretch/>
        </p:blipFill>
        <p:spPr bwMode="auto">
          <a:xfrm>
            <a:off x="457200" y="3905303"/>
            <a:ext cx="2455820" cy="2378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9546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81" y="296090"/>
            <a:ext cx="7912438" cy="630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699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31" y="635735"/>
            <a:ext cx="8166164" cy="549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290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5C967D-C998-42C9-B88B-934F9598B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4289"/>
            <a:ext cx="6298476" cy="1258389"/>
          </a:xfrm>
        </p:spPr>
        <p:txBody>
          <a:bodyPr/>
          <a:lstStyle/>
          <a:p>
            <a:pPr>
              <a:lnSpc>
                <a:spcPts val="2700"/>
              </a:lnSpc>
            </a:pP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Estimated Mean </a:t>
            </a:r>
            <a:r>
              <a:rPr lang="en-US" altLang="en-US" sz="2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</a:t>
            </a:r>
            <a:r>
              <a:rPr lang="en-US" altLang="en-US" sz="24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Maximum </a:t>
            </a: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Exposure Dose of 2,3,7,8-TCDD (pg/kg/day), from Consumption of </a:t>
            </a:r>
            <a:r>
              <a:rPr lang="en-US" alt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Fi</a:t>
            </a: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 from Bien Hoa</a:t>
            </a:r>
            <a:r>
              <a:rPr lang="en-CA" altLang="en-US" sz="2400" dirty="0">
                <a:latin typeface="Arial" panose="020B0604020202020204" pitchFamily="34" charset="0"/>
              </a:rPr>
              <a:t/>
            </a:r>
            <a:br>
              <a:rPr lang="en-CA" altLang="en-US" sz="2400" dirty="0">
                <a:latin typeface="Arial" panose="020B0604020202020204" pitchFamily="34" charset="0"/>
              </a:rPr>
            </a:br>
            <a:endParaRPr lang="en-CA" sz="24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3EAED9A1-3BD5-4E2F-A9B1-AE555410D0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651646"/>
              </p:ext>
            </p:extLst>
          </p:nvPr>
        </p:nvGraphicFramePr>
        <p:xfrm>
          <a:off x="557349" y="1802675"/>
          <a:ext cx="7759336" cy="409902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362994">
                  <a:extLst>
                    <a:ext uri="{9D8B030D-6E8A-4147-A177-3AD203B41FA5}">
                      <a16:colId xmlns:a16="http://schemas.microsoft.com/office/drawing/2014/main" xmlns="" val="35271586"/>
                    </a:ext>
                  </a:extLst>
                </a:gridCol>
                <a:gridCol w="1846217">
                  <a:extLst>
                    <a:ext uri="{9D8B030D-6E8A-4147-A177-3AD203B41FA5}">
                      <a16:colId xmlns:a16="http://schemas.microsoft.com/office/drawing/2014/main" xmlns="" val="2102562132"/>
                    </a:ext>
                  </a:extLst>
                </a:gridCol>
                <a:gridCol w="1550125">
                  <a:extLst>
                    <a:ext uri="{9D8B030D-6E8A-4147-A177-3AD203B41FA5}">
                      <a16:colId xmlns:a16="http://schemas.microsoft.com/office/drawing/2014/main" xmlns="" val="1887092327"/>
                    </a:ext>
                  </a:extLst>
                </a:gridCol>
              </a:tblGrid>
              <a:tr h="594161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kern="1100" dirty="0">
                          <a:solidFill>
                            <a:srgbClr val="0071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Consumption</a:t>
                      </a:r>
                      <a:r>
                        <a:rPr lang="en-US" sz="1600" b="1" kern="1100" spc="-35" dirty="0">
                          <a:solidFill>
                            <a:srgbClr val="0071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100" dirty="0">
                          <a:solidFill>
                            <a:srgbClr val="0071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scenario</a:t>
                      </a:r>
                      <a:endParaRPr lang="en-CA" sz="1600" b="1" kern="1100" dirty="0">
                        <a:solidFill>
                          <a:srgbClr val="007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kern="1100" dirty="0" smtClean="0">
                          <a:solidFill>
                            <a:srgbClr val="0071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Mean pg/kg/day</a:t>
                      </a:r>
                      <a:br>
                        <a:rPr lang="en-US" sz="1600" b="1" kern="1100" dirty="0" smtClean="0">
                          <a:solidFill>
                            <a:srgbClr val="0071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600" b="1" kern="1100" dirty="0" smtClean="0">
                          <a:solidFill>
                            <a:srgbClr val="0071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US" sz="1600" b="1" kern="1100" dirty="0" smtClean="0">
                          <a:solidFill>
                            <a:srgbClr val="0071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600" b="1" kern="1100" spc="25" dirty="0" smtClean="0">
                          <a:solidFill>
                            <a:srgbClr val="0071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100" dirty="0">
                          <a:solidFill>
                            <a:srgbClr val="0071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(95</a:t>
                      </a:r>
                      <a:r>
                        <a:rPr lang="en-US" sz="1600" b="1" kern="1100" spc="-75" dirty="0">
                          <a:solidFill>
                            <a:srgbClr val="0071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100" dirty="0">
                          <a:solidFill>
                            <a:srgbClr val="0071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r>
                        <a:rPr lang="en-US" sz="1600" b="1" kern="1100" spc="30" dirty="0">
                          <a:solidFill>
                            <a:srgbClr val="0071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100" dirty="0">
                          <a:solidFill>
                            <a:srgbClr val="0071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CIs)</a:t>
                      </a:r>
                      <a:endParaRPr lang="en-CA" sz="1600" b="1" kern="1100" dirty="0">
                        <a:solidFill>
                          <a:srgbClr val="007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kern="1100" dirty="0">
                          <a:solidFill>
                            <a:srgbClr val="00716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Maximum</a:t>
                      </a:r>
                      <a:endParaRPr lang="en-CA" sz="1600" b="1" kern="1100" dirty="0">
                        <a:solidFill>
                          <a:srgbClr val="00716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20881147"/>
                  </a:ext>
                </a:extLst>
              </a:tr>
              <a:tr h="438108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Muscle</a:t>
                      </a:r>
                      <a:r>
                        <a:rPr lang="en-US" sz="1600" spc="35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only</a:t>
                      </a:r>
                      <a:r>
                        <a:rPr lang="en-US" sz="1600" spc="35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at</a:t>
                      </a:r>
                      <a:r>
                        <a:rPr lang="en-US" sz="1600" spc="35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94</a:t>
                      </a:r>
                      <a:r>
                        <a:rPr lang="en-US" sz="1600" spc="-7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g/day</a:t>
                      </a:r>
                      <a:endParaRPr lang="en-CA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28</a:t>
                      </a:r>
                      <a:r>
                        <a:rPr lang="en-US" sz="1600" spc="45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5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(1</a:t>
                      </a:r>
                      <a:r>
                        <a:rPr lang="en-US" sz="1600" spc="-1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1,</a:t>
                      </a:r>
                      <a:r>
                        <a:rPr lang="en-US" sz="1600" spc="5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44)</a:t>
                      </a:r>
                      <a:endParaRPr lang="en-CA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44</a:t>
                      </a:r>
                      <a:endParaRPr lang="en-CA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57940855"/>
                  </a:ext>
                </a:extLst>
              </a:tr>
              <a:tr h="438108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Muscle</a:t>
                      </a:r>
                      <a:r>
                        <a:rPr lang="en-US" sz="1600" spc="3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only</a:t>
                      </a:r>
                      <a:r>
                        <a:rPr lang="en-US" sz="1600" spc="3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at</a:t>
                      </a:r>
                      <a:r>
                        <a:rPr lang="en-US" sz="1600" spc="3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170</a:t>
                      </a:r>
                      <a:r>
                        <a:rPr lang="en-US" sz="1600" spc="-7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g/day</a:t>
                      </a:r>
                      <a:endParaRPr lang="en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50</a:t>
                      </a:r>
                      <a:r>
                        <a:rPr lang="en-US" sz="1600" spc="3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(20,</a:t>
                      </a:r>
                      <a:r>
                        <a:rPr lang="en-US" sz="1600" spc="4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80)</a:t>
                      </a:r>
                      <a:endParaRPr lang="en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80</a:t>
                      </a:r>
                      <a:endParaRPr lang="en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299406"/>
                  </a:ext>
                </a:extLst>
              </a:tr>
              <a:tr h="438108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Assuming</a:t>
                      </a:r>
                      <a:r>
                        <a:rPr lang="en-US" sz="1600" spc="4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95</a:t>
                      </a:r>
                      <a:r>
                        <a:rPr lang="en-US" sz="1600" spc="-7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r>
                        <a:rPr lang="en-US" sz="1600" spc="35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muscle,</a:t>
                      </a:r>
                      <a:r>
                        <a:rPr lang="en-US" sz="1600" spc="4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en-US" sz="1600" spc="-7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r>
                        <a:rPr lang="en-US" sz="1600" spc="4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fat</a:t>
                      </a:r>
                      <a:r>
                        <a:rPr lang="en-US" sz="1600" spc="4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at</a:t>
                      </a:r>
                      <a:r>
                        <a:rPr lang="en-US" sz="1600" spc="35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94</a:t>
                      </a:r>
                      <a:r>
                        <a:rPr lang="en-US" sz="1600" spc="-65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g/day</a:t>
                      </a:r>
                      <a:endParaRPr lang="en-CA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150</a:t>
                      </a:r>
                      <a:r>
                        <a:rPr lang="en-US" sz="1600" spc="4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(42,</a:t>
                      </a:r>
                      <a:r>
                        <a:rPr lang="en-US" sz="1600" spc="4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260)</a:t>
                      </a:r>
                      <a:endParaRPr lang="en-CA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310</a:t>
                      </a:r>
                      <a:endParaRPr lang="en-CA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42273775"/>
                  </a:ext>
                </a:extLst>
              </a:tr>
              <a:tr h="438108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Assuming</a:t>
                      </a:r>
                      <a:r>
                        <a:rPr lang="en-US" sz="1600" spc="3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r>
                        <a:rPr lang="en-US" sz="1600" spc="-6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en-US" sz="1600" spc="3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muscle,</a:t>
                      </a:r>
                      <a:r>
                        <a:rPr lang="en-US" sz="1600" spc="4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600" spc="-7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en-US" sz="1600" spc="4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fat</a:t>
                      </a:r>
                      <a:r>
                        <a:rPr lang="en-US" sz="1600" spc="4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</a:t>
                      </a:r>
                      <a:r>
                        <a:rPr lang="en-US" sz="1600" spc="3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r>
                        <a:rPr lang="en-US" sz="1600" spc="-6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g/day </a:t>
                      </a:r>
                      <a:endParaRPr lang="en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270</a:t>
                      </a:r>
                      <a:r>
                        <a:rPr lang="en-US" sz="1600" spc="4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(76,</a:t>
                      </a:r>
                      <a:r>
                        <a:rPr lang="en-US" sz="1600" spc="4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460)</a:t>
                      </a:r>
                      <a:endParaRPr lang="en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560</a:t>
                      </a:r>
                      <a:endParaRPr lang="en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44795410"/>
                  </a:ext>
                </a:extLst>
              </a:tr>
              <a:tr h="438108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Pacer</a:t>
                      </a:r>
                      <a:r>
                        <a:rPr lang="en-US" sz="1600" spc="45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Ivy</a:t>
                      </a:r>
                      <a:r>
                        <a:rPr lang="en-US" sz="1600" spc="5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whole</a:t>
                      </a:r>
                      <a:r>
                        <a:rPr lang="en-US" sz="1600" spc="45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5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ﬁ</a:t>
                      </a:r>
                      <a:r>
                        <a:rPr lang="en-US" sz="1600" spc="-5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</a:t>
                      </a:r>
                      <a:r>
                        <a:rPr lang="en-US" sz="1600" spc="5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</a:t>
                      </a:r>
                      <a:r>
                        <a:rPr lang="en-US" sz="1600" spc="5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r>
                        <a:rPr lang="en-US" sz="1600" spc="-7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g/day</a:t>
                      </a:r>
                      <a:endParaRPr lang="en-CA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830</a:t>
                      </a:r>
                      <a:r>
                        <a:rPr lang="en-US" sz="1600" spc="4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5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(NA</a:t>
                      </a:r>
                      <a:r>
                        <a:rPr lang="en-US" sz="1600" spc="-1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CA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NA</a:t>
                      </a:r>
                      <a:endParaRPr lang="en-CA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68154642"/>
                  </a:ext>
                </a:extLst>
              </a:tr>
              <a:tr h="438108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Pacer</a:t>
                      </a:r>
                      <a:r>
                        <a:rPr lang="en-US" sz="1600" spc="4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Ivy</a:t>
                      </a:r>
                      <a:r>
                        <a:rPr lang="en-US" sz="1600" spc="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whole</a:t>
                      </a:r>
                      <a:r>
                        <a:rPr lang="en-US" sz="1600" spc="4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ﬁ</a:t>
                      </a:r>
                      <a:r>
                        <a:rPr lang="en-US" sz="1600" spc="-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</a:t>
                      </a:r>
                      <a:r>
                        <a:rPr lang="en-US" sz="1600" spc="4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</a:t>
                      </a:r>
                      <a:r>
                        <a:rPr lang="en-US" sz="1600" spc="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r>
                        <a:rPr lang="en-US" sz="1600" spc="-7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g/day</a:t>
                      </a:r>
                      <a:endParaRPr lang="en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1500</a:t>
                      </a:r>
                      <a:r>
                        <a:rPr lang="en-US" sz="1600" spc="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(NA)</a:t>
                      </a:r>
                      <a:endParaRPr lang="en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NA</a:t>
                      </a:r>
                      <a:endParaRPr lang="en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31942698"/>
                  </a:ext>
                </a:extLst>
              </a:tr>
              <a:tr h="438108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Z-1</a:t>
                      </a:r>
                      <a:r>
                        <a:rPr lang="en-US" sz="1600" spc="4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lake</a:t>
                      </a:r>
                      <a:r>
                        <a:rPr lang="en-US" sz="1600" spc="5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whole</a:t>
                      </a:r>
                      <a:r>
                        <a:rPr lang="en-US" sz="1600" spc="5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5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ﬁ</a:t>
                      </a:r>
                      <a:r>
                        <a:rPr lang="en-US" sz="1600" spc="-5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</a:t>
                      </a:r>
                      <a:r>
                        <a:rPr lang="en-US" sz="1600" spc="5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r>
                        <a:rPr lang="en-US" sz="1600" spc="-7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g/day</a:t>
                      </a:r>
                      <a:endParaRPr lang="en-CA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130</a:t>
                      </a:r>
                      <a:r>
                        <a:rPr lang="en-US" sz="1600" spc="15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(NA)</a:t>
                      </a:r>
                      <a:endParaRPr lang="en-CA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NA</a:t>
                      </a:r>
                      <a:endParaRPr lang="en-CA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86359666"/>
                  </a:ext>
                </a:extLst>
              </a:tr>
              <a:tr h="438108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Z-1</a:t>
                      </a:r>
                      <a:r>
                        <a:rPr lang="en-US" sz="1600" spc="4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lake</a:t>
                      </a:r>
                      <a:r>
                        <a:rPr lang="en-US" sz="1600" spc="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whole</a:t>
                      </a:r>
                      <a:r>
                        <a:rPr lang="en-US" sz="1600" spc="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spc="-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ﬁ</a:t>
                      </a:r>
                      <a:r>
                        <a:rPr lang="en-US" sz="1600" spc="-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</a:t>
                      </a:r>
                      <a:r>
                        <a:rPr lang="en-US" sz="1600" spc="4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r>
                        <a:rPr lang="en-US" sz="1600" spc="-7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g/day</a:t>
                      </a:r>
                      <a:endParaRPr lang="en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230</a:t>
                      </a:r>
                      <a:r>
                        <a:rPr lang="en-US" sz="1600" spc="15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(NA)</a:t>
                      </a:r>
                      <a:endParaRPr lang="en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NA</a:t>
                      </a:r>
                      <a:endParaRPr lang="en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83919061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AFA213B0-A6DB-4245-BE96-2DE9EB6B0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85" y="6029579"/>
            <a:ext cx="458535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lang="en-US" altLang="en-US" sz="1100" dirty="0" smtClean="0">
                <a:ea typeface="Calibri" panose="020F0502020204030204" pitchFamily="34" charset="0"/>
                <a:cs typeface="Arial" panose="020B0604020202020204" pitchFamily="34" charset="0"/>
              </a:rPr>
              <a:t>Recommended maximum = 4 pg/kg/day</a:t>
            </a:r>
            <a:br>
              <a:rPr lang="en-US" altLang="en-US" sz="1100" dirty="0" smtClean="0"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en-US" sz="1100" dirty="0" smtClean="0">
                <a:ea typeface="Calibri" panose="020F0502020204030204" pitchFamily="34" charset="0"/>
                <a:cs typeface="Arial" panose="020B0604020202020204" pitchFamily="34" charset="0"/>
              </a:rPr>
              <a:t>NA =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Con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ﬁ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dence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limits not calculated.</a:t>
            </a:r>
            <a:endParaRPr kumimoji="0" lang="en-CA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en-CA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798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2276475" y="170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54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3640183" y="1463040"/>
            <a:ext cx="4885508" cy="471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marL="455613" indent="-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912813" indent="-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 eaLnBrk="1" hangingPunct="1">
              <a:spcBef>
                <a:spcPct val="20000"/>
              </a:spcBef>
              <a:buClr>
                <a:srgbClr val="005343"/>
              </a:buClr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+mj-lt"/>
              </a:rPr>
              <a:t>Bien Hoa Airbase is a significant dioxin hotspot.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5343"/>
              </a:buClr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+mj-lt"/>
              </a:rPr>
              <a:t>Elevated levels of dioxins are found on Bien Hoa Airbase, which are above the Vietnamese and international standards.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5343"/>
              </a:buClr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+mj-lt"/>
              </a:rPr>
              <a:t>The source of dioxins was historical use of Agent Orange and other herbicides during Operation Ranch Hand in the US-Viet Nam war.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5343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latin typeface="+mj-lt"/>
              </a:rPr>
              <a:t>Ponds at the former US airbase at Bien Hoa are contaminated with Agent Orange.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5343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latin typeface="+mj-lt"/>
              </a:rPr>
              <a:t>The ponds had been used for aquaculture, and fish from those ponds have been sold to the public. </a:t>
            </a:r>
          </a:p>
        </p:txBody>
      </p:sp>
      <p:pic>
        <p:nvPicPr>
          <p:cNvPr id="14342" name="Picture 12" descr="G:\DATA\PROJECTS\VN1071\Data\misc photos and film\helicopter spraying.bmp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511" y="1463042"/>
            <a:ext cx="3021864" cy="46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7200" y="458495"/>
            <a:ext cx="2698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5343"/>
                </a:solidFill>
                <a:cs typeface="Arial" pitchFamily="34" charset="0"/>
              </a:rPr>
              <a:t>Conclusions</a:t>
            </a:r>
            <a:endParaRPr lang="en-US" sz="3600" dirty="0">
              <a:solidFill>
                <a:srgbClr val="005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961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2276475" y="170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54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2743199" y="1463040"/>
            <a:ext cx="5625737" cy="397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marL="455613" indent="-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 eaLnBrk="1" hangingPunct="1">
              <a:spcBef>
                <a:spcPct val="20000"/>
              </a:spcBef>
              <a:buClr>
                <a:srgbClr val="005343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For on-base tilapia, muscle concentrations of 2,3,7,8-TCDD ranged from 1.4 to 32.7 pg/g. Fat concentrations ranged from 73.3 to 3,990 pg/g.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5343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People who eat fish and other aquatic organisms from the Airbase have higher risk of elevated dioxin levels in their bodies.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5343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Estimated human exposure doses exceed international guidelines and exceed 2,3,7,8-TCDD’s lowest adverse effect level criteria.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5343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The Bien Hoa fishponds are a completed human pathway for TCDD exposure.</a:t>
            </a:r>
            <a:endParaRPr lang="en-US" altLang="en-US" sz="2000" dirty="0">
              <a:latin typeface="+mj-lt"/>
            </a:endParaRPr>
          </a:p>
        </p:txBody>
      </p:sp>
      <p:pic>
        <p:nvPicPr>
          <p:cNvPr id="15366" name="Picture 12" descr="28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8" t="11060" r="28920" b="14589"/>
          <a:stretch/>
        </p:blipFill>
        <p:spPr bwMode="auto">
          <a:xfrm>
            <a:off x="457200" y="1371600"/>
            <a:ext cx="2015760" cy="500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449786"/>
            <a:ext cx="3390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5343"/>
                </a:solidFill>
                <a:cs typeface="Arial" pitchFamily="34" charset="0"/>
              </a:rPr>
              <a:t>Conclusions (2)</a:t>
            </a:r>
            <a:endParaRPr lang="en-US" sz="3600" dirty="0">
              <a:solidFill>
                <a:srgbClr val="005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492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2276475" y="170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54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2629989" y="1481642"/>
            <a:ext cx="5643154" cy="495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marL="455613" indent="-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 eaLnBrk="1" hangingPunct="1">
              <a:spcBef>
                <a:spcPct val="20000"/>
              </a:spcBef>
              <a:buClr>
                <a:srgbClr val="005343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Clean up of Bien Hoa Airbase is urgently required.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5343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Cultivation and sale of fish from Bien Hoa Airbase should be halted immediately.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5343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Times New Roman" pitchFamily="18" charset="0"/>
              </a:rPr>
              <a:t>Need to protect future generations of Vietnamese from exposure to dioxin and other toxic chemicals.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5343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Continued awareness raising of dioxin exposure pathways (i.e., eating contaminated fish and aquatic animals from the Airbase) is required to protect people from future exposure to dioxins.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5343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Lessons learned from the ongoing clean-up of Da Nang Airport will be invaluable for the future remediation of Bien Hoa Airbase.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458495"/>
            <a:ext cx="40318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5343"/>
                </a:solidFill>
                <a:cs typeface="Arial" pitchFamily="34" charset="0"/>
              </a:rPr>
              <a:t>Recommendations</a:t>
            </a:r>
            <a:endParaRPr lang="en-US" sz="3600" dirty="0">
              <a:solidFill>
                <a:srgbClr val="005343"/>
              </a:solidFill>
            </a:endParaRPr>
          </a:p>
        </p:txBody>
      </p:sp>
      <p:pic>
        <p:nvPicPr>
          <p:cNvPr id="9" name="Picture 11" descr="F1060008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1371600"/>
            <a:ext cx="2009222" cy="496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126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ChangeArrowheads="1"/>
          </p:cNvSpPr>
          <p:nvPr/>
        </p:nvSpPr>
        <p:spPr bwMode="auto">
          <a:xfrm>
            <a:off x="1287463" y="1535113"/>
            <a:ext cx="3633787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ebdings" pitchFamily="18" charset="2"/>
              <a:buNone/>
            </a:pPr>
            <a:r>
              <a:rPr lang="en-US" sz="3200" b="0" dirty="0">
                <a:solidFill>
                  <a:schemeClr val="tx1"/>
                </a:solidFill>
                <a:latin typeface="Tahoma" pitchFamily="34" charset="0"/>
              </a:rPr>
              <a:t>THANK YOU</a:t>
            </a:r>
          </a:p>
        </p:txBody>
      </p:sp>
      <p:pic>
        <p:nvPicPr>
          <p:cNvPr id="47107" name="Picture 3" descr="Recreational fishing at Xuan Lak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4"/>
            <a:ext cx="9144000" cy="6858000"/>
          </a:xfrm>
          <a:prstGeom prst="rect">
            <a:avLst/>
          </a:prstGeom>
          <a:noFill/>
        </p:spPr>
      </p:pic>
      <p:sp>
        <p:nvSpPr>
          <p:cNvPr id="47108" name="Rectangle 1026"/>
          <p:cNvSpPr>
            <a:spLocks noChangeArrowheads="1"/>
          </p:cNvSpPr>
          <p:nvPr/>
        </p:nvSpPr>
        <p:spPr bwMode="auto">
          <a:xfrm>
            <a:off x="339634" y="113217"/>
            <a:ext cx="8090263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ebdings" pitchFamily="18" charset="2"/>
              <a:buNone/>
            </a:pPr>
            <a:r>
              <a:rPr lang="en-US" sz="3200" b="0" dirty="0">
                <a:solidFill>
                  <a:schemeClr val="tx1"/>
                </a:solidFill>
                <a:latin typeface="Tahoma" pitchFamily="34" charset="0"/>
              </a:rPr>
              <a:t>Thank You!</a:t>
            </a:r>
          </a:p>
          <a:p>
            <a:pPr marL="342900" indent="-640080" eaLnBrk="0" hangingPunct="0">
              <a:spcBef>
                <a:spcPct val="20000"/>
              </a:spcBef>
            </a:pPr>
            <a:r>
              <a:rPr lang="en-US" sz="2800" dirty="0"/>
              <a:t>Authors: Boivin TG</a:t>
            </a:r>
            <a:r>
              <a:rPr lang="en-US" sz="2800" baseline="30000" dirty="0"/>
              <a:t>1</a:t>
            </a:r>
            <a:r>
              <a:rPr lang="en-US" sz="2800" dirty="0"/>
              <a:t>, Sorenson K</a:t>
            </a:r>
            <a:r>
              <a:rPr lang="en-US" sz="2800" baseline="30000" dirty="0"/>
              <a:t>2</a:t>
            </a:r>
            <a:r>
              <a:rPr lang="en-US" sz="2800" dirty="0"/>
              <a:t>, Chenevey P</a:t>
            </a:r>
            <a:r>
              <a:rPr lang="en-US" sz="2800" baseline="30000" dirty="0"/>
              <a:t>2</a:t>
            </a:r>
            <a:r>
              <a:rPr lang="en-US" sz="2800" dirty="0"/>
              <a:t>, 				Moats D</a:t>
            </a:r>
            <a:r>
              <a:rPr lang="en-US" sz="2800" baseline="30000" dirty="0"/>
              <a:t>3</a:t>
            </a:r>
            <a:r>
              <a:rPr lang="en-US" sz="2800" dirty="0"/>
              <a:t>, Pohl HR</a:t>
            </a:r>
            <a:r>
              <a:rPr lang="en-US" sz="2800" baseline="30000" dirty="0"/>
              <a:t>4</a:t>
            </a:r>
            <a:r>
              <a:rPr lang="en-US" sz="2800" dirty="0"/>
              <a:t> and Durant J</a:t>
            </a:r>
            <a:r>
              <a:rPr lang="en-US" sz="2800" baseline="30000" dirty="0"/>
              <a:t>4</a:t>
            </a:r>
            <a:r>
              <a:rPr lang="en-US" sz="2800" dirty="0"/>
              <a:t> </a:t>
            </a:r>
          </a:p>
          <a:p>
            <a:pPr marL="342900" indent="-342900" eaLnBrk="0" hangingPunct="0">
              <a:spcBef>
                <a:spcPct val="20000"/>
              </a:spcBef>
              <a:buFont typeface="Webdings" pitchFamily="18" charset="2"/>
              <a:buNone/>
            </a:pPr>
            <a:endParaRPr lang="en-US" sz="32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215" y="4192417"/>
            <a:ext cx="62538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013" indent="-227013">
              <a:tabLst>
                <a:tab pos="227013" algn="l"/>
              </a:tabLst>
            </a:pPr>
            <a:r>
              <a:rPr lang="en-US" dirty="0"/>
              <a:t>Contacts: </a:t>
            </a:r>
          </a:p>
          <a:p>
            <a:pPr marL="339725" indent="-165100">
              <a:tabLst>
                <a:tab pos="339725" algn="l"/>
              </a:tabLst>
            </a:pPr>
            <a:r>
              <a:rPr lang="en-US" baseline="30000" dirty="0"/>
              <a:t>1</a:t>
            </a:r>
            <a:r>
              <a:rPr lang="en-US" dirty="0"/>
              <a:t>	Boivin Enterprises Inc., 107D Meyer Rd.,</a:t>
            </a:r>
            <a:br>
              <a:rPr lang="en-US" dirty="0"/>
            </a:br>
            <a:r>
              <a:rPr lang="en-US" dirty="0"/>
              <a:t>Salt Spring Island, B.C., Canada.</a:t>
            </a:r>
          </a:p>
          <a:p>
            <a:pPr marL="339725" indent="-165100">
              <a:tabLst>
                <a:tab pos="339725" algn="l"/>
              </a:tabLst>
            </a:pPr>
            <a:r>
              <a:rPr lang="en-US" baseline="30000" dirty="0"/>
              <a:t>2	</a:t>
            </a:r>
            <a:r>
              <a:rPr lang="en-US" dirty="0"/>
              <a:t>CDM Smith International Inc., Denver, COL, USA.</a:t>
            </a:r>
          </a:p>
          <a:p>
            <a:pPr marL="339725" indent="-165100">
              <a:tabLst>
                <a:tab pos="339725" algn="l"/>
              </a:tabLst>
            </a:pPr>
            <a:r>
              <a:rPr lang="en-US" baseline="30000" dirty="0"/>
              <a:t>3</a:t>
            </a:r>
            <a:r>
              <a:rPr lang="en-US" dirty="0"/>
              <a:t>	Hatfield Consultants Partnership, 200-850 Harbourside Drive, North Vancouver, B.C., Canada.</a:t>
            </a:r>
          </a:p>
          <a:p>
            <a:pPr marL="339725" indent="-165100">
              <a:tabLst>
                <a:tab pos="339725" algn="l"/>
              </a:tabLst>
            </a:pPr>
            <a:r>
              <a:rPr lang="en-US" baseline="30000" dirty="0"/>
              <a:t>4</a:t>
            </a:r>
            <a:r>
              <a:rPr lang="en-US" dirty="0"/>
              <a:t>	Agency for Toxic Substances and Disease Registry, Atlanta, GA, USA.</a:t>
            </a:r>
          </a:p>
        </p:txBody>
      </p:sp>
    </p:spTree>
    <p:extLst>
      <p:ext uri="{BB962C8B-B14F-4D97-AF65-F5344CB8AC3E}">
        <p14:creationId xmlns:p14="http://schemas.microsoft.com/office/powerpoint/2010/main" val="787555807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221674" y="518163"/>
            <a:ext cx="7245926" cy="7607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800" dirty="0">
                <a:ea typeface="ＭＳ Ｐゴシック"/>
                <a:cs typeface="Arial" pitchFamily="34" charset="0"/>
              </a:rPr>
              <a:t>Agent Orange Use during US-Viet Nam War</a:t>
            </a:r>
            <a:endParaRPr lang="en-CA" sz="2800" cap="all" dirty="0">
              <a:ea typeface="ＭＳ Ｐゴシック"/>
              <a:cs typeface="Arial" pitchFamily="34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 bwMode="auto">
          <a:xfrm>
            <a:off x="468085" y="1415700"/>
            <a:ext cx="5645331" cy="50547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Operation Ranch Hand 1961 – 1971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Over 80 million litres (&gt;600 kg) of herbicides were released into the environment of southern Viet Nam.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~1.6 million litres (75% being Agent Orange) were also applied over</a:t>
            </a:r>
            <a:br>
              <a:rPr lang="en-US" sz="2200" dirty="0"/>
            </a:br>
            <a:r>
              <a:rPr lang="en-US" sz="2200" dirty="0"/>
              <a:t>660,000 ha of Laotian territory.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Agent Orange (61% of herbicides) used to destroy forest cover and food crops.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Elevated levels of dioxins (2,3,7,8-TCDD) well documented in the environment in and around former US military sites in Viet Nam.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082" y="2300029"/>
            <a:ext cx="2330958" cy="374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972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2540132" y="1273858"/>
            <a:ext cx="6046519" cy="510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54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Font typeface="Webdings" pitchFamily="18" charset="2"/>
              <a:buNone/>
              <a:defRPr/>
            </a:pPr>
            <a:r>
              <a:rPr lang="en-US" sz="2200" dirty="0">
                <a:latin typeface="+mj-lt"/>
              </a:rPr>
              <a:t>Largest Ranch Hand Site in Viet Nam:</a:t>
            </a:r>
          </a:p>
          <a:p>
            <a:pPr marL="457200" indent="-457200">
              <a:spcBef>
                <a:spcPct val="20000"/>
              </a:spcBef>
              <a:buClr>
                <a:srgbClr val="005343"/>
              </a:buClr>
              <a:buFont typeface="Arial" pitchFamily="34" charset="0"/>
              <a:buChar char="•"/>
              <a:defRPr/>
            </a:pPr>
            <a:r>
              <a:rPr lang="en-US" sz="2200" dirty="0">
                <a:latin typeface="+mj-lt"/>
              </a:rPr>
              <a:t>98,000 Barrels of Agent Orange;</a:t>
            </a:r>
          </a:p>
          <a:p>
            <a:pPr marL="457200" indent="-457200">
              <a:spcBef>
                <a:spcPct val="20000"/>
              </a:spcBef>
              <a:buClr>
                <a:srgbClr val="005343"/>
              </a:buClr>
              <a:buFont typeface="Arial" pitchFamily="34" charset="0"/>
              <a:buChar char="•"/>
              <a:defRPr/>
            </a:pPr>
            <a:r>
              <a:rPr lang="en-US" sz="2200" dirty="0">
                <a:latin typeface="+mj-lt"/>
              </a:rPr>
              <a:t>45,000 Barrels of Agent White;</a:t>
            </a:r>
          </a:p>
          <a:p>
            <a:pPr marL="457200" indent="-457200">
              <a:spcBef>
                <a:spcPct val="20000"/>
              </a:spcBef>
              <a:buClr>
                <a:srgbClr val="005343"/>
              </a:buClr>
              <a:buFont typeface="Arial" pitchFamily="34" charset="0"/>
              <a:buChar char="•"/>
              <a:defRPr/>
            </a:pPr>
            <a:r>
              <a:rPr lang="en-US" sz="2200" dirty="0">
                <a:latin typeface="+mj-lt"/>
              </a:rPr>
              <a:t>16,000 Barrels of Agent Blue;</a:t>
            </a:r>
          </a:p>
          <a:p>
            <a:pPr marL="457200" indent="-457200">
              <a:spcBef>
                <a:spcPct val="20000"/>
              </a:spcBef>
              <a:buClr>
                <a:srgbClr val="005343"/>
              </a:buClr>
              <a:buFont typeface="Arial" pitchFamily="34" charset="0"/>
              <a:buChar char="•"/>
              <a:defRPr/>
            </a:pPr>
            <a:r>
              <a:rPr lang="en-US" sz="2200" dirty="0">
                <a:latin typeface="+mj-lt"/>
              </a:rPr>
              <a:t>11,000 Barrels transferred to Johnston Island under Pacer Ivy Program in 1970;</a:t>
            </a:r>
          </a:p>
          <a:p>
            <a:pPr marL="457200" indent="-457200">
              <a:spcBef>
                <a:spcPct val="20000"/>
              </a:spcBef>
              <a:buClr>
                <a:srgbClr val="005343"/>
              </a:buClr>
              <a:buFont typeface="Arial" pitchFamily="34" charset="0"/>
              <a:buChar char="•"/>
              <a:defRPr/>
            </a:pPr>
            <a:r>
              <a:rPr lang="en-US" sz="2200" dirty="0">
                <a:latin typeface="+mj-lt"/>
              </a:rPr>
              <a:t>Extensive spillage occurred in 1969/1970: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−"/>
              <a:defRPr/>
            </a:pPr>
            <a:r>
              <a:rPr lang="en-US" sz="2200" dirty="0">
                <a:latin typeface="+mj-lt"/>
              </a:rPr>
              <a:t>25,000 litres of Agent Orange;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−"/>
              <a:defRPr/>
            </a:pPr>
            <a:r>
              <a:rPr lang="en-US" sz="2200" dirty="0">
                <a:latin typeface="+mj-lt"/>
              </a:rPr>
              <a:t>2,500 litres of Agent White.</a:t>
            </a:r>
          </a:p>
          <a:p>
            <a:pPr marL="457200" indent="-457200">
              <a:spcBef>
                <a:spcPct val="20000"/>
              </a:spcBef>
              <a:buClr>
                <a:srgbClr val="005343"/>
              </a:buClr>
              <a:buFont typeface="Arial" pitchFamily="34" charset="0"/>
              <a:buChar char="•"/>
              <a:defRPr/>
            </a:pPr>
            <a:r>
              <a:rPr lang="en-US" sz="2200" dirty="0">
                <a:latin typeface="+mj-lt"/>
              </a:rPr>
              <a:t>&gt;1 million ppt dioxin has been recorded in soils from the area (VRTC and VEA data)</a:t>
            </a:r>
          </a:p>
          <a:p>
            <a:pPr marL="457200" indent="-457200">
              <a:spcBef>
                <a:spcPct val="20000"/>
              </a:spcBef>
              <a:buClr>
                <a:srgbClr val="005343"/>
              </a:buClr>
              <a:buFont typeface="Arial" pitchFamily="34" charset="0"/>
              <a:buChar char="•"/>
              <a:defRPr/>
            </a:pPr>
            <a:r>
              <a:rPr lang="en-US" sz="2200" dirty="0">
                <a:latin typeface="+mj-lt"/>
              </a:rPr>
              <a:t>A secure landfill has been constructed by MND to contain the contaminated material.</a:t>
            </a:r>
          </a:p>
        </p:txBody>
      </p:sp>
      <p:pic>
        <p:nvPicPr>
          <p:cNvPr id="9221" name="Picture 11" descr="G:\DATA\PROJECTS\VN1071\presentations\OsloRaw\Airphoto_BienHo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6" r="30604" b="22388"/>
          <a:stretch/>
        </p:blipFill>
        <p:spPr bwMode="auto">
          <a:xfrm>
            <a:off x="539902" y="1336544"/>
            <a:ext cx="1820121" cy="515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831013" cy="706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600" dirty="0">
                <a:solidFill>
                  <a:srgbClr val="005343"/>
                </a:solidFill>
                <a:ea typeface="ＭＳ Ｐゴシック"/>
                <a:cs typeface="Arial" pitchFamily="34" charset="0"/>
              </a:rPr>
              <a:t>Bien Hoa Airbase</a:t>
            </a:r>
            <a:endParaRPr lang="en-CA" sz="3600" cap="all" dirty="0">
              <a:solidFill>
                <a:srgbClr val="005343"/>
              </a:solidFill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537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1755775" y="1054100"/>
            <a:ext cx="71786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54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455613" indent="-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ebdings" panose="05030102010509060703" pitchFamily="18" charset="2"/>
              <a:buChar char="4"/>
            </a:pPr>
            <a:endParaRPr lang="en-US" altLang="en-US" sz="2600" dirty="0">
              <a:latin typeface="Tahoma" panose="020B0604030504040204" pitchFamily="34" charset="0"/>
            </a:endParaRP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2751909" y="1273714"/>
            <a:ext cx="5477692" cy="4888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54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455613" indent="-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69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 eaLnBrk="1" hangingPunct="1">
              <a:spcBef>
                <a:spcPct val="20000"/>
              </a:spcBef>
              <a:buClr>
                <a:srgbClr val="005343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Arial" charset="0"/>
                <a:ea typeface="ＭＳ Ｐゴシック" charset="-128"/>
                <a:cs typeface="Arial" charset="0"/>
              </a:rPr>
              <a:t>Significant</a:t>
            </a:r>
            <a:r>
              <a:rPr lang="en-US" altLang="en-US" sz="2200" dirty="0">
                <a:latin typeface="+mj-lt"/>
              </a:rPr>
              <a:t> contamination in 4 areas:</a:t>
            </a:r>
          </a:p>
          <a:p>
            <a:pPr marL="912813" lvl="1" indent="-342900" eaLnBrk="1" hangingPunct="1">
              <a:spcBef>
                <a:spcPct val="20000"/>
              </a:spcBef>
              <a:buFont typeface="Arial" panose="020B0604020202020204" pitchFamily="34" charset="0"/>
              <a:buChar char="−"/>
            </a:pPr>
            <a:r>
              <a:rPr lang="en-US" altLang="en-US" sz="2200" dirty="0">
                <a:latin typeface="+mj-lt"/>
              </a:rPr>
              <a:t>Z1 area (main storage area);</a:t>
            </a:r>
          </a:p>
          <a:p>
            <a:pPr marL="912813" lvl="1" indent="-342900" eaLnBrk="1" hangingPunct="1">
              <a:spcBef>
                <a:spcPct val="20000"/>
              </a:spcBef>
              <a:buFont typeface="Arial" panose="020B0604020202020204" pitchFamily="34" charset="0"/>
              <a:buChar char="−"/>
            </a:pPr>
            <a:r>
              <a:rPr lang="en-US" altLang="en-US" sz="2200" dirty="0">
                <a:latin typeface="+mj-lt"/>
              </a:rPr>
              <a:t>Southwest Area;</a:t>
            </a:r>
          </a:p>
          <a:p>
            <a:pPr marL="912813" lvl="1" indent="-342900" eaLnBrk="1" hangingPunct="1">
              <a:spcBef>
                <a:spcPct val="20000"/>
              </a:spcBef>
              <a:buFont typeface="Arial" panose="020B0604020202020204" pitchFamily="34" charset="0"/>
              <a:buChar char="−"/>
            </a:pPr>
            <a:r>
              <a:rPr lang="en-US" altLang="en-US" sz="2200" dirty="0">
                <a:latin typeface="+mj-lt"/>
              </a:rPr>
              <a:t>Pacer Ivy area;</a:t>
            </a:r>
          </a:p>
          <a:p>
            <a:pPr marL="912813" lvl="1" indent="-342900" eaLnBrk="1" hangingPunct="1">
              <a:spcBef>
                <a:spcPct val="20000"/>
              </a:spcBef>
              <a:buFont typeface="Arial" panose="020B0604020202020204" pitchFamily="34" charset="0"/>
              <a:buChar char="−"/>
            </a:pPr>
            <a:r>
              <a:rPr lang="en-US" altLang="en-US" sz="2200" dirty="0">
                <a:latin typeface="+mj-lt"/>
              </a:rPr>
              <a:t>Airbase Lakes (Z1 Lake &amp; Aquaculture ponds).</a:t>
            </a:r>
          </a:p>
          <a:p>
            <a:pPr marL="342900" indent="-342900" eaLnBrk="1" hangingPunct="1">
              <a:spcBef>
                <a:spcPts val="1800"/>
              </a:spcBef>
              <a:buClr>
                <a:srgbClr val="005343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j-lt"/>
              </a:rPr>
              <a:t>People live and work on the airbase, and are harvesting fish and livestock for sale in local markets in Bien Hoa City;</a:t>
            </a:r>
          </a:p>
          <a:p>
            <a:pPr marL="342900" indent="-342900" eaLnBrk="1" hangingPunct="1">
              <a:spcBef>
                <a:spcPts val="1800"/>
              </a:spcBef>
              <a:buClr>
                <a:srgbClr val="005343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j-lt"/>
              </a:rPr>
              <a:t>Numerous ways in which dioxin can enter the human population (ingestion, dust inhalation, soil contact). </a:t>
            </a:r>
          </a:p>
        </p:txBody>
      </p:sp>
      <p:pic>
        <p:nvPicPr>
          <p:cNvPr id="12294" name="Picture 8" descr="G:\DATA\PROJECTS\VN1071\DOCUMENT\Final Ford Report\Final_Ford_Report_Jan_2006\Photos\Powerpoint_Photos\DSC011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5" r="8783" b="13950"/>
          <a:stretch/>
        </p:blipFill>
        <p:spPr bwMode="auto">
          <a:xfrm>
            <a:off x="415746" y="1202411"/>
            <a:ext cx="2092323" cy="524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457200" y="518163"/>
            <a:ext cx="7420882" cy="93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800" dirty="0">
                <a:solidFill>
                  <a:srgbClr val="005343"/>
                </a:solidFill>
                <a:ea typeface="ＭＳ Ｐゴシック"/>
                <a:cs typeface="Arial" pitchFamily="34" charset="0"/>
              </a:rPr>
              <a:t>Dioxin Contamination at Bien Hoa Airbase</a:t>
            </a:r>
            <a:endParaRPr lang="en-CA" sz="2800" cap="all" dirty="0">
              <a:solidFill>
                <a:srgbClr val="005343"/>
              </a:solidFill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475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457200" y="461550"/>
            <a:ext cx="6831013" cy="7315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>
                <a:ea typeface="ＭＳ Ｐゴシック"/>
                <a:cs typeface="Arial" pitchFamily="34" charset="0"/>
              </a:rPr>
              <a:t>Human Exposure to </a:t>
            </a:r>
            <a:r>
              <a:rPr lang="en-US" dirty="0" smtClean="0">
                <a:ea typeface="ＭＳ Ｐゴシック"/>
                <a:cs typeface="Arial" pitchFamily="34" charset="0"/>
              </a:rPr>
              <a:t>Dioxins in Viet Nam</a:t>
            </a:r>
            <a:endParaRPr lang="en-CA" cap="all" dirty="0">
              <a:ea typeface="ＭＳ Ｐゴシック"/>
              <a:cs typeface="Arial" pitchFamily="34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 bwMode="auto">
          <a:xfrm>
            <a:off x="618309" y="1721079"/>
            <a:ext cx="5773782" cy="52401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Dioxin is known to cause cancer, and a number of other human health issues.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Chemically stable and bio-accumulates in fatty tissues.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Food consumption contributes to more than 90% of the human exposure to dioxins.</a:t>
            </a:r>
          </a:p>
          <a:p>
            <a:pPr lvl="0">
              <a:buFont typeface="Arial" pitchFamily="34" charset="0"/>
              <a:buChar char="•"/>
            </a:pPr>
            <a:r>
              <a:rPr lang="en-CA" dirty="0"/>
              <a:t>Highest levels of dioxin contamination are associated with three major “hot spots” at former US military airbases in Viet Nam.</a:t>
            </a:r>
          </a:p>
          <a:p>
            <a:pPr lvl="0">
              <a:buFont typeface="Arial" pitchFamily="34" charset="0"/>
              <a:buChar char="•"/>
            </a:pPr>
            <a:r>
              <a:rPr lang="en-CA" dirty="0"/>
              <a:t>Some Vietnamese living in the vicinity of these bases have elevated levels of dioxins in their blood and breast milk.</a:t>
            </a:r>
          </a:p>
          <a:p>
            <a:pPr lvl="0">
              <a:buFont typeface="Arial" pitchFamily="34" charset="0"/>
              <a:buChar char="•"/>
            </a:pPr>
            <a:r>
              <a:rPr lang="en-CA" dirty="0"/>
              <a:t>Consumption of contaminated fish and other aquatic animals is the main exposure route. </a:t>
            </a:r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_calendar09big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49"/>
          <a:stretch>
            <a:fillRect/>
          </a:stretch>
        </p:blipFill>
        <p:spPr bwMode="auto">
          <a:xfrm>
            <a:off x="6456569" y="1357682"/>
            <a:ext cx="1809750" cy="483592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860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ChangeArrowheads="1"/>
          </p:cNvSpPr>
          <p:nvPr/>
        </p:nvSpPr>
        <p:spPr bwMode="auto">
          <a:xfrm>
            <a:off x="1979613" y="1325563"/>
            <a:ext cx="71643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5613" indent="-4556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ebdings" panose="05030102010509060703" pitchFamily="18" charset="2"/>
              <a:buChar char="4"/>
            </a:pPr>
            <a:endParaRPr lang="en-US" altLang="en-US" sz="3200" dirty="0">
              <a:latin typeface="Tahoma" panose="020B0604030504040204" pitchFamily="34" charset="0"/>
            </a:endParaRPr>
          </a:p>
        </p:txBody>
      </p:sp>
      <p:pic>
        <p:nvPicPr>
          <p:cNvPr id="11272" name="Picture 10" descr="model9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141" y="582516"/>
            <a:ext cx="6938223" cy="5776021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952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457200" y="492036"/>
            <a:ext cx="7249886" cy="7315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>
                <a:ea typeface="ＭＳ Ｐゴシック"/>
                <a:cs typeface="Arial" pitchFamily="34" charset="0"/>
              </a:rPr>
              <a:t>Relevant Viet Nam Dioxin Assessments</a:t>
            </a:r>
            <a:endParaRPr lang="en-CA" sz="2800" cap="all" dirty="0">
              <a:ea typeface="ＭＳ Ｐゴシック"/>
              <a:cs typeface="Arial" pitchFamily="34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90725"/>
            <a:ext cx="5534297" cy="50455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buFont typeface="Arial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Initial research in Hue Province (1994-2000) funded by CIDA and other donors</a:t>
            </a:r>
          </a:p>
          <a:p>
            <a:pPr lvl="0">
              <a:buFont typeface="Arial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Identification of dioxin hotspot sites at a national level (2003-2005) funded by Ford Foundation</a:t>
            </a:r>
          </a:p>
          <a:p>
            <a:pPr lvl="0">
              <a:buFont typeface="Arial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Da Nang airbase studies and interim risk mitigation measures (2006-2009) funded by Ford Foundation</a:t>
            </a:r>
          </a:p>
          <a:p>
            <a:pPr lvl="0">
              <a:buFont typeface="Arial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Investigations at Bien Hoa and Phu Cat airbases (2010-2011) funded by Ford Foundation and </a:t>
            </a:r>
            <a:r>
              <a:rPr lang="en-US" sz="1800" dirty="0" smtClean="0">
                <a:solidFill>
                  <a:prstClr val="black"/>
                </a:solidFill>
              </a:rPr>
              <a:t>UNDP – USAID 2015-2016 survey data not included</a:t>
            </a:r>
            <a:endParaRPr lang="en-US" sz="1800" dirty="0">
              <a:solidFill>
                <a:prstClr val="black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JT Durant, TG Boivin, HR Pohl and TH Sinks.  2014.  </a:t>
            </a:r>
            <a:r>
              <a:rPr lang="en-US" sz="1800" b="1" dirty="0">
                <a:solidFill>
                  <a:prstClr val="black"/>
                </a:solidFill>
              </a:rPr>
              <a:t>Public Health Assessment of dioxin-contaminated fish at former US Airbase, Bien Hoa, Viet Nam </a:t>
            </a:r>
            <a:r>
              <a:rPr lang="en-US" sz="1800" i="1" dirty="0">
                <a:solidFill>
                  <a:prstClr val="black"/>
                </a:solidFill>
              </a:rPr>
              <a:t>International Journal of Environmental Health Research, 2014 – </a:t>
            </a:r>
            <a:r>
              <a:rPr lang="en-US" sz="1800" i="1" dirty="0">
                <a:solidFill>
                  <a:prstClr val="black"/>
                </a:solidFill>
                <a:hlinkClick r:id="rId2"/>
              </a:rPr>
              <a:t>http://dx.doi.org/10.1080/09603123.2014.938026</a:t>
            </a:r>
            <a:r>
              <a:rPr lang="en-US" sz="1800" i="1" dirty="0">
                <a:solidFill>
                  <a:prstClr val="black"/>
                </a:solidFill>
              </a:rPr>
              <a:t> </a:t>
            </a:r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5" name="Picture 15" descr="G:\DATA\PROJECTS\VN1071\presentations\OsloRaw\RanchHand  Nha Trang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6957" y="2605735"/>
            <a:ext cx="2563614" cy="330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669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57764"/>
            <a:ext cx="9144000" cy="5057738"/>
          </a:xfrm>
          <a:prstGeom prst="rect">
            <a:avLst/>
          </a:prstGeom>
          <a:blipFill dpi="0" rotWithShape="1">
            <a:blip r:embed="rId4">
              <a:alphaModFix amt="99000"/>
            </a:blip>
            <a:srcRect/>
            <a:tile tx="0" ty="0" sx="100000" sy="100000" flip="none" algn="tl"/>
          </a:blipFill>
          <a:effectLst>
            <a:softEdge rad="635000"/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26872"/>
            <a:ext cx="8229600" cy="640080"/>
          </a:xfrm>
        </p:spPr>
        <p:txBody>
          <a:bodyPr anchor="t"/>
          <a:lstStyle/>
          <a:p>
            <a:pPr algn="l">
              <a:lnSpc>
                <a:spcPts val="3000"/>
              </a:lnSpc>
            </a:pPr>
            <a:r>
              <a:rPr lang="en-CA" sz="2500" dirty="0">
                <a:solidFill>
                  <a:srgbClr val="005343"/>
                </a:solidFill>
                <a:ea typeface="ＭＳ Ｐゴシック"/>
                <a:cs typeface="Arial" pitchFamily="34" charset="0"/>
              </a:rPr>
              <a:t>Environmental Remediation of Dioxin Hotspots</a:t>
            </a:r>
            <a:endParaRPr lang="en-US" sz="2500" dirty="0">
              <a:solidFill>
                <a:srgbClr val="005343"/>
              </a:solidFill>
              <a:ea typeface="ＭＳ Ｐゴシック"/>
              <a:cs typeface="Arial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22274" y="1101628"/>
            <a:ext cx="8732968" cy="1312271"/>
          </a:xfrm>
        </p:spPr>
        <p:txBody>
          <a:bodyPr/>
          <a:lstStyle/>
          <a:p>
            <a:pPr marL="627063" lvl="0" indent="-225425">
              <a:buClr>
                <a:srgbClr val="005343"/>
              </a:buClr>
            </a:pPr>
            <a:r>
              <a:rPr lang="en-US" sz="1800" dirty="0">
                <a:solidFill>
                  <a:prstClr val="black"/>
                </a:solidFill>
              </a:rPr>
              <a:t>Remediation work at Da Nang Airport funded by USAID (2012-present)</a:t>
            </a:r>
          </a:p>
          <a:p>
            <a:pPr marL="627063" lvl="0" indent="-225425">
              <a:buClr>
                <a:srgbClr val="005343"/>
              </a:buClr>
            </a:pPr>
            <a:r>
              <a:rPr lang="en-US" sz="1800" dirty="0">
                <a:solidFill>
                  <a:prstClr val="black"/>
                </a:solidFill>
              </a:rPr>
              <a:t>Environmental Assessment conducted at Bien Hoa (2014-2016) - USAID</a:t>
            </a:r>
          </a:p>
          <a:p>
            <a:pPr marL="339725" lvl="0" indent="0">
              <a:buNone/>
            </a:pPr>
            <a:r>
              <a:rPr lang="en-US" sz="1400" dirty="0">
                <a:solidFill>
                  <a:prstClr val="black"/>
                </a:solidFill>
              </a:rPr>
              <a:t>See: </a:t>
            </a:r>
            <a:r>
              <a:rPr lang="en-US" sz="1400" dirty="0"/>
              <a:t>(</a:t>
            </a:r>
            <a:r>
              <a:rPr lang="en-US" sz="1400" dirty="0">
                <a:hlinkClick r:id="rId5"/>
              </a:rPr>
              <a:t>https://www.usaid.gov/vietnam/documents/environmental-assessment-dioxin-contamination-bien-hoa-airbase</a:t>
            </a:r>
            <a:r>
              <a:rPr lang="en-US" sz="14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784808938"/>
      </p:ext>
    </p:extLst>
  </p:cSld>
  <p:clrMapOvr>
    <a:masterClrMapping/>
  </p:clrMapOvr>
</p:sld>
</file>

<file path=ppt/theme/theme1.xml><?xml version="1.0" encoding="utf-8"?>
<a:theme xmlns:a="http://schemas.openxmlformats.org/drawingml/2006/main" name="Hatfield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atfield_PowerPoint_Template.potx" id="{51B13342-A48C-497D-A0E0-61A61F459CE1}" vid="{3DCCE4EC-E450-442D-8F5B-55B3610EB1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Hatfield_PowerPoint_Template</Template>
  <TotalTime>603</TotalTime>
  <Words>1929</Words>
  <Application>Microsoft Macintosh PowerPoint</Application>
  <PresentationFormat>On-screen Show (4:3)</PresentationFormat>
  <Paragraphs>700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Book Antiqua</vt:lpstr>
      <vt:lpstr>Calibri</vt:lpstr>
      <vt:lpstr>Courier New</vt:lpstr>
      <vt:lpstr>Lucida Sans</vt:lpstr>
      <vt:lpstr>ＭＳ Ｐゴシック</vt:lpstr>
      <vt:lpstr>Tahoma</vt:lpstr>
      <vt:lpstr>Times</vt:lpstr>
      <vt:lpstr>Times New Roman</vt:lpstr>
      <vt:lpstr>Webdings</vt:lpstr>
      <vt:lpstr>Hatfield_PowerPoint_Template</vt:lpstr>
      <vt:lpstr>PowerPoint Presentation</vt:lpstr>
      <vt:lpstr>Presentation Outline</vt:lpstr>
      <vt:lpstr>Agent Orange Use during US-Viet Nam War</vt:lpstr>
      <vt:lpstr>Bien Hoa Airbase</vt:lpstr>
      <vt:lpstr>Dioxin Contamination at Bien Hoa Airbase</vt:lpstr>
      <vt:lpstr>Human Exposure to Dioxins in Viet Nam</vt:lpstr>
      <vt:lpstr>PowerPoint Presentation</vt:lpstr>
      <vt:lpstr>Relevant Viet Nam Dioxin Assessments</vt:lpstr>
      <vt:lpstr>Environmental Remediation of Dioxin Hotspots</vt:lpstr>
      <vt:lpstr>Project Objectives</vt:lpstr>
      <vt:lpstr>Methods</vt:lpstr>
      <vt:lpstr>Methods (2)</vt:lpstr>
      <vt:lpstr>Tilapia (Oreochromis niloticus)</vt:lpstr>
      <vt:lpstr>PowerPoint Presentation</vt:lpstr>
      <vt:lpstr>Results and Discussion</vt:lpstr>
      <vt:lpstr>Tilapia composite ﬁsh sample data, Bien Hoa</vt:lpstr>
      <vt:lpstr>On-base 2,3,7,8-TCDD Concentrations in Bien Hoa Fish Tissue Samples</vt:lpstr>
      <vt:lpstr>Dioxin-like compound analytical results (ng/kg), Bien Hoa Airbase</vt:lpstr>
      <vt:lpstr>PowerPoint Presentation</vt:lpstr>
      <vt:lpstr>PowerPoint Presentation</vt:lpstr>
      <vt:lpstr>PowerPoint Presentation</vt:lpstr>
      <vt:lpstr>Estimated Mean and Maximum Exposure Dose of 2,3,7,8-TCDD (pg/kg/day), from Consumption of Fish from Bien Hoa </vt:lpstr>
      <vt:lpstr>PowerPoint Presentation</vt:lpstr>
      <vt:lpstr>PowerPoint Presentation</vt:lpstr>
      <vt:lpstr>PowerPoint Presentation</vt:lpstr>
      <vt:lpstr>PowerPoint Presentation</vt:lpstr>
    </vt:vector>
  </TitlesOfParts>
  <Company>Hatfield Consultants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Boivin</dc:creator>
  <cp:lastModifiedBy>Charles Bailey</cp:lastModifiedBy>
  <cp:revision>79</cp:revision>
  <cp:lastPrinted>2009-12-18T23:46:58Z</cp:lastPrinted>
  <dcterms:created xsi:type="dcterms:W3CDTF">2017-07-26T18:06:57Z</dcterms:created>
  <dcterms:modified xsi:type="dcterms:W3CDTF">2017-08-24T13:41:41Z</dcterms:modified>
</cp:coreProperties>
</file>