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49" r:id="rId2"/>
    <p:sldMasterId id="2147483723" r:id="rId3"/>
  </p:sldMasterIdLst>
  <p:notesMasterIdLst>
    <p:notesMasterId r:id="rId34"/>
  </p:notesMasterIdLst>
  <p:handoutMasterIdLst>
    <p:handoutMasterId r:id="rId35"/>
  </p:handoutMasterIdLst>
  <p:sldIdLst>
    <p:sldId id="694" r:id="rId4"/>
    <p:sldId id="879" r:id="rId5"/>
    <p:sldId id="880" r:id="rId6"/>
    <p:sldId id="884" r:id="rId7"/>
    <p:sldId id="885" r:id="rId8"/>
    <p:sldId id="886" r:id="rId9"/>
    <p:sldId id="887" r:id="rId10"/>
    <p:sldId id="895" r:id="rId11"/>
    <p:sldId id="925" r:id="rId12"/>
    <p:sldId id="896" r:id="rId13"/>
    <p:sldId id="898" r:id="rId14"/>
    <p:sldId id="899" r:id="rId15"/>
    <p:sldId id="921" r:id="rId16"/>
    <p:sldId id="924" r:id="rId17"/>
    <p:sldId id="900" r:id="rId18"/>
    <p:sldId id="902" r:id="rId19"/>
    <p:sldId id="903" r:id="rId20"/>
    <p:sldId id="905" r:id="rId21"/>
    <p:sldId id="916" r:id="rId22"/>
    <p:sldId id="918" r:id="rId23"/>
    <p:sldId id="919" r:id="rId24"/>
    <p:sldId id="931" r:id="rId25"/>
    <p:sldId id="932" r:id="rId26"/>
    <p:sldId id="933" r:id="rId27"/>
    <p:sldId id="926" r:id="rId28"/>
    <p:sldId id="927" r:id="rId29"/>
    <p:sldId id="928" r:id="rId30"/>
    <p:sldId id="929" r:id="rId31"/>
    <p:sldId id="930" r:id="rId32"/>
    <p:sldId id="920" r:id="rId33"/>
  </p:sldIdLst>
  <p:sldSz cx="12192000" cy="6858000"/>
  <p:notesSz cx="6797675" cy="9928225"/>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 Schroeder" initials="DCS" lastIdx="6" clrIdx="0"/>
  <p:cmAuthor id="1" name="Jasmine Mason" initials="JM" lastIdx="1" clrIdx="1">
    <p:extLst/>
  </p:cmAuthor>
  <p:cmAuthor id="2" name="Maura Patterson" initials="MP"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CECEC"/>
    <a:srgbClr val="0000FF"/>
    <a:srgbClr val="000000"/>
    <a:srgbClr val="97DAFF"/>
    <a:srgbClr val="79CFFF"/>
    <a:srgbClr val="9C9CDF"/>
    <a:srgbClr val="002060"/>
    <a:srgbClr val="FF0000"/>
    <a:srgbClr val="E8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13" autoAdjust="0"/>
    <p:restoredTop sz="87500" autoAdjust="0"/>
  </p:normalViewPr>
  <p:slideViewPr>
    <p:cSldViewPr snapToGrid="0" snapToObjects="1">
      <p:cViewPr varScale="1">
        <p:scale>
          <a:sx n="60" d="100"/>
          <a:sy n="60" d="100"/>
        </p:scale>
        <p:origin x="192" y="2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94"/>
    </p:cViewPr>
  </p:sorterViewPr>
  <p:notesViewPr>
    <p:cSldViewPr snapToGrid="0" snapToObjects="1">
      <p:cViewPr varScale="1">
        <p:scale>
          <a:sx n="82" d="100"/>
          <a:sy n="82" d="100"/>
        </p:scale>
        <p:origin x="-1986" y="-78"/>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commentAuthors" Target="commentAuthor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1"/>
            <a:ext cx="2946275" cy="495055"/>
          </a:xfrm>
          <a:prstGeom prst="rect">
            <a:avLst/>
          </a:prstGeom>
          <a:noFill/>
          <a:ln w="9525">
            <a:noFill/>
            <a:miter lim="800000"/>
            <a:headEnd/>
            <a:tailEnd/>
          </a:ln>
        </p:spPr>
        <p:txBody>
          <a:bodyPr vert="horz" wrap="square" lIns="93162" tIns="46581" rIns="93162" bIns="46581" numCol="1" anchor="t" anchorCtr="0" compatLnSpc="1">
            <a:prstTxWarp prst="textNoShape">
              <a:avLst/>
            </a:prstTxWarp>
          </a:bodyPr>
          <a:lstStyle>
            <a:lvl1pPr defTabSz="880970">
              <a:defRPr sz="1300">
                <a:latin typeface="Arial" charset="0"/>
              </a:defRPr>
            </a:lvl1pPr>
          </a:lstStyle>
          <a:p>
            <a:pPr>
              <a:defRPr/>
            </a:pPr>
            <a:endParaRPr lang="en-US" dirty="0"/>
          </a:p>
        </p:txBody>
      </p:sp>
      <p:sp>
        <p:nvSpPr>
          <p:cNvPr id="3" name="Date Placeholder 2"/>
          <p:cNvSpPr>
            <a:spLocks noGrp="1"/>
          </p:cNvSpPr>
          <p:nvPr>
            <p:ph type="dt" sz="quarter" idx="1"/>
          </p:nvPr>
        </p:nvSpPr>
        <p:spPr bwMode="auto">
          <a:xfrm>
            <a:off x="3849863" y="1"/>
            <a:ext cx="2946275" cy="495055"/>
          </a:xfrm>
          <a:prstGeom prst="rect">
            <a:avLst/>
          </a:prstGeom>
          <a:noFill/>
          <a:ln w="9525">
            <a:noFill/>
            <a:miter lim="800000"/>
            <a:headEnd/>
            <a:tailEnd/>
          </a:ln>
        </p:spPr>
        <p:txBody>
          <a:bodyPr vert="horz" wrap="square" lIns="93162" tIns="46581" rIns="93162" bIns="46581" numCol="1" anchor="t" anchorCtr="0" compatLnSpc="1">
            <a:prstTxWarp prst="textNoShape">
              <a:avLst/>
            </a:prstTxWarp>
          </a:bodyPr>
          <a:lstStyle>
            <a:lvl1pPr algn="r" defTabSz="880970">
              <a:defRPr sz="1300">
                <a:latin typeface="Arial" charset="0"/>
              </a:defRPr>
            </a:lvl1pPr>
          </a:lstStyle>
          <a:p>
            <a:pPr>
              <a:defRPr/>
            </a:pPr>
            <a:fld id="{A6CB6604-8098-4AAB-836F-872A8866E945}" type="datetimeFigureOut">
              <a:rPr lang="en-US"/>
              <a:pPr>
                <a:defRPr/>
              </a:pPr>
              <a:t>8/23/17</a:t>
            </a:fld>
            <a:endParaRPr lang="en-US" dirty="0"/>
          </a:p>
        </p:txBody>
      </p:sp>
      <p:sp>
        <p:nvSpPr>
          <p:cNvPr id="4" name="Footer Placeholder 3"/>
          <p:cNvSpPr>
            <a:spLocks noGrp="1"/>
          </p:cNvSpPr>
          <p:nvPr>
            <p:ph type="ftr" sz="quarter" idx="2"/>
          </p:nvPr>
        </p:nvSpPr>
        <p:spPr bwMode="auto">
          <a:xfrm>
            <a:off x="2" y="9431476"/>
            <a:ext cx="2946275" cy="495055"/>
          </a:xfrm>
          <a:prstGeom prst="rect">
            <a:avLst/>
          </a:prstGeom>
          <a:noFill/>
          <a:ln w="9525">
            <a:noFill/>
            <a:miter lim="800000"/>
            <a:headEnd/>
            <a:tailEnd/>
          </a:ln>
        </p:spPr>
        <p:txBody>
          <a:bodyPr vert="horz" wrap="square" lIns="93162" tIns="46581" rIns="93162" bIns="46581" numCol="1" anchor="b" anchorCtr="0" compatLnSpc="1">
            <a:prstTxWarp prst="textNoShape">
              <a:avLst/>
            </a:prstTxWarp>
          </a:bodyPr>
          <a:lstStyle>
            <a:lvl1pPr defTabSz="880970">
              <a:defRPr sz="1300">
                <a:latin typeface="Arial" charset="0"/>
              </a:defRPr>
            </a:lvl1pPr>
          </a:lstStyle>
          <a:p>
            <a:pPr>
              <a:defRPr/>
            </a:pPr>
            <a:endParaRPr lang="en-US" dirty="0"/>
          </a:p>
        </p:txBody>
      </p:sp>
      <p:sp>
        <p:nvSpPr>
          <p:cNvPr id="5" name="Slide Number Placeholder 4"/>
          <p:cNvSpPr>
            <a:spLocks noGrp="1"/>
          </p:cNvSpPr>
          <p:nvPr>
            <p:ph type="sldNum" sz="quarter" idx="3"/>
          </p:nvPr>
        </p:nvSpPr>
        <p:spPr bwMode="auto">
          <a:xfrm>
            <a:off x="3849863" y="9431476"/>
            <a:ext cx="2946275" cy="495055"/>
          </a:xfrm>
          <a:prstGeom prst="rect">
            <a:avLst/>
          </a:prstGeom>
          <a:noFill/>
          <a:ln w="9525">
            <a:noFill/>
            <a:miter lim="800000"/>
            <a:headEnd/>
            <a:tailEnd/>
          </a:ln>
        </p:spPr>
        <p:txBody>
          <a:bodyPr vert="horz" wrap="square" lIns="93162" tIns="46581" rIns="93162" bIns="46581" numCol="1" anchor="b" anchorCtr="0" compatLnSpc="1">
            <a:prstTxWarp prst="textNoShape">
              <a:avLst/>
            </a:prstTxWarp>
          </a:bodyPr>
          <a:lstStyle>
            <a:lvl1pPr algn="r" defTabSz="880970">
              <a:defRPr sz="1300">
                <a:latin typeface="Arial" charset="0"/>
              </a:defRPr>
            </a:lvl1pPr>
          </a:lstStyle>
          <a:p>
            <a:pPr>
              <a:defRPr/>
            </a:pPr>
            <a:fld id="{B6D6CCDE-ED44-4CAA-A9B9-966ABBF85B3C}" type="slidenum">
              <a:rPr lang="en-US"/>
              <a:pPr>
                <a:defRPr/>
              </a:pPr>
              <a:t>‹#›</a:t>
            </a:fld>
            <a:endParaRPr lang="en-US" dirty="0"/>
          </a:p>
        </p:txBody>
      </p:sp>
    </p:spTree>
    <p:extLst>
      <p:ext uri="{BB962C8B-B14F-4D97-AF65-F5344CB8AC3E}">
        <p14:creationId xmlns:p14="http://schemas.microsoft.com/office/powerpoint/2010/main" val="1929974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1"/>
            <a:ext cx="2946275" cy="495055"/>
          </a:xfrm>
          <a:prstGeom prst="rect">
            <a:avLst/>
          </a:prstGeom>
          <a:noFill/>
          <a:ln w="9525">
            <a:noFill/>
            <a:miter lim="800000"/>
            <a:headEnd/>
            <a:tailEnd/>
          </a:ln>
        </p:spPr>
        <p:txBody>
          <a:bodyPr vert="horz" wrap="square" lIns="93162" tIns="46581" rIns="93162" bIns="46581" numCol="1" anchor="t" anchorCtr="0" compatLnSpc="1">
            <a:prstTxWarp prst="textNoShape">
              <a:avLst/>
            </a:prstTxWarp>
          </a:bodyPr>
          <a:lstStyle>
            <a:lvl1pPr defTabSz="880970">
              <a:defRPr sz="1300">
                <a:latin typeface="Arial" charset="0"/>
              </a:defRPr>
            </a:lvl1pPr>
          </a:lstStyle>
          <a:p>
            <a:pPr>
              <a:defRPr/>
            </a:pPr>
            <a:endParaRPr lang="en-US" dirty="0"/>
          </a:p>
        </p:txBody>
      </p:sp>
      <p:sp>
        <p:nvSpPr>
          <p:cNvPr id="3" name="Date Placeholder 2"/>
          <p:cNvSpPr>
            <a:spLocks noGrp="1"/>
          </p:cNvSpPr>
          <p:nvPr>
            <p:ph type="dt" idx="1"/>
          </p:nvPr>
        </p:nvSpPr>
        <p:spPr bwMode="auto">
          <a:xfrm>
            <a:off x="3849863" y="1"/>
            <a:ext cx="2946275" cy="495055"/>
          </a:xfrm>
          <a:prstGeom prst="rect">
            <a:avLst/>
          </a:prstGeom>
          <a:noFill/>
          <a:ln w="9525">
            <a:noFill/>
            <a:miter lim="800000"/>
            <a:headEnd/>
            <a:tailEnd/>
          </a:ln>
        </p:spPr>
        <p:txBody>
          <a:bodyPr vert="horz" wrap="square" lIns="93162" tIns="46581" rIns="93162" bIns="46581" numCol="1" anchor="t" anchorCtr="0" compatLnSpc="1">
            <a:prstTxWarp prst="textNoShape">
              <a:avLst/>
            </a:prstTxWarp>
          </a:bodyPr>
          <a:lstStyle>
            <a:lvl1pPr algn="r" defTabSz="880970">
              <a:defRPr sz="1300">
                <a:latin typeface="Arial" charset="0"/>
              </a:defRPr>
            </a:lvl1pPr>
          </a:lstStyle>
          <a:p>
            <a:pPr>
              <a:defRPr/>
            </a:pPr>
            <a:fld id="{60727476-6678-43BA-9317-A0B2941848E5}" type="datetimeFigureOut">
              <a:rPr lang="en-US"/>
              <a:pPr>
                <a:defRPr/>
              </a:pPr>
              <a:t>8/23/17</a:t>
            </a:fld>
            <a:endParaRPr lang="en-US" dirty="0"/>
          </a:p>
        </p:txBody>
      </p:sp>
      <p:sp>
        <p:nvSpPr>
          <p:cNvPr id="4" name="Slide Image Placeholder 3"/>
          <p:cNvSpPr>
            <a:spLocks noGrp="1" noRot="1" noChangeAspect="1"/>
          </p:cNvSpPr>
          <p:nvPr>
            <p:ph type="sldImg" idx="2"/>
          </p:nvPr>
        </p:nvSpPr>
        <p:spPr>
          <a:xfrm>
            <a:off x="92075" y="746125"/>
            <a:ext cx="6616700" cy="3722688"/>
          </a:xfrm>
          <a:prstGeom prst="rect">
            <a:avLst/>
          </a:prstGeom>
          <a:noFill/>
          <a:ln w="12700">
            <a:solidFill>
              <a:prstClr val="black"/>
            </a:solidFill>
          </a:ln>
        </p:spPr>
        <p:txBody>
          <a:bodyPr vert="horz" lIns="96651" tIns="48326" rIns="96651" bIns="48326" rtlCol="0" anchor="ctr"/>
          <a:lstStyle/>
          <a:p>
            <a:pPr lvl="0"/>
            <a:endParaRPr lang="en-US" noProof="0" dirty="0"/>
          </a:p>
        </p:txBody>
      </p:sp>
      <p:sp>
        <p:nvSpPr>
          <p:cNvPr id="5" name="Notes Placeholder 4"/>
          <p:cNvSpPr>
            <a:spLocks noGrp="1"/>
          </p:cNvSpPr>
          <p:nvPr>
            <p:ph type="body" sz="quarter" idx="3"/>
          </p:nvPr>
        </p:nvSpPr>
        <p:spPr bwMode="auto">
          <a:xfrm>
            <a:off x="680385" y="4716587"/>
            <a:ext cx="5436909" cy="4465667"/>
          </a:xfrm>
          <a:prstGeom prst="rect">
            <a:avLst/>
          </a:prstGeom>
          <a:noFill/>
          <a:ln w="9525">
            <a:noFill/>
            <a:miter lim="800000"/>
            <a:headEnd/>
            <a:tailEnd/>
          </a:ln>
        </p:spPr>
        <p:txBody>
          <a:bodyPr vert="horz" wrap="square" lIns="93162" tIns="46581" rIns="93162" bIns="465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431476"/>
            <a:ext cx="2946275" cy="495055"/>
          </a:xfrm>
          <a:prstGeom prst="rect">
            <a:avLst/>
          </a:prstGeom>
          <a:noFill/>
          <a:ln w="9525">
            <a:noFill/>
            <a:miter lim="800000"/>
            <a:headEnd/>
            <a:tailEnd/>
          </a:ln>
        </p:spPr>
        <p:txBody>
          <a:bodyPr vert="horz" wrap="square" lIns="93162" tIns="46581" rIns="93162" bIns="46581" numCol="1" anchor="b" anchorCtr="0" compatLnSpc="1">
            <a:prstTxWarp prst="textNoShape">
              <a:avLst/>
            </a:prstTxWarp>
          </a:bodyPr>
          <a:lstStyle>
            <a:lvl1pPr defTabSz="880970">
              <a:defRPr sz="1300">
                <a:latin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849863" y="9431476"/>
            <a:ext cx="2946275" cy="495055"/>
          </a:xfrm>
          <a:prstGeom prst="rect">
            <a:avLst/>
          </a:prstGeom>
          <a:noFill/>
          <a:ln w="9525">
            <a:noFill/>
            <a:miter lim="800000"/>
            <a:headEnd/>
            <a:tailEnd/>
          </a:ln>
        </p:spPr>
        <p:txBody>
          <a:bodyPr vert="horz" wrap="square" lIns="93162" tIns="46581" rIns="93162" bIns="46581" numCol="1" anchor="b" anchorCtr="0" compatLnSpc="1">
            <a:prstTxWarp prst="textNoShape">
              <a:avLst/>
            </a:prstTxWarp>
          </a:bodyPr>
          <a:lstStyle>
            <a:lvl1pPr algn="r" defTabSz="880970">
              <a:defRPr sz="1300">
                <a:latin typeface="Arial" charset="0"/>
              </a:defRPr>
            </a:lvl1pPr>
          </a:lstStyle>
          <a:p>
            <a:pPr>
              <a:defRPr/>
            </a:pPr>
            <a:fld id="{0ED1B105-1784-477C-BC04-8E7366AABC9A}" type="slidenum">
              <a:rPr lang="en-US"/>
              <a:pPr>
                <a:defRPr/>
              </a:pPr>
              <a:t>‹#›</a:t>
            </a:fld>
            <a:endParaRPr lang="en-US" dirty="0"/>
          </a:p>
        </p:txBody>
      </p:sp>
    </p:spTree>
    <p:extLst>
      <p:ext uri="{BB962C8B-B14F-4D97-AF65-F5344CB8AC3E}">
        <p14:creationId xmlns:p14="http://schemas.microsoft.com/office/powerpoint/2010/main" val="2661066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6700" cy="3722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D1B105-1784-477C-BC04-8E7366AABC9A}" type="slidenum">
              <a:rPr lang="en-US" smtClean="0"/>
              <a:pPr>
                <a:defRPr/>
              </a:pPr>
              <a:t>1</a:t>
            </a:fld>
            <a:endParaRPr lang="en-US" dirty="0"/>
          </a:p>
        </p:txBody>
      </p:sp>
    </p:spTree>
    <p:extLst>
      <p:ext uri="{BB962C8B-B14F-4D97-AF65-F5344CB8AC3E}">
        <p14:creationId xmlns:p14="http://schemas.microsoft.com/office/powerpoint/2010/main" val="3222378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6700" cy="3722688"/>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Shows the average target treatment zone (TTZ) centroid temperature by depth layers. Even though the average target temperature was reached on January 14, 2015, several layers, especially the upper part of the pile, were lagging in temperature, while the mid-depths of the pile were substantially warmer, bringing up the average pile temperature. An average temperature of 335°C (635°F) was not reached in the top 30 cm pile layer until March 25, 2015. At that point all layers from 200 to 500 cm in the pile had reached an average temperature at or above 490°C (914°F).</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 March 16, 2015, confirmatory soil sampling was initiated. Based on the results, the heaters were </a:t>
            </a:r>
            <a:r>
              <a:rPr lang="en-US" sz="1200" b="0" i="0" u="none" strike="noStrike" kern="1200" baseline="0" dirty="0" err="1">
                <a:solidFill>
                  <a:schemeClr val="tx1"/>
                </a:solidFill>
                <a:latin typeface="+mn-lt"/>
                <a:ea typeface="+mn-ea"/>
                <a:cs typeface="+mn-cs"/>
              </a:rPr>
              <a:t>deenergized</a:t>
            </a:r>
            <a:r>
              <a:rPr lang="en-US" sz="1200" b="0" i="0" u="none" strike="noStrike" kern="1200" baseline="0" dirty="0">
                <a:solidFill>
                  <a:schemeClr val="tx1"/>
                </a:solidFill>
                <a:latin typeface="+mn-lt"/>
                <a:ea typeface="+mn-ea"/>
                <a:cs typeface="+mn-cs"/>
              </a:rPr>
              <a:t> on April 9, 2015. At that point the highest average temperature was recorded for the 300 cm layer at 577°C (1,070°F).</a:t>
            </a:r>
            <a:endParaRPr lang="en-US" dirty="0"/>
          </a:p>
        </p:txBody>
      </p:sp>
      <p:sp>
        <p:nvSpPr>
          <p:cNvPr id="4" name="Slide Number Placeholder 3"/>
          <p:cNvSpPr>
            <a:spLocks noGrp="1"/>
          </p:cNvSpPr>
          <p:nvPr>
            <p:ph type="sldNum" sz="quarter" idx="10"/>
          </p:nvPr>
        </p:nvSpPr>
        <p:spPr/>
        <p:txBody>
          <a:bodyPr/>
          <a:lstStyle/>
          <a:p>
            <a:fld id="{E18B3379-C138-4489-8A88-2E4298C86380}" type="slidenum">
              <a:rPr lang="en-US" smtClean="0"/>
              <a:t>17</a:t>
            </a:fld>
            <a:endParaRPr lang="en-US"/>
          </a:p>
        </p:txBody>
      </p:sp>
    </p:spTree>
    <p:extLst>
      <p:ext uri="{BB962C8B-B14F-4D97-AF65-F5344CB8AC3E}">
        <p14:creationId xmlns:p14="http://schemas.microsoft.com/office/powerpoint/2010/main" val="373041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6700" cy="3722688"/>
          </a:xfrm>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Shows the vertical profile by depth of the average temperature of all interior thermocouple locations. </a:t>
            </a:r>
          </a:p>
          <a:p>
            <a:r>
              <a:rPr lang="en-US" sz="1200" b="0" i="1" u="none" strike="noStrike" kern="1200" baseline="0" dirty="0">
                <a:solidFill>
                  <a:schemeClr val="tx1"/>
                </a:solidFill>
                <a:latin typeface="+mn-lt"/>
                <a:ea typeface="+mn-ea"/>
                <a:cs typeface="+mn-cs"/>
              </a:rPr>
              <a:t>The average temperature at all depths decreased slightly in the latter part of the month of April. As of April 30th, the average interior temperatures throughout the entire depth of the pile ranged between approximately 360C and 550C.</a:t>
            </a:r>
            <a:endParaRPr lang="en-US" dirty="0"/>
          </a:p>
        </p:txBody>
      </p:sp>
      <p:sp>
        <p:nvSpPr>
          <p:cNvPr id="4" name="Slide Number Placeholder 3"/>
          <p:cNvSpPr>
            <a:spLocks noGrp="1"/>
          </p:cNvSpPr>
          <p:nvPr>
            <p:ph type="sldNum" sz="quarter" idx="10"/>
          </p:nvPr>
        </p:nvSpPr>
        <p:spPr/>
        <p:txBody>
          <a:bodyPr/>
          <a:lstStyle/>
          <a:p>
            <a:fld id="{E18B3379-C138-4489-8A88-2E4298C86380}" type="slidenum">
              <a:rPr lang="en-US" smtClean="0"/>
              <a:t>18</a:t>
            </a:fld>
            <a:endParaRPr lang="en-US"/>
          </a:p>
        </p:txBody>
      </p:sp>
    </p:spTree>
    <p:extLst>
      <p:ext uri="{BB962C8B-B14F-4D97-AF65-F5344CB8AC3E}">
        <p14:creationId xmlns:p14="http://schemas.microsoft.com/office/powerpoint/2010/main" val="478962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6700" cy="3722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D1B105-1784-477C-BC04-8E7366AABC9A}" type="slidenum">
              <a:rPr lang="en-US" smtClean="0"/>
              <a:pPr>
                <a:defRPr/>
              </a:pPr>
              <a:t>19</a:t>
            </a:fld>
            <a:endParaRPr lang="en-US" dirty="0"/>
          </a:p>
        </p:txBody>
      </p:sp>
    </p:spTree>
    <p:extLst>
      <p:ext uri="{BB962C8B-B14F-4D97-AF65-F5344CB8AC3E}">
        <p14:creationId xmlns:p14="http://schemas.microsoft.com/office/powerpoint/2010/main" val="1997873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6700" cy="3722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B7361E-8D20-4680-9F19-176F2783C840}" type="slidenum">
              <a:rPr lang="en-US" smtClean="0"/>
              <a:t>20</a:t>
            </a:fld>
            <a:endParaRPr lang="en-US"/>
          </a:p>
        </p:txBody>
      </p:sp>
    </p:spTree>
    <p:extLst>
      <p:ext uri="{BB962C8B-B14F-4D97-AF65-F5344CB8AC3E}">
        <p14:creationId xmlns:p14="http://schemas.microsoft.com/office/powerpoint/2010/main" val="2359437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6700" cy="3722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B3379-C138-4489-8A88-2E4298C86380}" type="slidenum">
              <a:rPr lang="en-US" smtClean="0"/>
              <a:t>21</a:t>
            </a:fld>
            <a:endParaRPr lang="en-US"/>
          </a:p>
        </p:txBody>
      </p:sp>
    </p:spTree>
    <p:extLst>
      <p:ext uri="{BB962C8B-B14F-4D97-AF65-F5344CB8AC3E}">
        <p14:creationId xmlns:p14="http://schemas.microsoft.com/office/powerpoint/2010/main" val="4143890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6700" cy="3722688"/>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Shows the average target treatment zone (TTZ) centroid temperature by depth layers. Even though the average target temperature was reached on January 14, 2015, several layers, especially the upper part of the pile, were lagging in temperature, while the mid-depths of the pile were substantially warmer, bringing up the average pile temperature. An average temperature of 335°C (635°F) was not reached in the top 30 cm pile layer until March 25, 2015. At that point all layers from 200 to 500 cm in the pile had reached an average temperature at or above 490°C (914°F).</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 March 16, 2015, confirmatory soil sampling was initiated. Based on the results, the heaters were </a:t>
            </a:r>
            <a:r>
              <a:rPr lang="en-US" sz="1200" b="0" i="0" u="none" strike="noStrike" kern="1200" baseline="0" dirty="0" err="1">
                <a:solidFill>
                  <a:schemeClr val="tx1"/>
                </a:solidFill>
                <a:latin typeface="+mn-lt"/>
                <a:ea typeface="+mn-ea"/>
                <a:cs typeface="+mn-cs"/>
              </a:rPr>
              <a:t>deenergized</a:t>
            </a:r>
            <a:r>
              <a:rPr lang="en-US" sz="1200" b="0" i="0" u="none" strike="noStrike" kern="1200" baseline="0" dirty="0">
                <a:solidFill>
                  <a:schemeClr val="tx1"/>
                </a:solidFill>
                <a:latin typeface="+mn-lt"/>
                <a:ea typeface="+mn-ea"/>
                <a:cs typeface="+mn-cs"/>
              </a:rPr>
              <a:t> on April 9, 2015. At that point the highest average temperature was recorded for the 300 cm layer at 577°C (1,070°F).</a:t>
            </a:r>
            <a:endParaRPr lang="en-US" dirty="0"/>
          </a:p>
        </p:txBody>
      </p:sp>
      <p:sp>
        <p:nvSpPr>
          <p:cNvPr id="4" name="Slide Number Placeholder 3"/>
          <p:cNvSpPr>
            <a:spLocks noGrp="1"/>
          </p:cNvSpPr>
          <p:nvPr>
            <p:ph type="sldNum" sz="quarter" idx="10"/>
          </p:nvPr>
        </p:nvSpPr>
        <p:spPr/>
        <p:txBody>
          <a:bodyPr/>
          <a:lstStyle/>
          <a:p>
            <a:fld id="{E18B3379-C138-4489-8A88-2E4298C86380}" type="slidenum">
              <a:rPr lang="en-US" smtClean="0"/>
              <a:t>26</a:t>
            </a:fld>
            <a:endParaRPr lang="en-US"/>
          </a:p>
        </p:txBody>
      </p:sp>
    </p:spTree>
    <p:extLst>
      <p:ext uri="{BB962C8B-B14F-4D97-AF65-F5344CB8AC3E}">
        <p14:creationId xmlns:p14="http://schemas.microsoft.com/office/powerpoint/2010/main" val="1789915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6700" cy="3722688"/>
          </a:xfrm>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18B3379-C138-4489-8A88-2E4298C86380}" type="slidenum">
              <a:rPr lang="en-US" smtClean="0"/>
              <a:t>27</a:t>
            </a:fld>
            <a:endParaRPr lang="en-US"/>
          </a:p>
        </p:txBody>
      </p:sp>
    </p:spTree>
    <p:extLst>
      <p:ext uri="{BB962C8B-B14F-4D97-AF65-F5344CB8AC3E}">
        <p14:creationId xmlns:p14="http://schemas.microsoft.com/office/powerpoint/2010/main" val="2225664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6700" cy="3722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B7361E-8D20-4680-9F19-176F2783C840}" type="slidenum">
              <a:rPr lang="en-US" smtClean="0"/>
              <a:t>28</a:t>
            </a:fld>
            <a:endParaRPr lang="en-US"/>
          </a:p>
        </p:txBody>
      </p:sp>
    </p:spTree>
    <p:extLst>
      <p:ext uri="{BB962C8B-B14F-4D97-AF65-F5344CB8AC3E}">
        <p14:creationId xmlns:p14="http://schemas.microsoft.com/office/powerpoint/2010/main" val="275330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6700" cy="3722688"/>
          </a:xfrm>
        </p:spPr>
      </p:sp>
      <p:sp>
        <p:nvSpPr>
          <p:cNvPr id="3" name="Notes Placeholder 2"/>
          <p:cNvSpPr>
            <a:spLocks noGrp="1"/>
          </p:cNvSpPr>
          <p:nvPr>
            <p:ph type="body" idx="1"/>
          </p:nvPr>
        </p:nvSpPr>
        <p:spPr/>
        <p:txBody>
          <a:bodyPr/>
          <a:lstStyle/>
          <a:p>
            <a:r>
              <a:rPr lang="en-US" dirty="0"/>
              <a:t>Talk about different areas, hot spots, hydrology</a:t>
            </a:r>
          </a:p>
        </p:txBody>
      </p:sp>
      <p:sp>
        <p:nvSpPr>
          <p:cNvPr id="4" name="Slide Number Placeholder 3"/>
          <p:cNvSpPr>
            <a:spLocks noGrp="1"/>
          </p:cNvSpPr>
          <p:nvPr>
            <p:ph type="sldNum" sz="quarter" idx="10"/>
          </p:nvPr>
        </p:nvSpPr>
        <p:spPr/>
        <p:txBody>
          <a:bodyPr/>
          <a:lstStyle/>
          <a:p>
            <a:fld id="{D96E9F1F-F4B8-465B-A94D-2D00A13EDC6E}" type="slidenum">
              <a:rPr lang="en-US" smtClean="0"/>
              <a:t>4</a:t>
            </a:fld>
            <a:endParaRPr lang="en-US"/>
          </a:p>
        </p:txBody>
      </p:sp>
    </p:spTree>
    <p:extLst>
      <p:ext uri="{BB962C8B-B14F-4D97-AF65-F5344CB8AC3E}">
        <p14:creationId xmlns:p14="http://schemas.microsoft.com/office/powerpoint/2010/main" val="179876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6700" cy="3722688"/>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96E9F1F-F4B8-465B-A94D-2D00A13EDC6E}" type="slidenum">
              <a:rPr lang="en-US" smtClean="0"/>
              <a:t>5</a:t>
            </a:fld>
            <a:endParaRPr lang="en-US"/>
          </a:p>
        </p:txBody>
      </p:sp>
    </p:spTree>
    <p:extLst>
      <p:ext uri="{BB962C8B-B14F-4D97-AF65-F5344CB8AC3E}">
        <p14:creationId xmlns:p14="http://schemas.microsoft.com/office/powerpoint/2010/main" val="911172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6700" cy="37226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ED1B105-1784-477C-BC04-8E7366AABC9A}" type="slidenum">
              <a:rPr lang="en-US" smtClean="0"/>
              <a:pPr>
                <a:defRPr/>
              </a:pPr>
              <a:t>6</a:t>
            </a:fld>
            <a:endParaRPr lang="en-US" dirty="0"/>
          </a:p>
        </p:txBody>
      </p:sp>
    </p:spTree>
    <p:extLst>
      <p:ext uri="{BB962C8B-B14F-4D97-AF65-F5344CB8AC3E}">
        <p14:creationId xmlns:p14="http://schemas.microsoft.com/office/powerpoint/2010/main" val="159805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6700" cy="37226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ED1B105-1784-477C-BC04-8E7366AABC9A}" type="slidenum">
              <a:rPr lang="en-US" smtClean="0"/>
              <a:pPr>
                <a:defRPr/>
              </a:pPr>
              <a:t>7</a:t>
            </a:fld>
            <a:endParaRPr lang="en-US" dirty="0"/>
          </a:p>
        </p:txBody>
      </p:sp>
    </p:spTree>
    <p:extLst>
      <p:ext uri="{BB962C8B-B14F-4D97-AF65-F5344CB8AC3E}">
        <p14:creationId xmlns:p14="http://schemas.microsoft.com/office/powerpoint/2010/main" val="869847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6700" cy="3722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D1B105-1784-477C-BC04-8E7366AABC9A}" type="slidenum">
              <a:rPr lang="en-US" smtClean="0"/>
              <a:pPr>
                <a:defRPr/>
              </a:pPr>
              <a:t>8</a:t>
            </a:fld>
            <a:endParaRPr lang="en-US" dirty="0"/>
          </a:p>
        </p:txBody>
      </p:sp>
    </p:spTree>
    <p:extLst>
      <p:ext uri="{BB962C8B-B14F-4D97-AF65-F5344CB8AC3E}">
        <p14:creationId xmlns:p14="http://schemas.microsoft.com/office/powerpoint/2010/main" val="395596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6700" cy="3722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D1B105-1784-477C-BC04-8E7366AABC9A}" type="slidenum">
              <a:rPr lang="en-US" smtClean="0"/>
              <a:pPr>
                <a:defRPr/>
              </a:pPr>
              <a:t>9</a:t>
            </a:fld>
            <a:endParaRPr lang="en-US" dirty="0"/>
          </a:p>
        </p:txBody>
      </p:sp>
    </p:spTree>
    <p:extLst>
      <p:ext uri="{BB962C8B-B14F-4D97-AF65-F5344CB8AC3E}">
        <p14:creationId xmlns:p14="http://schemas.microsoft.com/office/powerpoint/2010/main" val="469944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6700" cy="37226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ED1B105-1784-477C-BC04-8E7366AABC9A}" type="slidenum">
              <a:rPr lang="en-US" smtClean="0"/>
              <a:pPr>
                <a:defRPr/>
              </a:pPr>
              <a:t>10</a:t>
            </a:fld>
            <a:endParaRPr lang="en-US" dirty="0"/>
          </a:p>
        </p:txBody>
      </p:sp>
    </p:spTree>
    <p:extLst>
      <p:ext uri="{BB962C8B-B14F-4D97-AF65-F5344CB8AC3E}">
        <p14:creationId xmlns:p14="http://schemas.microsoft.com/office/powerpoint/2010/main" val="4080993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6700" cy="3722688"/>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Shows the calculated average pile structure temperature.</a:t>
            </a:r>
          </a:p>
          <a:p>
            <a:r>
              <a:rPr lang="en-US" sz="1200" b="0" i="0" u="none" strike="noStrike" kern="1200" baseline="0" dirty="0">
                <a:solidFill>
                  <a:schemeClr val="tx1"/>
                </a:solidFill>
                <a:latin typeface="+mn-lt"/>
                <a:ea typeface="+mn-ea"/>
                <a:cs typeface="+mn-cs"/>
              </a:rPr>
              <a:t>Average pile temperature is representative of all the temperature sensors installed in the soil interval from 30-600 cm.</a:t>
            </a:r>
            <a:endParaRPr lang="en-US" dirty="0"/>
          </a:p>
        </p:txBody>
      </p:sp>
      <p:sp>
        <p:nvSpPr>
          <p:cNvPr id="4" name="Slide Number Placeholder 3"/>
          <p:cNvSpPr>
            <a:spLocks noGrp="1"/>
          </p:cNvSpPr>
          <p:nvPr>
            <p:ph type="sldNum" sz="quarter" idx="10"/>
          </p:nvPr>
        </p:nvSpPr>
        <p:spPr/>
        <p:txBody>
          <a:bodyPr/>
          <a:lstStyle/>
          <a:p>
            <a:fld id="{E18B3379-C138-4489-8A88-2E4298C86380}" type="slidenum">
              <a:rPr lang="en-US" smtClean="0"/>
              <a:t>16</a:t>
            </a:fld>
            <a:endParaRPr lang="en-US"/>
          </a:p>
        </p:txBody>
      </p:sp>
    </p:spTree>
    <p:extLst>
      <p:ext uri="{BB962C8B-B14F-4D97-AF65-F5344CB8AC3E}">
        <p14:creationId xmlns:p14="http://schemas.microsoft.com/office/powerpoint/2010/main" val="401528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 Id="rId3"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5"/>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3F78D49-4D78-42DE-BCED-6BCC1E1F6956}" type="datetime1">
              <a:rPr lang="en-US"/>
              <a:pPr>
                <a:defRPr/>
              </a:pPr>
              <a:t>8/23/17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39B2826-4256-46D5-BE95-FFC7526D8B9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99E3EB3-5411-4B7A-9E2B-9D088766D679}" type="datetime1">
              <a:rPr lang="en-US"/>
              <a:pPr>
                <a:defRPr/>
              </a:pPr>
              <a:t>8/23/17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C2D6CF2-76F9-4E49-976B-27A9B51F51E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8"/>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8"/>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A9B78FC-2BD5-45C3-8325-10FBC84238BB}" type="datetime1">
              <a:rPr lang="en-US"/>
              <a:pPr>
                <a:defRPr/>
              </a:pPr>
              <a:t>8/23/17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8C5A15-2599-4E1E-AD2E-D1D8849F0CF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D389302-4487-4142-8A2E-09127F7D711A}" type="datetime1">
              <a:rPr lang="en-US"/>
              <a:pPr>
                <a:defRPr/>
              </a:pPr>
              <a:t>8/23/17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1A3EE0A-7B7E-46B2-BD4F-4BD57CE0E2F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6A54A54-DD46-4F59-BE12-15A6AC0D7003}" type="datetime1">
              <a:rPr lang="en-US"/>
              <a:pPr>
                <a:defRPr/>
              </a:pPr>
              <a:t>8/23/17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BB8054-DD0E-4C4E-841A-67628660EFE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2D4573-D8AC-4603-8412-E57B8E5F0916}" type="datetime1">
              <a:rPr lang="en-US"/>
              <a:pPr>
                <a:defRPr/>
              </a:pPr>
              <a:t>8/23/17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27717F3-DE59-4422-A770-98718A76484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A1D9749-B5B7-473D-930E-1B0E61A13095}" type="datetime1">
              <a:rPr lang="en-US"/>
              <a:pPr>
                <a:defRPr/>
              </a:pPr>
              <a:t>8/23/17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5A99EBF-CAE3-4945-98F4-079D84D11CD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EAC0034-146C-4887-AF90-B4BA8DBA3A4B}" type="datetime1">
              <a:rPr lang="en-US"/>
              <a:pPr>
                <a:defRPr/>
              </a:pPr>
              <a:t>8/23/17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4FD91C7-3B0F-4677-AF7D-E61D3DF24BD2}"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DC2375C-D743-444C-9A42-AFDD1510EDE6}" type="datetime1">
              <a:rPr lang="en-US"/>
              <a:pPr>
                <a:defRPr/>
              </a:pPr>
              <a:t>8/23/17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413CB19-FD97-428E-957B-1DBA29BC562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C2231C1-BD7B-42F5-ABC2-F5784C441D77}" type="datetime1">
              <a:rPr lang="en-US"/>
              <a:pPr>
                <a:defRPr/>
              </a:pPr>
              <a:t>8/23/17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E802AB6-D846-4806-BDB9-9B3CEE298306}"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6" y="273060"/>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6945FF5-9379-42E1-9124-EE441ACA2F62}" type="datetime1">
              <a:rPr lang="en-US"/>
              <a:pPr>
                <a:defRPr/>
              </a:pPr>
              <a:t>8/23/17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7DD3823-2EFB-4743-B810-D297D9B0E55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5EA075C-1FBB-43B1-B7EC-9C3C3ECF1CE6}" type="datetime1">
              <a:rPr lang="en-US"/>
              <a:pPr>
                <a:defRPr/>
              </a:pPr>
              <a:t>8/23/17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EA53F7F-91FC-411F-8381-7A9136E7819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5F3378-25A1-4308-AABC-2DB13C0B9D3E}" type="datetime1">
              <a:rPr lang="en-US"/>
              <a:pPr>
                <a:defRPr/>
              </a:pPr>
              <a:t>8/23/17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88608E-A749-4B40-AEDF-E5A2336902C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7682CA3-C929-4F0A-88F3-856C50A30C3E}" type="datetime1">
              <a:rPr lang="en-US"/>
              <a:pPr>
                <a:defRPr/>
              </a:pPr>
              <a:t>8/23/17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CD5662-7B90-401A-84C9-A418A9CADDF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799" y="0"/>
            <a:ext cx="276860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4" y="0"/>
            <a:ext cx="810260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BCE64D0-8C96-4BCA-BADF-3DF86D677070}" type="datetime1">
              <a:rPr lang="en-US"/>
              <a:pPr>
                <a:defRPr/>
              </a:pPr>
              <a:t>8/23/17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3C7C96-8EF1-45DD-9096-D8831E61742D}"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3202" y="203683"/>
            <a:ext cx="11785599" cy="6450636"/>
          </a:xfrm>
          <a:prstGeom prst="rect">
            <a:avLst/>
          </a:prstGeom>
        </p:spPr>
      </p:pic>
      <p:sp>
        <p:nvSpPr>
          <p:cNvPr id="9"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rgbClr val="FFFFFF"/>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10" name="Footer Placeholder 4"/>
          <p:cNvSpPr>
            <a:spLocks noGrp="1"/>
          </p:cNvSpPr>
          <p:nvPr>
            <p:ph type="ftr" sz="quarter" idx="3"/>
          </p:nvPr>
        </p:nvSpPr>
        <p:spPr>
          <a:xfrm>
            <a:off x="4165600" y="6435026"/>
            <a:ext cx="3860800" cy="192360"/>
          </a:xfrm>
          <a:prstGeom prst="rect">
            <a:avLst/>
          </a:prstGeom>
        </p:spPr>
        <p:txBody>
          <a:bodyPr vert="horz" lIns="91440" tIns="45720" rIns="91440" bIns="45720" rtlCol="0" anchor="ctr">
            <a:spAutoFit/>
          </a:bodyPr>
          <a:lstStyle>
            <a:lvl1pPr algn="ctr">
              <a:defRPr sz="650" b="0" i="0">
                <a:solidFill>
                  <a:srgbClr val="FFFFFF"/>
                </a:solidFill>
                <a:latin typeface="Gill Sans MT"/>
                <a:cs typeface="Gill Sans MT"/>
              </a:defRPr>
            </a:lvl1pPr>
          </a:lstStyle>
          <a:p>
            <a:pPr>
              <a:defRPr/>
            </a:pPr>
            <a:endParaRPr lang="en-US" dirty="0"/>
          </a:p>
        </p:txBody>
      </p:sp>
      <p:sp>
        <p:nvSpPr>
          <p:cNvPr id="11"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FFFFFF"/>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2" name="Title 1"/>
          <p:cNvSpPr>
            <a:spLocks noGrp="1"/>
          </p:cNvSpPr>
          <p:nvPr>
            <p:ph type="ctrTitle" hasCustomPrompt="1"/>
          </p:nvPr>
        </p:nvSpPr>
        <p:spPr>
          <a:xfrm>
            <a:off x="914400" y="2118715"/>
            <a:ext cx="5181600" cy="1600200"/>
          </a:xfrm>
          <a:effectLst>
            <a:outerShdw blurRad="254000" dir="2700000" algn="tl" rotWithShape="0">
              <a:srgbClr val="000000">
                <a:alpha val="20000"/>
              </a:srgbClr>
            </a:outerShdw>
          </a:effectLst>
        </p:spPr>
        <p:txBody>
          <a:bodyPr anchor="b" anchorCtr="0">
            <a:normAutofit/>
          </a:bodyPr>
          <a:lstStyle>
            <a:lvl1pPr>
              <a:defRPr sz="26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1733">
                <a:solidFill>
                  <a:schemeClr val="bg1"/>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10494090" y="1479101"/>
            <a:ext cx="2743200" cy="192360"/>
          </a:xfrm>
        </p:spPr>
        <p:txBody>
          <a:bodyPr>
            <a:spAutoFit/>
          </a:bodyPr>
          <a:lstStyle>
            <a:lvl1pPr marL="0" indent="0" algn="r">
              <a:buNone/>
              <a:defRPr sz="650" baseline="0">
                <a:solidFill>
                  <a:schemeClr val="bg1"/>
                </a:solidFill>
              </a:defRPr>
            </a:lvl1pPr>
            <a:lvl2pPr marL="249362" indent="0">
              <a:buNone/>
              <a:defRPr sz="1950">
                <a:solidFill>
                  <a:schemeClr val="bg1"/>
                </a:solidFill>
              </a:defRPr>
            </a:lvl2pPr>
            <a:lvl3pPr marL="498724" indent="0">
              <a:buNone/>
              <a:defRPr sz="1733">
                <a:solidFill>
                  <a:schemeClr val="bg1"/>
                </a:solidFill>
              </a:defRPr>
            </a:lvl3pPr>
            <a:lvl4pPr marL="741207" indent="0">
              <a:buNone/>
              <a:defRPr sz="1517">
                <a:solidFill>
                  <a:schemeClr val="bg1"/>
                </a:solidFill>
              </a:defRPr>
            </a:lvl4pPr>
            <a:lvl5pPr marL="1110951" indent="0">
              <a:buNone/>
              <a:defRPr sz="1300">
                <a:solidFill>
                  <a:schemeClr val="bg1"/>
                </a:solidFill>
              </a:defRPr>
            </a:lvl5pPr>
          </a:lstStyle>
          <a:p>
            <a:pPr lvl="0"/>
            <a:r>
              <a:rPr lang="en-US" dirty="0"/>
              <a:t>ADD PHOTO CREDIT HERE</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025" y="753866"/>
            <a:ext cx="1826230" cy="543508"/>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66467477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rgbClr val="FFFFFF"/>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9" name="Footer Placeholder 4"/>
          <p:cNvSpPr>
            <a:spLocks noGrp="1"/>
          </p:cNvSpPr>
          <p:nvPr>
            <p:ph type="ftr" sz="quarter" idx="3"/>
          </p:nvPr>
        </p:nvSpPr>
        <p:spPr>
          <a:xfrm>
            <a:off x="4165600" y="6435026"/>
            <a:ext cx="3860800" cy="192360"/>
          </a:xfrm>
          <a:prstGeom prst="rect">
            <a:avLst/>
          </a:prstGeom>
        </p:spPr>
        <p:txBody>
          <a:bodyPr vert="horz" lIns="91440" tIns="45720" rIns="91440" bIns="45720" rtlCol="0" anchor="ctr">
            <a:spAutoFit/>
          </a:bodyPr>
          <a:lstStyle>
            <a:lvl1pPr algn="ctr">
              <a:defRPr sz="650" b="0" i="0">
                <a:solidFill>
                  <a:srgbClr val="FFFFFF"/>
                </a:solidFill>
                <a:latin typeface="Gill Sans MT"/>
                <a:cs typeface="Gill Sans MT"/>
              </a:defRPr>
            </a:lvl1pPr>
          </a:lstStyle>
          <a:p>
            <a:pPr>
              <a:defRPr/>
            </a:pPr>
            <a:endParaRPr lang="en-US" dirty="0"/>
          </a:p>
        </p:txBody>
      </p:sp>
      <p:sp>
        <p:nvSpPr>
          <p:cNvPr id="10"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FFFFFF"/>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26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1733">
                <a:solidFill>
                  <a:schemeClr val="bg1"/>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025" y="753866"/>
            <a:ext cx="1826230" cy="543508"/>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46737048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9"/>
            <a:ext cx="7315200" cy="492443"/>
          </a:xfrm>
        </p:spPr>
        <p:txBody>
          <a:bodyPr wrap="square" anchor="t" anchorCtr="0">
            <a:spAutoFit/>
          </a:bodyPr>
          <a:lstStyle>
            <a:lvl1pPr>
              <a:defRPr sz="26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35026"/>
            <a:ext cx="2844800" cy="192360"/>
          </a:xfrm>
        </p:spPr>
        <p:txBody>
          <a:bodyPr/>
          <a:lstStyle>
            <a:lvl1pPr>
              <a:defRPr>
                <a:solidFill>
                  <a:srgbClr val="FFFFFF"/>
                </a:solidFill>
              </a:defRPr>
            </a:lvl1pPr>
          </a:lstStyle>
          <a:p>
            <a:pPr>
              <a:defRPr/>
            </a:pPr>
            <a:fld id="{C978E44B-7C3B-4850-9B25-8A3DABC2F542}" type="datetime1">
              <a:rPr lang="en-US" smtClean="0"/>
              <a:pPr>
                <a:defRPr/>
              </a:pPr>
              <a:t>8/23/17</a:t>
            </a:fld>
            <a:endParaRPr lang="en-US" dirty="0"/>
          </a:p>
        </p:txBody>
      </p:sp>
      <p:sp>
        <p:nvSpPr>
          <p:cNvPr id="4" name="Footer Placeholder 3"/>
          <p:cNvSpPr>
            <a:spLocks noGrp="1"/>
          </p:cNvSpPr>
          <p:nvPr>
            <p:ph type="ftr" sz="quarter" idx="11"/>
          </p:nvPr>
        </p:nvSpPr>
        <p:spPr>
          <a:xfrm>
            <a:off x="4165600" y="6435026"/>
            <a:ext cx="3860800" cy="192360"/>
          </a:xfrm>
        </p:spPr>
        <p:txBody>
          <a:bodyPr/>
          <a:lstStyle>
            <a:lvl1pPr>
              <a:defRPr>
                <a:solidFill>
                  <a:srgbClr val="FFFFFF"/>
                </a:solidFill>
              </a:defRPr>
            </a:lvl1pPr>
          </a:lstStyle>
          <a:p>
            <a:pPr>
              <a:defRPr/>
            </a:pPr>
            <a:endParaRPr lang="en-US" dirty="0"/>
          </a:p>
        </p:txBody>
      </p:sp>
      <p:sp>
        <p:nvSpPr>
          <p:cNvPr id="5" name="Slide Number Placeholder 4"/>
          <p:cNvSpPr>
            <a:spLocks noGrp="1"/>
          </p:cNvSpPr>
          <p:nvPr>
            <p:ph type="sldNum" sz="quarter" idx="12"/>
          </p:nvPr>
        </p:nvSpPr>
        <p:spPr>
          <a:xfrm>
            <a:off x="9144000" y="6435026"/>
            <a:ext cx="2844800" cy="192360"/>
          </a:xfrm>
        </p:spPr>
        <p:txBody>
          <a:bodyPr/>
          <a:lstStyle>
            <a:lvl1pPr>
              <a:defRPr>
                <a:solidFill>
                  <a:srgbClr val="FFFFFF"/>
                </a:solidFill>
              </a:defRPr>
            </a:lvl1pPr>
          </a:lstStyle>
          <a:p>
            <a:pPr>
              <a:defRPr/>
            </a:pPr>
            <a:fld id="{036C58DE-825D-43E4-8ECE-24A5566A17C7}" type="slidenum">
              <a:rPr lang="en-US" smtClean="0"/>
              <a:pPr>
                <a:defRPr/>
              </a:pPr>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025" y="5747196"/>
            <a:ext cx="1826230" cy="543508"/>
          </a:xfrm>
          <a:prstGeom prst="rect">
            <a:avLst/>
          </a:prstGeom>
          <a:effectLst/>
        </p:spPr>
      </p:pic>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83914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rgbClr val="6C6463"/>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9" name="Footer Placeholder 4"/>
          <p:cNvSpPr>
            <a:spLocks noGrp="1"/>
          </p:cNvSpPr>
          <p:nvPr>
            <p:ph type="ftr" sz="quarter" idx="3"/>
          </p:nvPr>
        </p:nvSpPr>
        <p:spPr>
          <a:xfrm>
            <a:off x="4165600" y="6435026"/>
            <a:ext cx="3860800" cy="192360"/>
          </a:xfrm>
          <a:prstGeom prst="rect">
            <a:avLst/>
          </a:prstGeom>
        </p:spPr>
        <p:txBody>
          <a:bodyPr vert="horz" lIns="91440" tIns="45720" rIns="91440" bIns="45720" rtlCol="0" anchor="ctr">
            <a:spAutoFit/>
          </a:bodyPr>
          <a:lstStyle>
            <a:lvl1pPr algn="ctr">
              <a:defRPr sz="650" b="0" i="0">
                <a:solidFill>
                  <a:srgbClr val="6C6463"/>
                </a:solidFill>
                <a:latin typeface="Gill Sans MT"/>
                <a:cs typeface="Gill Sans MT"/>
              </a:defRPr>
            </a:lvl1pPr>
          </a:lstStyle>
          <a:p>
            <a:pPr>
              <a:defRPr/>
            </a:pPr>
            <a:endParaRPr lang="en-US" dirty="0"/>
          </a:p>
        </p:txBody>
      </p:sp>
      <p:sp>
        <p:nvSpPr>
          <p:cNvPr id="10"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6C6463"/>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2" name="Title Placeholder 1"/>
          <p:cNvSpPr>
            <a:spLocks noGrp="1"/>
          </p:cNvSpPr>
          <p:nvPr>
            <p:ph type="title"/>
          </p:nvPr>
        </p:nvSpPr>
        <p:spPr>
          <a:xfrm>
            <a:off x="914805" y="1021527"/>
            <a:ext cx="10363200" cy="492443"/>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152431818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10363200"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6C6463"/>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5" name="Date Placeholder 4"/>
          <p:cNvSpPr>
            <a:spLocks noGrp="1"/>
          </p:cNvSpPr>
          <p:nvPr>
            <p:ph type="dt" sz="half" idx="10"/>
          </p:nvPr>
        </p:nvSpPr>
        <p:spPr>
          <a:xfrm>
            <a:off x="203200" y="6435026"/>
            <a:ext cx="2844800" cy="192360"/>
          </a:xfrm>
        </p:spPr>
        <p:txBody>
          <a:bodyPr/>
          <a:lstStyle>
            <a:lvl1pPr>
              <a:defRPr>
                <a:solidFill>
                  <a:srgbClr val="6C6463"/>
                </a:solidFill>
              </a:defRPr>
            </a:lvl1pPr>
          </a:lstStyle>
          <a:p>
            <a:pPr>
              <a:defRPr/>
            </a:pPr>
            <a:fld id="{C978E44B-7C3B-4850-9B25-8A3DABC2F542}" type="datetime1">
              <a:rPr lang="en-US" smtClean="0"/>
              <a:pPr>
                <a:defRPr/>
              </a:pPr>
              <a:t>8/23/17</a:t>
            </a:fld>
            <a:endParaRPr lang="en-US" dirty="0"/>
          </a:p>
        </p:txBody>
      </p:sp>
      <p:sp>
        <p:nvSpPr>
          <p:cNvPr id="6" name="Footer Placeholder 5"/>
          <p:cNvSpPr>
            <a:spLocks noGrp="1"/>
          </p:cNvSpPr>
          <p:nvPr>
            <p:ph type="ftr" sz="quarter" idx="11"/>
          </p:nvPr>
        </p:nvSpPr>
        <p:spPr>
          <a:xfrm>
            <a:off x="4165600" y="6435026"/>
            <a:ext cx="3860800" cy="192360"/>
          </a:xfrm>
        </p:spPr>
        <p:txBody>
          <a:bodyPr/>
          <a:lstStyle>
            <a:lvl1pPr>
              <a:defRPr>
                <a:solidFill>
                  <a:srgbClr val="6C6463"/>
                </a:solidFill>
              </a:defRPr>
            </a:lvl1pPr>
          </a:lstStyle>
          <a:p>
            <a:pPr>
              <a:defRPr/>
            </a:pPr>
            <a:endParaRPr lang="en-US" dirty="0"/>
          </a:p>
        </p:txBody>
      </p:sp>
      <p:sp>
        <p:nvSpPr>
          <p:cNvPr id="7" name="Slide Number Placeholder 6"/>
          <p:cNvSpPr>
            <a:spLocks noGrp="1"/>
          </p:cNvSpPr>
          <p:nvPr>
            <p:ph type="sldNum" sz="quarter" idx="12"/>
          </p:nvPr>
        </p:nvSpPr>
        <p:spPr>
          <a:xfrm>
            <a:off x="9144000" y="6435026"/>
            <a:ext cx="2844800" cy="192360"/>
          </a:xfrm>
        </p:spPr>
        <p:txBody>
          <a:bodyPr/>
          <a:lstStyle>
            <a:lvl1pPr>
              <a:defRPr>
                <a:solidFill>
                  <a:srgbClr val="6C6463"/>
                </a:solidFill>
              </a:defRPr>
            </a:lvl1pPr>
          </a:lstStyle>
          <a:p>
            <a:pPr>
              <a:defRPr/>
            </a:pPr>
            <a:fld id="{036C58DE-825D-43E4-8ECE-24A5566A17C7}" type="slidenum">
              <a:rPr lang="en-US" smtClean="0"/>
              <a:pPr>
                <a:defRPr/>
              </a:pPr>
              <a:t>‹#›</a:t>
            </a:fld>
            <a:endParaRPr lang="en-US" dirty="0"/>
          </a:p>
        </p:txBody>
      </p:sp>
      <p:sp>
        <p:nvSpPr>
          <p:cNvPr id="10" name="Title 1"/>
          <p:cNvSpPr>
            <a:spLocks noGrp="1"/>
          </p:cNvSpPr>
          <p:nvPr>
            <p:ph type="title" hasCustomPrompt="1"/>
          </p:nvPr>
        </p:nvSpPr>
        <p:spPr>
          <a:xfrm>
            <a:off x="914805" y="1021526"/>
            <a:ext cx="10363200" cy="492443"/>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50643979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6" y="1715549"/>
            <a:ext cx="507959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6C6463"/>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97601" y="1715549"/>
            <a:ext cx="508040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6C6463"/>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5" name="Date Placeholder 4"/>
          <p:cNvSpPr>
            <a:spLocks noGrp="1"/>
          </p:cNvSpPr>
          <p:nvPr>
            <p:ph type="dt" sz="half" idx="10"/>
          </p:nvPr>
        </p:nvSpPr>
        <p:spPr>
          <a:xfrm>
            <a:off x="203200" y="6435026"/>
            <a:ext cx="2844800" cy="192360"/>
          </a:xfrm>
        </p:spPr>
        <p:txBody>
          <a:bodyPr/>
          <a:lstStyle>
            <a:lvl1pPr>
              <a:defRPr>
                <a:solidFill>
                  <a:srgbClr val="6C6463"/>
                </a:solidFill>
              </a:defRPr>
            </a:lvl1pPr>
          </a:lstStyle>
          <a:p>
            <a:pPr>
              <a:defRPr/>
            </a:pPr>
            <a:fld id="{C978E44B-7C3B-4850-9B25-8A3DABC2F542}" type="datetime1">
              <a:rPr lang="en-US" smtClean="0"/>
              <a:pPr>
                <a:defRPr/>
              </a:pPr>
              <a:t>8/23/17</a:t>
            </a:fld>
            <a:endParaRPr lang="en-US" dirty="0"/>
          </a:p>
        </p:txBody>
      </p:sp>
      <p:sp>
        <p:nvSpPr>
          <p:cNvPr id="6" name="Footer Placeholder 5"/>
          <p:cNvSpPr>
            <a:spLocks noGrp="1"/>
          </p:cNvSpPr>
          <p:nvPr>
            <p:ph type="ftr" sz="quarter" idx="11"/>
          </p:nvPr>
        </p:nvSpPr>
        <p:spPr>
          <a:xfrm>
            <a:off x="4165600" y="6435026"/>
            <a:ext cx="3860800" cy="192360"/>
          </a:xfrm>
        </p:spPr>
        <p:txBody>
          <a:bodyPr/>
          <a:lstStyle>
            <a:lvl1pPr>
              <a:defRPr>
                <a:solidFill>
                  <a:srgbClr val="6C6463"/>
                </a:solidFill>
              </a:defRPr>
            </a:lvl1pPr>
          </a:lstStyle>
          <a:p>
            <a:pPr>
              <a:defRPr/>
            </a:pPr>
            <a:endParaRPr lang="en-US" dirty="0"/>
          </a:p>
        </p:txBody>
      </p:sp>
      <p:sp>
        <p:nvSpPr>
          <p:cNvPr id="7" name="Slide Number Placeholder 6"/>
          <p:cNvSpPr>
            <a:spLocks noGrp="1"/>
          </p:cNvSpPr>
          <p:nvPr>
            <p:ph type="sldNum" sz="quarter" idx="12"/>
          </p:nvPr>
        </p:nvSpPr>
        <p:spPr>
          <a:xfrm>
            <a:off x="9144000" y="6435026"/>
            <a:ext cx="2844800" cy="192360"/>
          </a:xfrm>
        </p:spPr>
        <p:txBody>
          <a:bodyPr/>
          <a:lstStyle>
            <a:lvl1pPr>
              <a:defRPr>
                <a:solidFill>
                  <a:srgbClr val="6C6463"/>
                </a:solidFill>
              </a:defRPr>
            </a:lvl1pPr>
          </a:lstStyle>
          <a:p>
            <a:pPr>
              <a:defRPr/>
            </a:pPr>
            <a:fld id="{036C58DE-825D-43E4-8ECE-24A5566A17C7}" type="slidenum">
              <a:rPr lang="en-US" smtClean="0"/>
              <a:pPr>
                <a:defRPr/>
              </a:pPr>
              <a:t>‹#›</a:t>
            </a:fld>
            <a:endParaRPr lang="en-US" dirty="0"/>
          </a:p>
        </p:txBody>
      </p:sp>
      <p:sp>
        <p:nvSpPr>
          <p:cNvPr id="10" name="Title 1"/>
          <p:cNvSpPr>
            <a:spLocks noGrp="1"/>
          </p:cNvSpPr>
          <p:nvPr>
            <p:ph type="title" hasCustomPrompt="1"/>
          </p:nvPr>
        </p:nvSpPr>
        <p:spPr>
          <a:xfrm>
            <a:off x="914805" y="1021526"/>
            <a:ext cx="10363200" cy="492443"/>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56836052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6" y="1715549"/>
            <a:ext cx="335239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FFFFFF"/>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7924801" y="1715549"/>
            <a:ext cx="335320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FFFFFF"/>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5" name="Date Placeholder 4"/>
          <p:cNvSpPr>
            <a:spLocks noGrp="1"/>
          </p:cNvSpPr>
          <p:nvPr>
            <p:ph type="dt" sz="half" idx="10"/>
          </p:nvPr>
        </p:nvSpPr>
        <p:spPr>
          <a:xfrm>
            <a:off x="203200" y="6435026"/>
            <a:ext cx="2844800" cy="192360"/>
          </a:xfrm>
        </p:spPr>
        <p:txBody>
          <a:bodyPr/>
          <a:lstStyle>
            <a:lvl1pPr>
              <a:defRPr>
                <a:solidFill>
                  <a:srgbClr val="6C6463"/>
                </a:solidFill>
              </a:defRPr>
            </a:lvl1pPr>
          </a:lstStyle>
          <a:p>
            <a:pPr>
              <a:defRPr/>
            </a:pPr>
            <a:fld id="{C978E44B-7C3B-4850-9B25-8A3DABC2F542}" type="datetime1">
              <a:rPr lang="en-US" smtClean="0"/>
              <a:pPr>
                <a:defRPr/>
              </a:pPr>
              <a:t>8/23/17</a:t>
            </a:fld>
            <a:endParaRPr lang="en-US" dirty="0"/>
          </a:p>
        </p:txBody>
      </p:sp>
      <p:sp>
        <p:nvSpPr>
          <p:cNvPr id="6" name="Footer Placeholder 5"/>
          <p:cNvSpPr>
            <a:spLocks noGrp="1"/>
          </p:cNvSpPr>
          <p:nvPr>
            <p:ph type="ftr" sz="quarter" idx="11"/>
          </p:nvPr>
        </p:nvSpPr>
        <p:spPr>
          <a:xfrm>
            <a:off x="4165600" y="6435026"/>
            <a:ext cx="3860800" cy="192360"/>
          </a:xfrm>
        </p:spPr>
        <p:txBody>
          <a:bodyPr/>
          <a:lstStyle>
            <a:lvl1pPr>
              <a:defRPr>
                <a:solidFill>
                  <a:srgbClr val="6C6463"/>
                </a:solidFill>
              </a:defRPr>
            </a:lvl1pPr>
          </a:lstStyle>
          <a:p>
            <a:pPr>
              <a:defRPr/>
            </a:pPr>
            <a:endParaRPr lang="en-US" dirty="0"/>
          </a:p>
        </p:txBody>
      </p:sp>
      <p:sp>
        <p:nvSpPr>
          <p:cNvPr id="7" name="Slide Number Placeholder 6"/>
          <p:cNvSpPr>
            <a:spLocks noGrp="1"/>
          </p:cNvSpPr>
          <p:nvPr>
            <p:ph type="sldNum" sz="quarter" idx="12"/>
          </p:nvPr>
        </p:nvSpPr>
        <p:spPr>
          <a:xfrm>
            <a:off x="9144000" y="6435026"/>
            <a:ext cx="2844800" cy="192360"/>
          </a:xfrm>
        </p:spPr>
        <p:txBody>
          <a:bodyPr/>
          <a:lstStyle>
            <a:lvl1pPr>
              <a:defRPr>
                <a:solidFill>
                  <a:srgbClr val="6C6463"/>
                </a:solidFill>
              </a:defRPr>
            </a:lvl1pPr>
          </a:lstStyle>
          <a:p>
            <a:pPr>
              <a:defRPr/>
            </a:pPr>
            <a:fld id="{036C58DE-825D-43E4-8ECE-24A5566A17C7}" type="slidenum">
              <a:rPr lang="en-US" smtClean="0"/>
              <a:pPr>
                <a:defRPr/>
              </a:pPr>
              <a:t>‹#›</a:t>
            </a:fld>
            <a:endParaRPr lang="en-US" dirty="0"/>
          </a:p>
        </p:txBody>
      </p:sp>
      <p:sp>
        <p:nvSpPr>
          <p:cNvPr id="10" name="Content Placeholder 3"/>
          <p:cNvSpPr>
            <a:spLocks noGrp="1"/>
          </p:cNvSpPr>
          <p:nvPr>
            <p:ph sz="half" idx="13"/>
          </p:nvPr>
        </p:nvSpPr>
        <p:spPr>
          <a:xfrm>
            <a:off x="4419399" y="1715549"/>
            <a:ext cx="335320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FFFFFF"/>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11" name="Title 1"/>
          <p:cNvSpPr>
            <a:spLocks noGrp="1"/>
          </p:cNvSpPr>
          <p:nvPr>
            <p:ph type="title" hasCustomPrompt="1"/>
          </p:nvPr>
        </p:nvSpPr>
        <p:spPr>
          <a:xfrm>
            <a:off x="914805" y="1021526"/>
            <a:ext cx="10363200" cy="492443"/>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302160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0"/>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F26C32B-BD8B-4F5A-A997-F671D5CA5DC6}" type="datetime1">
              <a:rPr lang="en-US"/>
              <a:pPr>
                <a:defRPr/>
              </a:pPr>
              <a:t>8/23/17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B5B2CEB-68CC-4700-AFB4-DCAA973FBA8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495285" rtl="0" eaLnBrk="1" fontAlgn="auto" latinLnBrk="0" hangingPunct="1">
              <a:lnSpc>
                <a:spcPct val="100000"/>
              </a:lnSpc>
              <a:spcBef>
                <a:spcPct val="20000"/>
              </a:spcBef>
              <a:spcAft>
                <a:spcPts val="0"/>
              </a:spcAft>
              <a:buClrTx/>
              <a:buSzTx/>
              <a:buFont typeface="Arial"/>
              <a:buNone/>
              <a:tabLst/>
              <a:defRPr sz="1300">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Edit Master text styles</a:t>
            </a:r>
          </a:p>
          <a:p>
            <a:pPr lvl="1"/>
            <a:r>
              <a:rPr lang="en-US"/>
              <a:t>Second level</a:t>
            </a:r>
          </a:p>
        </p:txBody>
      </p:sp>
      <p:sp>
        <p:nvSpPr>
          <p:cNvPr id="9"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rgbClr val="FFFFFF"/>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10" name="Footer Placeholder 4"/>
          <p:cNvSpPr>
            <a:spLocks noGrp="1"/>
          </p:cNvSpPr>
          <p:nvPr>
            <p:ph type="ftr" sz="quarter" idx="3"/>
          </p:nvPr>
        </p:nvSpPr>
        <p:spPr>
          <a:xfrm>
            <a:off x="4165600" y="6435026"/>
            <a:ext cx="3860800" cy="192360"/>
          </a:xfrm>
          <a:prstGeom prst="rect">
            <a:avLst/>
          </a:prstGeom>
        </p:spPr>
        <p:txBody>
          <a:bodyPr vert="horz" lIns="91440" tIns="45720" rIns="91440" bIns="45720" rtlCol="0" anchor="ctr">
            <a:spAutoFit/>
          </a:bodyPr>
          <a:lstStyle>
            <a:lvl1pPr algn="ctr">
              <a:defRPr sz="650" b="0" i="0">
                <a:solidFill>
                  <a:srgbClr val="FFFFFF"/>
                </a:solidFill>
                <a:latin typeface="Gill Sans MT"/>
                <a:cs typeface="Gill Sans MT"/>
              </a:defRPr>
            </a:lvl1pPr>
          </a:lstStyle>
          <a:p>
            <a:pPr>
              <a:defRPr/>
            </a:pPr>
            <a:endParaRPr lang="en-US" dirty="0"/>
          </a:p>
        </p:txBody>
      </p:sp>
      <p:sp>
        <p:nvSpPr>
          <p:cNvPr id="11"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FFFFFF"/>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4" name="Text Placeholder 4"/>
          <p:cNvSpPr>
            <a:spLocks noGrp="1"/>
          </p:cNvSpPr>
          <p:nvPr>
            <p:ph type="body" sz="quarter" idx="12" hasCustomPrompt="1"/>
          </p:nvPr>
        </p:nvSpPr>
        <p:spPr>
          <a:xfrm rot="16200000">
            <a:off x="10494091" y="4704418"/>
            <a:ext cx="2743200" cy="192360"/>
          </a:xfrm>
        </p:spPr>
        <p:txBody>
          <a:bodyPr>
            <a:spAutoFit/>
          </a:bodyPr>
          <a:lstStyle>
            <a:lvl1pPr marL="0" indent="0" algn="r">
              <a:buNone/>
              <a:defRPr sz="650" baseline="0">
                <a:solidFill>
                  <a:srgbClr val="FFFFFF"/>
                </a:solidFill>
              </a:defRPr>
            </a:lvl1pPr>
            <a:lvl2pPr marL="249362" indent="0">
              <a:buNone/>
              <a:defRPr sz="1950">
                <a:solidFill>
                  <a:schemeClr val="bg1"/>
                </a:solidFill>
              </a:defRPr>
            </a:lvl2pPr>
            <a:lvl3pPr marL="498724" indent="0">
              <a:buNone/>
              <a:defRPr sz="1733">
                <a:solidFill>
                  <a:schemeClr val="bg1"/>
                </a:solidFill>
              </a:defRPr>
            </a:lvl3pPr>
            <a:lvl4pPr marL="741207" indent="0">
              <a:buNone/>
              <a:defRPr sz="1517">
                <a:solidFill>
                  <a:schemeClr val="bg1"/>
                </a:solidFill>
              </a:defRPr>
            </a:lvl4pPr>
            <a:lvl5pPr marL="1110951" indent="0">
              <a:buNone/>
              <a:defRPr sz="13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1021526"/>
            <a:ext cx="10363200" cy="492443"/>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62468129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495285" rtl="0" eaLnBrk="1" fontAlgn="auto" latinLnBrk="0" hangingPunct="1">
              <a:lnSpc>
                <a:spcPct val="100000"/>
              </a:lnSpc>
              <a:spcBef>
                <a:spcPct val="20000"/>
              </a:spcBef>
              <a:spcAft>
                <a:spcPts val="0"/>
              </a:spcAft>
              <a:buClrTx/>
              <a:buSzTx/>
              <a:buFont typeface="Arial"/>
              <a:buNone/>
              <a:tabLst/>
              <a:defRPr sz="13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rgbClr val="6C6463"/>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11"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FFFFFF"/>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4" name="Content Placeholder 2"/>
          <p:cNvSpPr>
            <a:spLocks noGrp="1"/>
          </p:cNvSpPr>
          <p:nvPr>
            <p:ph idx="1"/>
          </p:nvPr>
        </p:nvSpPr>
        <p:spPr>
          <a:xfrm>
            <a:off x="914400" y="2219505"/>
            <a:ext cx="4876800" cy="3729274"/>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a:solidFill>
                  <a:srgbClr val="FFFFFF"/>
                </a:solidFill>
              </a:defRPr>
            </a:lvl5pPr>
          </a:lstStyle>
          <a:p>
            <a:pPr lvl="0"/>
            <a:r>
              <a:rPr lang="en-US"/>
              <a:t>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90" y="1479101"/>
            <a:ext cx="2743200" cy="192360"/>
          </a:xfrm>
        </p:spPr>
        <p:txBody>
          <a:bodyPr>
            <a:spAutoFit/>
          </a:bodyPr>
          <a:lstStyle>
            <a:lvl1pPr marL="0" indent="0" algn="r">
              <a:buNone/>
              <a:defRPr sz="650" baseline="0">
                <a:solidFill>
                  <a:srgbClr val="FFFFFF"/>
                </a:solidFill>
              </a:defRPr>
            </a:lvl1pPr>
            <a:lvl2pPr marL="249362" indent="0">
              <a:buNone/>
              <a:defRPr sz="1950">
                <a:solidFill>
                  <a:schemeClr val="bg1"/>
                </a:solidFill>
              </a:defRPr>
            </a:lvl2pPr>
            <a:lvl3pPr marL="498724" indent="0">
              <a:buNone/>
              <a:defRPr sz="1733">
                <a:solidFill>
                  <a:schemeClr val="bg1"/>
                </a:solidFill>
              </a:defRPr>
            </a:lvl3pPr>
            <a:lvl4pPr marL="741207" indent="0">
              <a:buNone/>
              <a:defRPr sz="1517">
                <a:solidFill>
                  <a:schemeClr val="bg1"/>
                </a:solidFill>
              </a:defRPr>
            </a:lvl4pPr>
            <a:lvl5pPr marL="1110951" indent="0">
              <a:buNone/>
              <a:defRPr sz="13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914400" y="1104373"/>
            <a:ext cx="4876800" cy="892552"/>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1097075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495285" rtl="0" eaLnBrk="1" fontAlgn="auto" latinLnBrk="0" hangingPunct="1">
              <a:lnSpc>
                <a:spcPct val="100000"/>
              </a:lnSpc>
              <a:spcBef>
                <a:spcPct val="20000"/>
              </a:spcBef>
              <a:spcAft>
                <a:spcPts val="0"/>
              </a:spcAft>
              <a:buClrTx/>
              <a:buSzTx/>
              <a:buFont typeface="Arial"/>
              <a:buNone/>
              <a:tabLst/>
              <a:defRPr sz="13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chemeClr val="bg1"/>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11"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6C6463"/>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3" name="Text Placeholder 4"/>
          <p:cNvSpPr>
            <a:spLocks noGrp="1"/>
          </p:cNvSpPr>
          <p:nvPr>
            <p:ph type="body" sz="quarter" idx="12" hasCustomPrompt="1"/>
          </p:nvPr>
        </p:nvSpPr>
        <p:spPr>
          <a:xfrm rot="16200000">
            <a:off x="4601291" y="1479101"/>
            <a:ext cx="2743200" cy="192360"/>
          </a:xfrm>
        </p:spPr>
        <p:txBody>
          <a:bodyPr>
            <a:spAutoFit/>
          </a:bodyPr>
          <a:lstStyle>
            <a:lvl1pPr marL="0" indent="0" algn="r">
              <a:buNone/>
              <a:defRPr sz="650" baseline="0">
                <a:solidFill>
                  <a:srgbClr val="FFFFFF"/>
                </a:solidFill>
              </a:defRPr>
            </a:lvl1pPr>
            <a:lvl2pPr marL="249362" indent="0">
              <a:buNone/>
              <a:defRPr sz="1950">
                <a:solidFill>
                  <a:schemeClr val="bg1"/>
                </a:solidFill>
              </a:defRPr>
            </a:lvl2pPr>
            <a:lvl3pPr marL="498724" indent="0">
              <a:buNone/>
              <a:defRPr sz="1733">
                <a:solidFill>
                  <a:schemeClr val="bg1"/>
                </a:solidFill>
              </a:defRPr>
            </a:lvl3pPr>
            <a:lvl4pPr marL="741207" indent="0">
              <a:buNone/>
              <a:defRPr sz="1517">
                <a:solidFill>
                  <a:schemeClr val="bg1"/>
                </a:solidFill>
              </a:defRPr>
            </a:lvl4pPr>
            <a:lvl5pPr marL="1110951" indent="0">
              <a:buNone/>
              <a:defRPr sz="13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6" y="3002581"/>
            <a:ext cx="5181195" cy="892552"/>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07772894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rgbClr val="6C6463"/>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9" name="Footer Placeholder 4"/>
          <p:cNvSpPr>
            <a:spLocks noGrp="1"/>
          </p:cNvSpPr>
          <p:nvPr>
            <p:ph type="ftr" sz="quarter" idx="3"/>
          </p:nvPr>
        </p:nvSpPr>
        <p:spPr>
          <a:xfrm>
            <a:off x="4165600" y="6435026"/>
            <a:ext cx="3860800" cy="192360"/>
          </a:xfrm>
          <a:prstGeom prst="rect">
            <a:avLst/>
          </a:prstGeom>
        </p:spPr>
        <p:txBody>
          <a:bodyPr vert="horz" lIns="91440" tIns="45720" rIns="91440" bIns="45720" rtlCol="0" anchor="ctr">
            <a:spAutoFit/>
          </a:bodyPr>
          <a:lstStyle>
            <a:lvl1pPr algn="ctr">
              <a:defRPr sz="650" b="0" i="0">
                <a:solidFill>
                  <a:srgbClr val="6C6463"/>
                </a:solidFill>
                <a:latin typeface="Gill Sans MT"/>
                <a:cs typeface="Gill Sans MT"/>
              </a:defRPr>
            </a:lvl1pPr>
          </a:lstStyle>
          <a:p>
            <a:pPr>
              <a:defRPr/>
            </a:pPr>
            <a:endParaRPr lang="en-US" dirty="0"/>
          </a:p>
        </p:txBody>
      </p:sp>
      <p:sp>
        <p:nvSpPr>
          <p:cNvPr id="10"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6C6463"/>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2" name="Title Placeholder 1"/>
          <p:cNvSpPr>
            <a:spLocks noGrp="1"/>
          </p:cNvSpPr>
          <p:nvPr>
            <p:ph type="title"/>
          </p:nvPr>
        </p:nvSpPr>
        <p:spPr>
          <a:xfrm>
            <a:off x="914805" y="1021527"/>
            <a:ext cx="10363200" cy="492443"/>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914400" y="1715549"/>
            <a:ext cx="10363200" cy="4233230"/>
          </a:xfrm>
          <a:prstGeom prst="rect">
            <a:avLst/>
          </a:prstGeom>
        </p:spPr>
        <p:txBody>
          <a:bodyPr vert="horz" lIns="91440" tIns="45720" rIns="91440" bIns="45720" rtlCol="0">
            <a:normAutofit/>
          </a:bodyPr>
          <a:lstStyle>
            <a:lvl1pPr marL="249363" marR="0" indent="-249363" algn="l" defTabSz="495285" rtl="0" eaLnBrk="1" fontAlgn="auto" latinLnBrk="0" hangingPunct="1">
              <a:lnSpc>
                <a:spcPct val="100000"/>
              </a:lnSpc>
              <a:spcBef>
                <a:spcPts val="0"/>
              </a:spcBef>
              <a:spcAft>
                <a:spcPts val="867"/>
              </a:spcAft>
              <a:buClrTx/>
              <a:buSzTx/>
              <a:buFont typeface="Arial"/>
              <a:buChar char="•"/>
              <a:tabLst/>
              <a:defRPr/>
            </a:lvl1pPr>
          </a:lstStyle>
          <a:p>
            <a:pPr marL="249363" marR="0" lvl="0" indent="-249363" algn="l" defTabSz="495285" rtl="0" eaLnBrk="1" fontAlgn="auto" latinLnBrk="0" hangingPunct="1">
              <a:lnSpc>
                <a:spcPct val="100000"/>
              </a:lnSpc>
              <a:spcBef>
                <a:spcPts val="0"/>
              </a:spcBef>
              <a:spcAft>
                <a:spcPts val="867"/>
              </a:spcAft>
              <a:buClrTx/>
              <a:buSzTx/>
              <a:buFont typeface="Arial"/>
              <a:buChar char="•"/>
              <a:tabLst/>
              <a:defRPr/>
            </a:pPr>
            <a:r>
              <a:rPr kumimoji="0" lang="en-US" sz="1733"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741208" marR="0" lvl="1" indent="-249363" algn="l" defTabSz="495285" rtl="0" eaLnBrk="1" fontAlgn="auto" latinLnBrk="0" hangingPunct="1">
              <a:lnSpc>
                <a:spcPct val="100000"/>
              </a:lnSpc>
              <a:spcBef>
                <a:spcPts val="0"/>
              </a:spcBef>
              <a:spcAft>
                <a:spcPts val="867"/>
              </a:spcAft>
              <a:buClrTx/>
              <a:buSzTx/>
              <a:buFont typeface="Arial"/>
              <a:buChar char="–"/>
              <a:tabLst/>
              <a:defRPr/>
            </a:pPr>
            <a:r>
              <a:rPr kumimoji="0" lang="en-US" sz="1733"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391527388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6" y="1715549"/>
            <a:ext cx="507959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6C6463"/>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97601" y="1715549"/>
            <a:ext cx="508040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6C6463"/>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5" name="Date Placeholder 4"/>
          <p:cNvSpPr>
            <a:spLocks noGrp="1"/>
          </p:cNvSpPr>
          <p:nvPr>
            <p:ph type="dt" sz="half" idx="10"/>
          </p:nvPr>
        </p:nvSpPr>
        <p:spPr>
          <a:xfrm>
            <a:off x="203200" y="6435026"/>
            <a:ext cx="2844800" cy="192360"/>
          </a:xfrm>
        </p:spPr>
        <p:txBody>
          <a:bodyPr/>
          <a:lstStyle>
            <a:lvl1pPr>
              <a:defRPr>
                <a:solidFill>
                  <a:srgbClr val="6C6463"/>
                </a:solidFill>
              </a:defRPr>
            </a:lvl1pPr>
          </a:lstStyle>
          <a:p>
            <a:pPr>
              <a:defRPr/>
            </a:pPr>
            <a:fld id="{C978E44B-7C3B-4850-9B25-8A3DABC2F542}" type="datetime1">
              <a:rPr lang="en-US" smtClean="0"/>
              <a:pPr>
                <a:defRPr/>
              </a:pPr>
              <a:t>8/23/17</a:t>
            </a:fld>
            <a:endParaRPr lang="en-US" dirty="0"/>
          </a:p>
        </p:txBody>
      </p:sp>
      <p:sp>
        <p:nvSpPr>
          <p:cNvPr id="6" name="Footer Placeholder 5"/>
          <p:cNvSpPr>
            <a:spLocks noGrp="1"/>
          </p:cNvSpPr>
          <p:nvPr>
            <p:ph type="ftr" sz="quarter" idx="11"/>
          </p:nvPr>
        </p:nvSpPr>
        <p:spPr>
          <a:xfrm>
            <a:off x="4165600" y="6435026"/>
            <a:ext cx="3860800" cy="192360"/>
          </a:xfrm>
        </p:spPr>
        <p:txBody>
          <a:bodyPr/>
          <a:lstStyle>
            <a:lvl1pPr>
              <a:defRPr>
                <a:solidFill>
                  <a:srgbClr val="6C6463"/>
                </a:solidFill>
              </a:defRPr>
            </a:lvl1pPr>
          </a:lstStyle>
          <a:p>
            <a:pPr>
              <a:defRPr/>
            </a:pPr>
            <a:endParaRPr lang="en-US" dirty="0"/>
          </a:p>
        </p:txBody>
      </p:sp>
      <p:sp>
        <p:nvSpPr>
          <p:cNvPr id="7" name="Slide Number Placeholder 6"/>
          <p:cNvSpPr>
            <a:spLocks noGrp="1"/>
          </p:cNvSpPr>
          <p:nvPr>
            <p:ph type="sldNum" sz="quarter" idx="12"/>
          </p:nvPr>
        </p:nvSpPr>
        <p:spPr>
          <a:xfrm>
            <a:off x="9144000" y="6435026"/>
            <a:ext cx="2844800" cy="192360"/>
          </a:xfrm>
        </p:spPr>
        <p:txBody>
          <a:bodyPr/>
          <a:lstStyle>
            <a:lvl1pPr>
              <a:defRPr>
                <a:solidFill>
                  <a:srgbClr val="6C6463"/>
                </a:solidFill>
              </a:defRPr>
            </a:lvl1pPr>
          </a:lstStyle>
          <a:p>
            <a:pPr>
              <a:defRPr/>
            </a:pPr>
            <a:fld id="{036C58DE-825D-43E4-8ECE-24A5566A17C7}" type="slidenum">
              <a:rPr lang="en-US" smtClean="0"/>
              <a:pPr>
                <a:defRPr/>
              </a:pPr>
              <a:t>‹#›</a:t>
            </a:fld>
            <a:endParaRPr lang="en-US" dirty="0"/>
          </a:p>
        </p:txBody>
      </p:sp>
      <p:sp>
        <p:nvSpPr>
          <p:cNvPr id="10" name="Title 1"/>
          <p:cNvSpPr>
            <a:spLocks noGrp="1"/>
          </p:cNvSpPr>
          <p:nvPr>
            <p:ph type="title" hasCustomPrompt="1"/>
          </p:nvPr>
        </p:nvSpPr>
        <p:spPr>
          <a:xfrm>
            <a:off x="914805" y="1021526"/>
            <a:ext cx="10363200" cy="492443"/>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07909441"/>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6" y="1715549"/>
            <a:ext cx="335239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FFFFFF"/>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7924801" y="1715549"/>
            <a:ext cx="335320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FFFFFF"/>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5" name="Date Placeholder 4"/>
          <p:cNvSpPr>
            <a:spLocks noGrp="1"/>
          </p:cNvSpPr>
          <p:nvPr>
            <p:ph type="dt" sz="half" idx="10"/>
          </p:nvPr>
        </p:nvSpPr>
        <p:spPr>
          <a:xfrm>
            <a:off x="203200" y="6435026"/>
            <a:ext cx="2844800" cy="192360"/>
          </a:xfrm>
        </p:spPr>
        <p:txBody>
          <a:bodyPr/>
          <a:lstStyle>
            <a:lvl1pPr>
              <a:defRPr>
                <a:solidFill>
                  <a:srgbClr val="6C6463"/>
                </a:solidFill>
              </a:defRPr>
            </a:lvl1pPr>
          </a:lstStyle>
          <a:p>
            <a:pPr>
              <a:defRPr/>
            </a:pPr>
            <a:fld id="{C978E44B-7C3B-4850-9B25-8A3DABC2F542}" type="datetime1">
              <a:rPr lang="en-US" smtClean="0"/>
              <a:pPr>
                <a:defRPr/>
              </a:pPr>
              <a:t>8/23/17</a:t>
            </a:fld>
            <a:endParaRPr lang="en-US" dirty="0"/>
          </a:p>
        </p:txBody>
      </p:sp>
      <p:sp>
        <p:nvSpPr>
          <p:cNvPr id="6" name="Footer Placeholder 5"/>
          <p:cNvSpPr>
            <a:spLocks noGrp="1"/>
          </p:cNvSpPr>
          <p:nvPr>
            <p:ph type="ftr" sz="quarter" idx="11"/>
          </p:nvPr>
        </p:nvSpPr>
        <p:spPr>
          <a:xfrm>
            <a:off x="4165600" y="6435026"/>
            <a:ext cx="3860800" cy="192360"/>
          </a:xfrm>
        </p:spPr>
        <p:txBody>
          <a:bodyPr/>
          <a:lstStyle>
            <a:lvl1pPr>
              <a:defRPr>
                <a:solidFill>
                  <a:srgbClr val="6C6463"/>
                </a:solidFill>
              </a:defRPr>
            </a:lvl1pPr>
          </a:lstStyle>
          <a:p>
            <a:pPr>
              <a:defRPr/>
            </a:pPr>
            <a:endParaRPr lang="en-US" dirty="0"/>
          </a:p>
        </p:txBody>
      </p:sp>
      <p:sp>
        <p:nvSpPr>
          <p:cNvPr id="7" name="Slide Number Placeholder 6"/>
          <p:cNvSpPr>
            <a:spLocks noGrp="1"/>
          </p:cNvSpPr>
          <p:nvPr>
            <p:ph type="sldNum" sz="quarter" idx="12"/>
          </p:nvPr>
        </p:nvSpPr>
        <p:spPr>
          <a:xfrm>
            <a:off x="9144000" y="6435026"/>
            <a:ext cx="2844800" cy="192360"/>
          </a:xfrm>
        </p:spPr>
        <p:txBody>
          <a:bodyPr/>
          <a:lstStyle>
            <a:lvl1pPr>
              <a:defRPr>
                <a:solidFill>
                  <a:srgbClr val="6C6463"/>
                </a:solidFill>
              </a:defRPr>
            </a:lvl1pPr>
          </a:lstStyle>
          <a:p>
            <a:pPr>
              <a:defRPr/>
            </a:pPr>
            <a:fld id="{036C58DE-825D-43E4-8ECE-24A5566A17C7}" type="slidenum">
              <a:rPr lang="en-US" smtClean="0"/>
              <a:pPr>
                <a:defRPr/>
              </a:pPr>
              <a:t>‹#›</a:t>
            </a:fld>
            <a:endParaRPr lang="en-US" dirty="0"/>
          </a:p>
        </p:txBody>
      </p:sp>
      <p:sp>
        <p:nvSpPr>
          <p:cNvPr id="10" name="Content Placeholder 3"/>
          <p:cNvSpPr>
            <a:spLocks noGrp="1"/>
          </p:cNvSpPr>
          <p:nvPr>
            <p:ph sz="half" idx="13"/>
          </p:nvPr>
        </p:nvSpPr>
        <p:spPr>
          <a:xfrm>
            <a:off x="4419399" y="1715549"/>
            <a:ext cx="335320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FFFFFF"/>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11" name="Title 1"/>
          <p:cNvSpPr>
            <a:spLocks noGrp="1"/>
          </p:cNvSpPr>
          <p:nvPr>
            <p:ph type="title" hasCustomPrompt="1"/>
          </p:nvPr>
        </p:nvSpPr>
        <p:spPr>
          <a:xfrm>
            <a:off x="914805" y="1021526"/>
            <a:ext cx="10363200" cy="492443"/>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5235824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495285" rtl="0" eaLnBrk="1" fontAlgn="auto" latinLnBrk="0" hangingPunct="1">
              <a:lnSpc>
                <a:spcPct val="100000"/>
              </a:lnSpc>
              <a:spcBef>
                <a:spcPct val="20000"/>
              </a:spcBef>
              <a:spcAft>
                <a:spcPts val="0"/>
              </a:spcAft>
              <a:buClrTx/>
              <a:buSzTx/>
              <a:buFont typeface="Arial"/>
              <a:buNone/>
              <a:tabLst/>
              <a:defRPr sz="1300">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Edit Master text styles</a:t>
            </a:r>
          </a:p>
          <a:p>
            <a:pPr lvl="1"/>
            <a:r>
              <a:rPr lang="en-US"/>
              <a:t>Second level</a:t>
            </a:r>
          </a:p>
        </p:txBody>
      </p:sp>
      <p:sp>
        <p:nvSpPr>
          <p:cNvPr id="9"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rgbClr val="FFFFFF"/>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10" name="Footer Placeholder 4"/>
          <p:cNvSpPr>
            <a:spLocks noGrp="1"/>
          </p:cNvSpPr>
          <p:nvPr>
            <p:ph type="ftr" sz="quarter" idx="3"/>
          </p:nvPr>
        </p:nvSpPr>
        <p:spPr>
          <a:xfrm>
            <a:off x="4165600" y="6435026"/>
            <a:ext cx="3860800" cy="192360"/>
          </a:xfrm>
          <a:prstGeom prst="rect">
            <a:avLst/>
          </a:prstGeom>
        </p:spPr>
        <p:txBody>
          <a:bodyPr vert="horz" lIns="91440" tIns="45720" rIns="91440" bIns="45720" rtlCol="0" anchor="ctr">
            <a:spAutoFit/>
          </a:bodyPr>
          <a:lstStyle>
            <a:lvl1pPr algn="ctr">
              <a:defRPr sz="650" b="0" i="0">
                <a:solidFill>
                  <a:srgbClr val="FFFFFF"/>
                </a:solidFill>
                <a:latin typeface="Gill Sans MT"/>
                <a:cs typeface="Gill Sans MT"/>
              </a:defRPr>
            </a:lvl1pPr>
          </a:lstStyle>
          <a:p>
            <a:pPr>
              <a:defRPr/>
            </a:pPr>
            <a:endParaRPr lang="en-US" dirty="0"/>
          </a:p>
        </p:txBody>
      </p:sp>
      <p:sp>
        <p:nvSpPr>
          <p:cNvPr id="11"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FFFFFF"/>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4" name="Text Placeholder 4"/>
          <p:cNvSpPr>
            <a:spLocks noGrp="1"/>
          </p:cNvSpPr>
          <p:nvPr>
            <p:ph type="body" sz="quarter" idx="12" hasCustomPrompt="1"/>
          </p:nvPr>
        </p:nvSpPr>
        <p:spPr>
          <a:xfrm rot="16200000">
            <a:off x="10494091" y="4704418"/>
            <a:ext cx="2743200" cy="192360"/>
          </a:xfrm>
        </p:spPr>
        <p:txBody>
          <a:bodyPr>
            <a:spAutoFit/>
          </a:bodyPr>
          <a:lstStyle>
            <a:lvl1pPr marL="0" indent="0" algn="r">
              <a:buNone/>
              <a:defRPr sz="650" baseline="0">
                <a:solidFill>
                  <a:srgbClr val="FFFFFF"/>
                </a:solidFill>
              </a:defRPr>
            </a:lvl1pPr>
            <a:lvl2pPr marL="249362" indent="0">
              <a:buNone/>
              <a:defRPr sz="1950">
                <a:solidFill>
                  <a:schemeClr val="bg1"/>
                </a:solidFill>
              </a:defRPr>
            </a:lvl2pPr>
            <a:lvl3pPr marL="498724" indent="0">
              <a:buNone/>
              <a:defRPr sz="1733">
                <a:solidFill>
                  <a:schemeClr val="bg1"/>
                </a:solidFill>
              </a:defRPr>
            </a:lvl3pPr>
            <a:lvl4pPr marL="741207" indent="0">
              <a:buNone/>
              <a:defRPr sz="1517">
                <a:solidFill>
                  <a:schemeClr val="bg1"/>
                </a:solidFill>
              </a:defRPr>
            </a:lvl4pPr>
            <a:lvl5pPr marL="1110951" indent="0">
              <a:buNone/>
              <a:defRPr sz="13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1021526"/>
            <a:ext cx="10363200" cy="492443"/>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7956177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495285" rtl="0" eaLnBrk="1" fontAlgn="auto" latinLnBrk="0" hangingPunct="1">
              <a:lnSpc>
                <a:spcPct val="100000"/>
              </a:lnSpc>
              <a:spcBef>
                <a:spcPct val="20000"/>
              </a:spcBef>
              <a:spcAft>
                <a:spcPts val="0"/>
              </a:spcAft>
              <a:buClrTx/>
              <a:buSzTx/>
              <a:buFont typeface="Arial"/>
              <a:buNone/>
              <a:tabLst/>
              <a:defRPr sz="13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rgbClr val="6C6463"/>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11"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FFFFFF"/>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4" name="Content Placeholder 2"/>
          <p:cNvSpPr>
            <a:spLocks noGrp="1"/>
          </p:cNvSpPr>
          <p:nvPr>
            <p:ph idx="1"/>
          </p:nvPr>
        </p:nvSpPr>
        <p:spPr>
          <a:xfrm>
            <a:off x="914400" y="2219505"/>
            <a:ext cx="4876800" cy="3729274"/>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a:solidFill>
                  <a:srgbClr val="FFFFFF"/>
                </a:solidFill>
              </a:defRPr>
            </a:lvl5pPr>
          </a:lstStyle>
          <a:p>
            <a:pPr lvl="0"/>
            <a:r>
              <a:rPr lang="en-US"/>
              <a:t>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90" y="1479101"/>
            <a:ext cx="2743200" cy="192360"/>
          </a:xfrm>
        </p:spPr>
        <p:txBody>
          <a:bodyPr>
            <a:spAutoFit/>
          </a:bodyPr>
          <a:lstStyle>
            <a:lvl1pPr marL="0" indent="0" algn="r">
              <a:buNone/>
              <a:defRPr sz="650" baseline="0">
                <a:solidFill>
                  <a:srgbClr val="FFFFFF"/>
                </a:solidFill>
              </a:defRPr>
            </a:lvl1pPr>
            <a:lvl2pPr marL="249362" indent="0">
              <a:buNone/>
              <a:defRPr sz="1950">
                <a:solidFill>
                  <a:schemeClr val="bg1"/>
                </a:solidFill>
              </a:defRPr>
            </a:lvl2pPr>
            <a:lvl3pPr marL="498724" indent="0">
              <a:buNone/>
              <a:defRPr sz="1733">
                <a:solidFill>
                  <a:schemeClr val="bg1"/>
                </a:solidFill>
              </a:defRPr>
            </a:lvl3pPr>
            <a:lvl4pPr marL="741207" indent="0">
              <a:buNone/>
              <a:defRPr sz="1517">
                <a:solidFill>
                  <a:schemeClr val="bg1"/>
                </a:solidFill>
              </a:defRPr>
            </a:lvl4pPr>
            <a:lvl5pPr marL="1110951" indent="0">
              <a:buNone/>
              <a:defRPr sz="13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1104373"/>
            <a:ext cx="4876800" cy="892552"/>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09704116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495285" rtl="0" eaLnBrk="1" fontAlgn="auto" latinLnBrk="0" hangingPunct="1">
              <a:lnSpc>
                <a:spcPct val="100000"/>
              </a:lnSpc>
              <a:spcBef>
                <a:spcPct val="20000"/>
              </a:spcBef>
              <a:spcAft>
                <a:spcPts val="0"/>
              </a:spcAft>
              <a:buClrTx/>
              <a:buSzTx/>
              <a:buFont typeface="Arial"/>
              <a:buNone/>
              <a:tabLst/>
              <a:defRPr sz="13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chemeClr val="bg1"/>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11"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6C6463"/>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3" name="Text Placeholder 4"/>
          <p:cNvSpPr>
            <a:spLocks noGrp="1"/>
          </p:cNvSpPr>
          <p:nvPr>
            <p:ph type="body" sz="quarter" idx="12" hasCustomPrompt="1"/>
          </p:nvPr>
        </p:nvSpPr>
        <p:spPr>
          <a:xfrm rot="16200000">
            <a:off x="4601291" y="1479101"/>
            <a:ext cx="2743200" cy="192360"/>
          </a:xfrm>
        </p:spPr>
        <p:txBody>
          <a:bodyPr>
            <a:spAutoFit/>
          </a:bodyPr>
          <a:lstStyle>
            <a:lvl1pPr marL="0" indent="0" algn="r">
              <a:buNone/>
              <a:defRPr sz="650" baseline="0">
                <a:solidFill>
                  <a:srgbClr val="FFFFFF"/>
                </a:solidFill>
              </a:defRPr>
            </a:lvl1pPr>
            <a:lvl2pPr marL="249362" indent="0">
              <a:buNone/>
              <a:defRPr sz="1950">
                <a:solidFill>
                  <a:schemeClr val="bg1"/>
                </a:solidFill>
              </a:defRPr>
            </a:lvl2pPr>
            <a:lvl3pPr marL="498724" indent="0">
              <a:buNone/>
              <a:defRPr sz="1733">
                <a:solidFill>
                  <a:schemeClr val="bg1"/>
                </a:solidFill>
              </a:defRPr>
            </a:lvl3pPr>
            <a:lvl4pPr marL="741207" indent="0">
              <a:buNone/>
              <a:defRPr sz="1517">
                <a:solidFill>
                  <a:schemeClr val="bg1"/>
                </a:solidFill>
              </a:defRPr>
            </a:lvl4pPr>
            <a:lvl5pPr marL="1110951" indent="0">
              <a:buNone/>
              <a:defRPr sz="13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6" y="3002581"/>
            <a:ext cx="5181195" cy="892552"/>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7439218"/>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pic>
        <p:nvPicPr>
          <p:cNvPr id="10" name="Picture Placeholder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3202" y="203681"/>
            <a:ext cx="11785601" cy="6450636"/>
          </a:xfrm>
          <a:prstGeom prst="rect">
            <a:avLst/>
          </a:prstGeom>
        </p:spPr>
      </p:pic>
      <p:sp>
        <p:nvSpPr>
          <p:cNvPr id="5" name="Text Placeholder 4"/>
          <p:cNvSpPr>
            <a:spLocks noGrp="1"/>
          </p:cNvSpPr>
          <p:nvPr>
            <p:ph type="body" sz="quarter" idx="12" hasCustomPrompt="1"/>
          </p:nvPr>
        </p:nvSpPr>
        <p:spPr>
          <a:xfrm rot="16200000">
            <a:off x="10494091" y="1479101"/>
            <a:ext cx="2743200" cy="192360"/>
          </a:xfrm>
        </p:spPr>
        <p:txBody>
          <a:bodyPr>
            <a:spAutoFit/>
          </a:bodyPr>
          <a:lstStyle>
            <a:lvl1pPr marL="0" indent="0" algn="r">
              <a:buNone/>
              <a:defRPr sz="650" baseline="0">
                <a:solidFill>
                  <a:srgbClr val="FFFFFF"/>
                </a:solidFill>
              </a:defRPr>
            </a:lvl1pPr>
            <a:lvl2pPr marL="249362" indent="0">
              <a:buNone/>
              <a:defRPr sz="1950">
                <a:solidFill>
                  <a:schemeClr val="bg1"/>
                </a:solidFill>
              </a:defRPr>
            </a:lvl2pPr>
            <a:lvl3pPr marL="498724" indent="0">
              <a:buNone/>
              <a:defRPr sz="1733">
                <a:solidFill>
                  <a:schemeClr val="bg1"/>
                </a:solidFill>
              </a:defRPr>
            </a:lvl3pPr>
            <a:lvl4pPr marL="741207" indent="0">
              <a:buNone/>
              <a:defRPr sz="1517">
                <a:solidFill>
                  <a:schemeClr val="bg1"/>
                </a:solidFill>
              </a:defRPr>
            </a:lvl4pPr>
            <a:lvl5pPr marL="1110951" indent="0">
              <a:buNone/>
              <a:defRPr sz="13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rgbClr val="FFFFFF"/>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8"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FFFFFF"/>
                </a:solidFill>
                <a:latin typeface="Gill Sans MT"/>
                <a:cs typeface="Gill Sans MT"/>
              </a:defRPr>
            </a:lvl1pPr>
          </a:lstStyle>
          <a:p>
            <a:pPr>
              <a:defRPr/>
            </a:pPr>
            <a:fld id="{036C58DE-825D-43E4-8ECE-24A5566A17C7}" type="slidenum">
              <a:rPr lang="en-US" smtClean="0"/>
              <a:pPr>
                <a:defRPr/>
              </a:pPr>
              <a:t>‹#›</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025" y="5747196"/>
            <a:ext cx="1826230" cy="543508"/>
          </a:xfrm>
          <a:prstGeom prst="rect">
            <a:avLst/>
          </a:prstGeom>
          <a:effectLst/>
        </p:spPr>
      </p:pic>
      <p:sp>
        <p:nvSpPr>
          <p:cNvPr id="15"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1733">
                <a:solidFill>
                  <a:schemeClr val="bg1"/>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23164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E576C75-9637-47D4-BB66-6178DCF5D3D6}" type="datetime1">
              <a:rPr lang="en-US"/>
              <a:pPr>
                <a:defRPr/>
              </a:pPr>
              <a:t>8/23/17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8575B5B-E086-48EF-9C60-09984425B061}"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rgbClr val="FFFFFF"/>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9" name="Footer Placeholder 4"/>
          <p:cNvSpPr>
            <a:spLocks noGrp="1"/>
          </p:cNvSpPr>
          <p:nvPr>
            <p:ph type="ftr" sz="quarter" idx="3"/>
          </p:nvPr>
        </p:nvSpPr>
        <p:spPr>
          <a:xfrm>
            <a:off x="4165600" y="6435026"/>
            <a:ext cx="3860800" cy="192360"/>
          </a:xfrm>
          <a:prstGeom prst="rect">
            <a:avLst/>
          </a:prstGeom>
        </p:spPr>
        <p:txBody>
          <a:bodyPr vert="horz" lIns="91440" tIns="45720" rIns="91440" bIns="45720" rtlCol="0" anchor="ctr">
            <a:spAutoFit/>
          </a:bodyPr>
          <a:lstStyle>
            <a:lvl1pPr algn="ctr">
              <a:defRPr sz="650" b="0" i="0">
                <a:solidFill>
                  <a:srgbClr val="FFFFFF"/>
                </a:solidFill>
                <a:latin typeface="Gill Sans MT"/>
                <a:cs typeface="Gill Sans MT"/>
              </a:defRPr>
            </a:lvl1pPr>
          </a:lstStyle>
          <a:p>
            <a:pPr>
              <a:defRPr/>
            </a:pPr>
            <a:endParaRPr lang="en-US" dirty="0"/>
          </a:p>
        </p:txBody>
      </p:sp>
      <p:sp>
        <p:nvSpPr>
          <p:cNvPr id="10"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FFFFFF"/>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26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1733">
                <a:solidFill>
                  <a:schemeClr val="bg1"/>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025" y="753866"/>
            <a:ext cx="1826230" cy="543508"/>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608977055"/>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9"/>
            <a:ext cx="7315200" cy="492443"/>
          </a:xfrm>
        </p:spPr>
        <p:txBody>
          <a:bodyPr wrap="square" anchor="t" anchorCtr="0">
            <a:spAutoFit/>
          </a:bodyPr>
          <a:lstStyle>
            <a:lvl1pPr>
              <a:defRPr sz="26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35026"/>
            <a:ext cx="2844800" cy="192360"/>
          </a:xfrm>
        </p:spPr>
        <p:txBody>
          <a:bodyPr/>
          <a:lstStyle>
            <a:lvl1pPr>
              <a:defRPr>
                <a:solidFill>
                  <a:srgbClr val="FFFFFF"/>
                </a:solidFill>
              </a:defRPr>
            </a:lvl1pPr>
          </a:lstStyle>
          <a:p>
            <a:pPr>
              <a:defRPr/>
            </a:pPr>
            <a:fld id="{C978E44B-7C3B-4850-9B25-8A3DABC2F542}" type="datetime1">
              <a:rPr lang="en-US" smtClean="0"/>
              <a:pPr>
                <a:defRPr/>
              </a:pPr>
              <a:t>8/23/17</a:t>
            </a:fld>
            <a:endParaRPr lang="en-US" dirty="0"/>
          </a:p>
        </p:txBody>
      </p:sp>
      <p:sp>
        <p:nvSpPr>
          <p:cNvPr id="4" name="Footer Placeholder 3"/>
          <p:cNvSpPr>
            <a:spLocks noGrp="1"/>
          </p:cNvSpPr>
          <p:nvPr>
            <p:ph type="ftr" sz="quarter" idx="11"/>
          </p:nvPr>
        </p:nvSpPr>
        <p:spPr>
          <a:xfrm>
            <a:off x="4165600" y="6435026"/>
            <a:ext cx="3860800" cy="192360"/>
          </a:xfrm>
        </p:spPr>
        <p:txBody>
          <a:bodyPr/>
          <a:lstStyle>
            <a:lvl1pPr>
              <a:defRPr>
                <a:solidFill>
                  <a:srgbClr val="FFFFFF"/>
                </a:solidFill>
              </a:defRPr>
            </a:lvl1pPr>
          </a:lstStyle>
          <a:p>
            <a:pPr>
              <a:defRPr/>
            </a:pPr>
            <a:endParaRPr lang="en-US" dirty="0"/>
          </a:p>
        </p:txBody>
      </p:sp>
      <p:sp>
        <p:nvSpPr>
          <p:cNvPr id="5" name="Slide Number Placeholder 4"/>
          <p:cNvSpPr>
            <a:spLocks noGrp="1"/>
          </p:cNvSpPr>
          <p:nvPr>
            <p:ph type="sldNum" sz="quarter" idx="12"/>
          </p:nvPr>
        </p:nvSpPr>
        <p:spPr>
          <a:xfrm>
            <a:off x="9144000" y="6435026"/>
            <a:ext cx="2844800" cy="192360"/>
          </a:xfrm>
        </p:spPr>
        <p:txBody>
          <a:bodyPr/>
          <a:lstStyle>
            <a:lvl1pPr>
              <a:defRPr>
                <a:solidFill>
                  <a:srgbClr val="FFFFFF"/>
                </a:solidFill>
              </a:defRPr>
            </a:lvl1pPr>
          </a:lstStyle>
          <a:p>
            <a:pPr>
              <a:defRPr/>
            </a:pPr>
            <a:fld id="{036C58DE-825D-43E4-8ECE-24A5566A17C7}" type="slidenum">
              <a:rPr lang="en-US" smtClean="0"/>
              <a:pPr>
                <a:defRPr/>
              </a:pPr>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025" y="5747196"/>
            <a:ext cx="1826230" cy="543508"/>
          </a:xfrm>
          <a:prstGeom prst="rect">
            <a:avLst/>
          </a:prstGeom>
          <a:effectLst/>
        </p:spPr>
      </p:pic>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1707705"/>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rgbClr val="6C6463"/>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9" name="Footer Placeholder 4"/>
          <p:cNvSpPr>
            <a:spLocks noGrp="1"/>
          </p:cNvSpPr>
          <p:nvPr>
            <p:ph type="ftr" sz="quarter" idx="3"/>
          </p:nvPr>
        </p:nvSpPr>
        <p:spPr>
          <a:xfrm>
            <a:off x="4165600" y="6435026"/>
            <a:ext cx="3860800" cy="192360"/>
          </a:xfrm>
          <a:prstGeom prst="rect">
            <a:avLst/>
          </a:prstGeom>
        </p:spPr>
        <p:txBody>
          <a:bodyPr vert="horz" lIns="91440" tIns="45720" rIns="91440" bIns="45720" rtlCol="0" anchor="ctr">
            <a:spAutoFit/>
          </a:bodyPr>
          <a:lstStyle>
            <a:lvl1pPr algn="ctr">
              <a:defRPr sz="650" b="0" i="0">
                <a:solidFill>
                  <a:srgbClr val="6C6463"/>
                </a:solidFill>
                <a:latin typeface="Gill Sans MT"/>
                <a:cs typeface="Gill Sans MT"/>
              </a:defRPr>
            </a:lvl1pPr>
          </a:lstStyle>
          <a:p>
            <a:pPr>
              <a:defRPr/>
            </a:pPr>
            <a:endParaRPr lang="en-US" dirty="0"/>
          </a:p>
        </p:txBody>
      </p:sp>
      <p:sp>
        <p:nvSpPr>
          <p:cNvPr id="10"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6C6463"/>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2" name="Title Placeholder 1"/>
          <p:cNvSpPr>
            <a:spLocks noGrp="1"/>
          </p:cNvSpPr>
          <p:nvPr>
            <p:ph type="title"/>
          </p:nvPr>
        </p:nvSpPr>
        <p:spPr>
          <a:xfrm>
            <a:off x="914805" y="1021527"/>
            <a:ext cx="10363200" cy="492443"/>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914400" y="1715549"/>
            <a:ext cx="10363200" cy="4233230"/>
          </a:xfrm>
          <a:prstGeom prst="rect">
            <a:avLst/>
          </a:prstGeom>
        </p:spPr>
        <p:txBody>
          <a:bodyPr vert="horz" lIns="91440" tIns="45720" rIns="91440" bIns="45720" rtlCol="0">
            <a:normAutofit/>
          </a:bodyPr>
          <a:lstStyle>
            <a:lvl1pPr marL="249363" marR="0" indent="-249363" algn="l" defTabSz="495285" rtl="0" eaLnBrk="1" fontAlgn="auto" latinLnBrk="0" hangingPunct="1">
              <a:lnSpc>
                <a:spcPct val="100000"/>
              </a:lnSpc>
              <a:spcBef>
                <a:spcPts val="0"/>
              </a:spcBef>
              <a:spcAft>
                <a:spcPts val="867"/>
              </a:spcAft>
              <a:buClrTx/>
              <a:buSzTx/>
              <a:buFont typeface="Arial"/>
              <a:buChar char="•"/>
              <a:tabLst/>
              <a:defRPr/>
            </a:lvl1pPr>
          </a:lstStyle>
          <a:p>
            <a:pPr marL="249363" marR="0" lvl="0" indent="-249363" algn="l" defTabSz="495285" rtl="0" eaLnBrk="1" fontAlgn="auto" latinLnBrk="0" hangingPunct="1">
              <a:lnSpc>
                <a:spcPct val="100000"/>
              </a:lnSpc>
              <a:spcBef>
                <a:spcPts val="0"/>
              </a:spcBef>
              <a:spcAft>
                <a:spcPts val="867"/>
              </a:spcAft>
              <a:buClrTx/>
              <a:buSzTx/>
              <a:buFont typeface="Arial"/>
              <a:buChar char="•"/>
              <a:tabLst/>
              <a:defRPr/>
            </a:pPr>
            <a:r>
              <a:rPr kumimoji="0" lang="en-US" sz="1733"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741208" marR="0" lvl="1" indent="-249363" algn="l" defTabSz="495285" rtl="0" eaLnBrk="1" fontAlgn="auto" latinLnBrk="0" hangingPunct="1">
              <a:lnSpc>
                <a:spcPct val="100000"/>
              </a:lnSpc>
              <a:spcBef>
                <a:spcPts val="0"/>
              </a:spcBef>
              <a:spcAft>
                <a:spcPts val="867"/>
              </a:spcAft>
              <a:buClrTx/>
              <a:buSzTx/>
              <a:buFont typeface="Arial"/>
              <a:buChar char="–"/>
              <a:tabLst/>
              <a:defRPr/>
            </a:pPr>
            <a:r>
              <a:rPr kumimoji="0" lang="en-US" sz="1733"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3711697564"/>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6" y="1715549"/>
            <a:ext cx="507959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6C6463"/>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97601" y="1715549"/>
            <a:ext cx="508040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6C6463"/>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5" name="Date Placeholder 4"/>
          <p:cNvSpPr>
            <a:spLocks noGrp="1"/>
          </p:cNvSpPr>
          <p:nvPr>
            <p:ph type="dt" sz="half" idx="10"/>
          </p:nvPr>
        </p:nvSpPr>
        <p:spPr>
          <a:xfrm>
            <a:off x="203200" y="6435026"/>
            <a:ext cx="2844800" cy="192360"/>
          </a:xfrm>
        </p:spPr>
        <p:txBody>
          <a:bodyPr/>
          <a:lstStyle>
            <a:lvl1pPr>
              <a:defRPr>
                <a:solidFill>
                  <a:srgbClr val="6C6463"/>
                </a:solidFill>
              </a:defRPr>
            </a:lvl1pPr>
          </a:lstStyle>
          <a:p>
            <a:pPr>
              <a:defRPr/>
            </a:pPr>
            <a:fld id="{C978E44B-7C3B-4850-9B25-8A3DABC2F542}" type="datetime1">
              <a:rPr lang="en-US" smtClean="0"/>
              <a:pPr>
                <a:defRPr/>
              </a:pPr>
              <a:t>8/23/17</a:t>
            </a:fld>
            <a:endParaRPr lang="en-US" dirty="0"/>
          </a:p>
        </p:txBody>
      </p:sp>
      <p:sp>
        <p:nvSpPr>
          <p:cNvPr id="6" name="Footer Placeholder 5"/>
          <p:cNvSpPr>
            <a:spLocks noGrp="1"/>
          </p:cNvSpPr>
          <p:nvPr>
            <p:ph type="ftr" sz="quarter" idx="11"/>
          </p:nvPr>
        </p:nvSpPr>
        <p:spPr>
          <a:xfrm>
            <a:off x="4165600" y="6435026"/>
            <a:ext cx="3860800" cy="192360"/>
          </a:xfrm>
        </p:spPr>
        <p:txBody>
          <a:bodyPr/>
          <a:lstStyle>
            <a:lvl1pPr>
              <a:defRPr>
                <a:solidFill>
                  <a:srgbClr val="6C6463"/>
                </a:solidFill>
              </a:defRPr>
            </a:lvl1pPr>
          </a:lstStyle>
          <a:p>
            <a:pPr>
              <a:defRPr/>
            </a:pPr>
            <a:endParaRPr lang="en-US" dirty="0"/>
          </a:p>
        </p:txBody>
      </p:sp>
      <p:sp>
        <p:nvSpPr>
          <p:cNvPr id="7" name="Slide Number Placeholder 6"/>
          <p:cNvSpPr>
            <a:spLocks noGrp="1"/>
          </p:cNvSpPr>
          <p:nvPr>
            <p:ph type="sldNum" sz="quarter" idx="12"/>
          </p:nvPr>
        </p:nvSpPr>
        <p:spPr>
          <a:xfrm>
            <a:off x="9144000" y="6435026"/>
            <a:ext cx="2844800" cy="192360"/>
          </a:xfrm>
        </p:spPr>
        <p:txBody>
          <a:bodyPr/>
          <a:lstStyle>
            <a:lvl1pPr>
              <a:defRPr>
                <a:solidFill>
                  <a:srgbClr val="6C6463"/>
                </a:solidFill>
              </a:defRPr>
            </a:lvl1pPr>
          </a:lstStyle>
          <a:p>
            <a:pPr>
              <a:defRPr/>
            </a:pPr>
            <a:fld id="{036C58DE-825D-43E4-8ECE-24A5566A17C7}" type="slidenum">
              <a:rPr lang="en-US" smtClean="0"/>
              <a:pPr>
                <a:defRPr/>
              </a:pPr>
              <a:t>‹#›</a:t>
            </a:fld>
            <a:endParaRPr lang="en-US" dirty="0"/>
          </a:p>
        </p:txBody>
      </p:sp>
      <p:sp>
        <p:nvSpPr>
          <p:cNvPr id="10" name="Title 1"/>
          <p:cNvSpPr>
            <a:spLocks noGrp="1"/>
          </p:cNvSpPr>
          <p:nvPr>
            <p:ph type="title" hasCustomPrompt="1"/>
          </p:nvPr>
        </p:nvSpPr>
        <p:spPr>
          <a:xfrm>
            <a:off x="914805" y="1021526"/>
            <a:ext cx="10363200" cy="492443"/>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9649355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6" y="1715549"/>
            <a:ext cx="335239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FFFFFF"/>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7924801" y="1715549"/>
            <a:ext cx="335320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FFFFFF"/>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5" name="Date Placeholder 4"/>
          <p:cNvSpPr>
            <a:spLocks noGrp="1"/>
          </p:cNvSpPr>
          <p:nvPr>
            <p:ph type="dt" sz="half" idx="10"/>
          </p:nvPr>
        </p:nvSpPr>
        <p:spPr>
          <a:xfrm>
            <a:off x="203200" y="6435026"/>
            <a:ext cx="2844800" cy="192360"/>
          </a:xfrm>
        </p:spPr>
        <p:txBody>
          <a:bodyPr/>
          <a:lstStyle>
            <a:lvl1pPr>
              <a:defRPr>
                <a:solidFill>
                  <a:srgbClr val="6C6463"/>
                </a:solidFill>
              </a:defRPr>
            </a:lvl1pPr>
          </a:lstStyle>
          <a:p>
            <a:pPr>
              <a:defRPr/>
            </a:pPr>
            <a:fld id="{C978E44B-7C3B-4850-9B25-8A3DABC2F542}" type="datetime1">
              <a:rPr lang="en-US" smtClean="0"/>
              <a:pPr>
                <a:defRPr/>
              </a:pPr>
              <a:t>8/23/17</a:t>
            </a:fld>
            <a:endParaRPr lang="en-US" dirty="0"/>
          </a:p>
        </p:txBody>
      </p:sp>
      <p:sp>
        <p:nvSpPr>
          <p:cNvPr id="6" name="Footer Placeholder 5"/>
          <p:cNvSpPr>
            <a:spLocks noGrp="1"/>
          </p:cNvSpPr>
          <p:nvPr>
            <p:ph type="ftr" sz="quarter" idx="11"/>
          </p:nvPr>
        </p:nvSpPr>
        <p:spPr>
          <a:xfrm>
            <a:off x="4165600" y="6435026"/>
            <a:ext cx="3860800" cy="192360"/>
          </a:xfrm>
        </p:spPr>
        <p:txBody>
          <a:bodyPr/>
          <a:lstStyle>
            <a:lvl1pPr>
              <a:defRPr>
                <a:solidFill>
                  <a:srgbClr val="6C6463"/>
                </a:solidFill>
              </a:defRPr>
            </a:lvl1pPr>
          </a:lstStyle>
          <a:p>
            <a:pPr>
              <a:defRPr/>
            </a:pPr>
            <a:endParaRPr lang="en-US" dirty="0"/>
          </a:p>
        </p:txBody>
      </p:sp>
      <p:sp>
        <p:nvSpPr>
          <p:cNvPr id="7" name="Slide Number Placeholder 6"/>
          <p:cNvSpPr>
            <a:spLocks noGrp="1"/>
          </p:cNvSpPr>
          <p:nvPr>
            <p:ph type="sldNum" sz="quarter" idx="12"/>
          </p:nvPr>
        </p:nvSpPr>
        <p:spPr>
          <a:xfrm>
            <a:off x="9144000" y="6435026"/>
            <a:ext cx="2844800" cy="192360"/>
          </a:xfrm>
        </p:spPr>
        <p:txBody>
          <a:bodyPr/>
          <a:lstStyle>
            <a:lvl1pPr>
              <a:defRPr>
                <a:solidFill>
                  <a:srgbClr val="6C6463"/>
                </a:solidFill>
              </a:defRPr>
            </a:lvl1pPr>
          </a:lstStyle>
          <a:p>
            <a:pPr>
              <a:defRPr/>
            </a:pPr>
            <a:fld id="{036C58DE-825D-43E4-8ECE-24A5566A17C7}" type="slidenum">
              <a:rPr lang="en-US" smtClean="0"/>
              <a:pPr>
                <a:defRPr/>
              </a:pPr>
              <a:t>‹#›</a:t>
            </a:fld>
            <a:endParaRPr lang="en-US" dirty="0"/>
          </a:p>
        </p:txBody>
      </p:sp>
      <p:sp>
        <p:nvSpPr>
          <p:cNvPr id="10" name="Content Placeholder 3"/>
          <p:cNvSpPr>
            <a:spLocks noGrp="1"/>
          </p:cNvSpPr>
          <p:nvPr>
            <p:ph sz="half" idx="13"/>
          </p:nvPr>
        </p:nvSpPr>
        <p:spPr>
          <a:xfrm>
            <a:off x="4419399" y="1715549"/>
            <a:ext cx="335320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FFFFFF"/>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11" name="Title 1"/>
          <p:cNvSpPr>
            <a:spLocks noGrp="1"/>
          </p:cNvSpPr>
          <p:nvPr>
            <p:ph type="title" hasCustomPrompt="1"/>
          </p:nvPr>
        </p:nvSpPr>
        <p:spPr>
          <a:xfrm>
            <a:off x="914805" y="1021526"/>
            <a:ext cx="10363200" cy="492443"/>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07742618"/>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495285" rtl="0" eaLnBrk="1" fontAlgn="auto" latinLnBrk="0" hangingPunct="1">
              <a:lnSpc>
                <a:spcPct val="100000"/>
              </a:lnSpc>
              <a:spcBef>
                <a:spcPct val="20000"/>
              </a:spcBef>
              <a:spcAft>
                <a:spcPts val="0"/>
              </a:spcAft>
              <a:buClrTx/>
              <a:buSzTx/>
              <a:buFont typeface="Arial"/>
              <a:buNone/>
              <a:tabLst/>
              <a:defRPr sz="1300">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Edit Master text styles</a:t>
            </a:r>
          </a:p>
          <a:p>
            <a:pPr lvl="1"/>
            <a:r>
              <a:rPr lang="en-US"/>
              <a:t>Second level</a:t>
            </a:r>
          </a:p>
        </p:txBody>
      </p:sp>
      <p:sp>
        <p:nvSpPr>
          <p:cNvPr id="9"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rgbClr val="FFFFFF"/>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10" name="Footer Placeholder 4"/>
          <p:cNvSpPr>
            <a:spLocks noGrp="1"/>
          </p:cNvSpPr>
          <p:nvPr>
            <p:ph type="ftr" sz="quarter" idx="3"/>
          </p:nvPr>
        </p:nvSpPr>
        <p:spPr>
          <a:xfrm>
            <a:off x="4165600" y="6435026"/>
            <a:ext cx="3860800" cy="192360"/>
          </a:xfrm>
          <a:prstGeom prst="rect">
            <a:avLst/>
          </a:prstGeom>
        </p:spPr>
        <p:txBody>
          <a:bodyPr vert="horz" lIns="91440" tIns="45720" rIns="91440" bIns="45720" rtlCol="0" anchor="ctr">
            <a:spAutoFit/>
          </a:bodyPr>
          <a:lstStyle>
            <a:lvl1pPr algn="ctr">
              <a:defRPr sz="650" b="0" i="0">
                <a:solidFill>
                  <a:srgbClr val="FFFFFF"/>
                </a:solidFill>
                <a:latin typeface="Gill Sans MT"/>
                <a:cs typeface="Gill Sans MT"/>
              </a:defRPr>
            </a:lvl1pPr>
          </a:lstStyle>
          <a:p>
            <a:pPr>
              <a:defRPr/>
            </a:pPr>
            <a:endParaRPr lang="en-US" dirty="0"/>
          </a:p>
        </p:txBody>
      </p:sp>
      <p:sp>
        <p:nvSpPr>
          <p:cNvPr id="11"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FFFFFF"/>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4" name="Text Placeholder 4"/>
          <p:cNvSpPr>
            <a:spLocks noGrp="1"/>
          </p:cNvSpPr>
          <p:nvPr>
            <p:ph type="body" sz="quarter" idx="12" hasCustomPrompt="1"/>
          </p:nvPr>
        </p:nvSpPr>
        <p:spPr>
          <a:xfrm rot="16200000">
            <a:off x="10494091" y="4704418"/>
            <a:ext cx="2743200" cy="192360"/>
          </a:xfrm>
        </p:spPr>
        <p:txBody>
          <a:bodyPr>
            <a:spAutoFit/>
          </a:bodyPr>
          <a:lstStyle>
            <a:lvl1pPr marL="0" indent="0" algn="r">
              <a:buNone/>
              <a:defRPr sz="650" baseline="0">
                <a:solidFill>
                  <a:srgbClr val="FFFFFF"/>
                </a:solidFill>
              </a:defRPr>
            </a:lvl1pPr>
            <a:lvl2pPr marL="249362" indent="0">
              <a:buNone/>
              <a:defRPr sz="1950">
                <a:solidFill>
                  <a:schemeClr val="bg1"/>
                </a:solidFill>
              </a:defRPr>
            </a:lvl2pPr>
            <a:lvl3pPr marL="498724" indent="0">
              <a:buNone/>
              <a:defRPr sz="1733">
                <a:solidFill>
                  <a:schemeClr val="bg1"/>
                </a:solidFill>
              </a:defRPr>
            </a:lvl3pPr>
            <a:lvl4pPr marL="741207" indent="0">
              <a:buNone/>
              <a:defRPr sz="1517">
                <a:solidFill>
                  <a:schemeClr val="bg1"/>
                </a:solidFill>
              </a:defRPr>
            </a:lvl4pPr>
            <a:lvl5pPr marL="1110951" indent="0">
              <a:buNone/>
              <a:defRPr sz="13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1021526"/>
            <a:ext cx="10363200" cy="492443"/>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26284260"/>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495285" rtl="0" eaLnBrk="1" fontAlgn="auto" latinLnBrk="0" hangingPunct="1">
              <a:lnSpc>
                <a:spcPct val="100000"/>
              </a:lnSpc>
              <a:spcBef>
                <a:spcPct val="20000"/>
              </a:spcBef>
              <a:spcAft>
                <a:spcPts val="0"/>
              </a:spcAft>
              <a:buClrTx/>
              <a:buSzTx/>
              <a:buFont typeface="Arial"/>
              <a:buNone/>
              <a:tabLst/>
              <a:defRPr sz="13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rgbClr val="6C6463"/>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11"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FFFFFF"/>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4" name="Content Placeholder 2"/>
          <p:cNvSpPr>
            <a:spLocks noGrp="1"/>
          </p:cNvSpPr>
          <p:nvPr>
            <p:ph idx="1"/>
          </p:nvPr>
        </p:nvSpPr>
        <p:spPr>
          <a:xfrm>
            <a:off x="914400" y="2219505"/>
            <a:ext cx="4876800" cy="3729274"/>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a:solidFill>
                  <a:srgbClr val="FFFFFF"/>
                </a:solidFill>
              </a:defRPr>
            </a:lvl5pPr>
          </a:lstStyle>
          <a:p>
            <a:pPr lvl="0"/>
            <a:r>
              <a:rPr lang="en-US"/>
              <a:t>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90" y="1479101"/>
            <a:ext cx="2743200" cy="192360"/>
          </a:xfrm>
        </p:spPr>
        <p:txBody>
          <a:bodyPr>
            <a:spAutoFit/>
          </a:bodyPr>
          <a:lstStyle>
            <a:lvl1pPr marL="0" indent="0" algn="r">
              <a:buNone/>
              <a:defRPr sz="650" baseline="0">
                <a:solidFill>
                  <a:srgbClr val="FFFFFF"/>
                </a:solidFill>
              </a:defRPr>
            </a:lvl1pPr>
            <a:lvl2pPr marL="249362" indent="0">
              <a:buNone/>
              <a:defRPr sz="1950">
                <a:solidFill>
                  <a:schemeClr val="bg1"/>
                </a:solidFill>
              </a:defRPr>
            </a:lvl2pPr>
            <a:lvl3pPr marL="498724" indent="0">
              <a:buNone/>
              <a:defRPr sz="1733">
                <a:solidFill>
                  <a:schemeClr val="bg1"/>
                </a:solidFill>
              </a:defRPr>
            </a:lvl3pPr>
            <a:lvl4pPr marL="741207" indent="0">
              <a:buNone/>
              <a:defRPr sz="1517">
                <a:solidFill>
                  <a:schemeClr val="bg1"/>
                </a:solidFill>
              </a:defRPr>
            </a:lvl4pPr>
            <a:lvl5pPr marL="1110951" indent="0">
              <a:buNone/>
              <a:defRPr sz="13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1104373"/>
            <a:ext cx="4876800" cy="892552"/>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88303670"/>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495285" rtl="0" eaLnBrk="1" fontAlgn="auto" latinLnBrk="0" hangingPunct="1">
              <a:lnSpc>
                <a:spcPct val="100000"/>
              </a:lnSpc>
              <a:spcBef>
                <a:spcPct val="20000"/>
              </a:spcBef>
              <a:spcAft>
                <a:spcPts val="0"/>
              </a:spcAft>
              <a:buClrTx/>
              <a:buSzTx/>
              <a:buFont typeface="Arial"/>
              <a:buNone/>
              <a:tabLst/>
              <a:defRPr sz="13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chemeClr val="bg1"/>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11"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6C6463"/>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3" name="Text Placeholder 4"/>
          <p:cNvSpPr>
            <a:spLocks noGrp="1"/>
          </p:cNvSpPr>
          <p:nvPr>
            <p:ph type="body" sz="quarter" idx="12" hasCustomPrompt="1"/>
          </p:nvPr>
        </p:nvSpPr>
        <p:spPr>
          <a:xfrm rot="16200000">
            <a:off x="4601291" y="1479101"/>
            <a:ext cx="2743200" cy="192360"/>
          </a:xfrm>
        </p:spPr>
        <p:txBody>
          <a:bodyPr>
            <a:spAutoFit/>
          </a:bodyPr>
          <a:lstStyle>
            <a:lvl1pPr marL="0" indent="0" algn="r">
              <a:buNone/>
              <a:defRPr sz="650" baseline="0">
                <a:solidFill>
                  <a:srgbClr val="FFFFFF"/>
                </a:solidFill>
              </a:defRPr>
            </a:lvl1pPr>
            <a:lvl2pPr marL="249362" indent="0">
              <a:buNone/>
              <a:defRPr sz="1950">
                <a:solidFill>
                  <a:schemeClr val="bg1"/>
                </a:solidFill>
              </a:defRPr>
            </a:lvl2pPr>
            <a:lvl3pPr marL="498724" indent="0">
              <a:buNone/>
              <a:defRPr sz="1733">
                <a:solidFill>
                  <a:schemeClr val="bg1"/>
                </a:solidFill>
              </a:defRPr>
            </a:lvl3pPr>
            <a:lvl4pPr marL="741207" indent="0">
              <a:buNone/>
              <a:defRPr sz="1517">
                <a:solidFill>
                  <a:schemeClr val="bg1"/>
                </a:solidFill>
              </a:defRPr>
            </a:lvl4pPr>
            <a:lvl5pPr marL="1110951" indent="0">
              <a:buNone/>
              <a:defRPr sz="13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6" y="3002581"/>
            <a:ext cx="5181195" cy="892552"/>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7985120"/>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rgbClr val="6C6463"/>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9" name="Footer Placeholder 4"/>
          <p:cNvSpPr>
            <a:spLocks noGrp="1"/>
          </p:cNvSpPr>
          <p:nvPr>
            <p:ph type="ftr" sz="quarter" idx="3"/>
          </p:nvPr>
        </p:nvSpPr>
        <p:spPr>
          <a:xfrm>
            <a:off x="4165600" y="6435026"/>
            <a:ext cx="3860800" cy="192360"/>
          </a:xfrm>
          <a:prstGeom prst="rect">
            <a:avLst/>
          </a:prstGeom>
        </p:spPr>
        <p:txBody>
          <a:bodyPr vert="horz" lIns="91440" tIns="45720" rIns="91440" bIns="45720" rtlCol="0" anchor="ctr">
            <a:spAutoFit/>
          </a:bodyPr>
          <a:lstStyle>
            <a:lvl1pPr algn="ctr">
              <a:defRPr sz="650" b="0" i="0">
                <a:solidFill>
                  <a:srgbClr val="6C6463"/>
                </a:solidFill>
                <a:latin typeface="Gill Sans MT"/>
                <a:cs typeface="Gill Sans MT"/>
              </a:defRPr>
            </a:lvl1pPr>
          </a:lstStyle>
          <a:p>
            <a:pPr>
              <a:defRPr/>
            </a:pPr>
            <a:endParaRPr lang="en-US" dirty="0"/>
          </a:p>
        </p:txBody>
      </p:sp>
      <p:sp>
        <p:nvSpPr>
          <p:cNvPr id="10"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6C6463"/>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2" name="Title Placeholder 1"/>
          <p:cNvSpPr>
            <a:spLocks noGrp="1"/>
          </p:cNvSpPr>
          <p:nvPr>
            <p:ph type="title"/>
          </p:nvPr>
        </p:nvSpPr>
        <p:spPr>
          <a:xfrm>
            <a:off x="914805" y="1021527"/>
            <a:ext cx="10363200" cy="492443"/>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914400" y="1715549"/>
            <a:ext cx="10363200" cy="4233230"/>
          </a:xfrm>
          <a:prstGeom prst="rect">
            <a:avLst/>
          </a:prstGeom>
        </p:spPr>
        <p:txBody>
          <a:bodyPr vert="horz" lIns="91440" tIns="45720" rIns="91440" bIns="45720" rtlCol="0">
            <a:normAutofit/>
          </a:bodyPr>
          <a:lstStyle>
            <a:lvl1pPr marL="249363" marR="0" indent="-249363" algn="l" defTabSz="495285" rtl="0" eaLnBrk="1" fontAlgn="auto" latinLnBrk="0" hangingPunct="1">
              <a:lnSpc>
                <a:spcPct val="100000"/>
              </a:lnSpc>
              <a:spcBef>
                <a:spcPts val="0"/>
              </a:spcBef>
              <a:spcAft>
                <a:spcPts val="867"/>
              </a:spcAft>
              <a:buClrTx/>
              <a:buSzTx/>
              <a:buFont typeface="Arial"/>
              <a:buChar char="•"/>
              <a:tabLst/>
              <a:defRPr/>
            </a:lvl1pPr>
          </a:lstStyle>
          <a:p>
            <a:pPr marL="249363" marR="0" lvl="0" indent="-249363" algn="l" defTabSz="495285" rtl="0" eaLnBrk="1" fontAlgn="auto" latinLnBrk="0" hangingPunct="1">
              <a:lnSpc>
                <a:spcPct val="100000"/>
              </a:lnSpc>
              <a:spcBef>
                <a:spcPts val="0"/>
              </a:spcBef>
              <a:spcAft>
                <a:spcPts val="867"/>
              </a:spcAft>
              <a:buClrTx/>
              <a:buSzTx/>
              <a:buFont typeface="Arial"/>
              <a:buChar char="•"/>
              <a:tabLst/>
              <a:defRPr/>
            </a:pPr>
            <a:r>
              <a:rPr kumimoji="0" lang="en-US" sz="1733"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741208" marR="0" lvl="1" indent="-249363" algn="l" defTabSz="495285" rtl="0" eaLnBrk="1" fontAlgn="auto" latinLnBrk="0" hangingPunct="1">
              <a:lnSpc>
                <a:spcPct val="100000"/>
              </a:lnSpc>
              <a:spcBef>
                <a:spcPts val="0"/>
              </a:spcBef>
              <a:spcAft>
                <a:spcPts val="867"/>
              </a:spcAft>
              <a:buClrTx/>
              <a:buSzTx/>
              <a:buFont typeface="Arial"/>
              <a:buChar char="–"/>
              <a:tabLst/>
              <a:defRPr/>
            </a:pPr>
            <a:r>
              <a:rPr kumimoji="0" lang="en-US" sz="1733"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546794661"/>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6" y="1715549"/>
            <a:ext cx="507959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6C6463"/>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97601" y="1715549"/>
            <a:ext cx="508040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6C6463"/>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5" name="Date Placeholder 4"/>
          <p:cNvSpPr>
            <a:spLocks noGrp="1"/>
          </p:cNvSpPr>
          <p:nvPr>
            <p:ph type="dt" sz="half" idx="10"/>
          </p:nvPr>
        </p:nvSpPr>
        <p:spPr>
          <a:xfrm>
            <a:off x="203200" y="6435026"/>
            <a:ext cx="2844800" cy="192360"/>
          </a:xfrm>
        </p:spPr>
        <p:txBody>
          <a:bodyPr/>
          <a:lstStyle>
            <a:lvl1pPr>
              <a:defRPr>
                <a:solidFill>
                  <a:srgbClr val="6C6463"/>
                </a:solidFill>
              </a:defRPr>
            </a:lvl1pPr>
          </a:lstStyle>
          <a:p>
            <a:pPr>
              <a:defRPr/>
            </a:pPr>
            <a:fld id="{C978E44B-7C3B-4850-9B25-8A3DABC2F542}" type="datetime1">
              <a:rPr lang="en-US" smtClean="0"/>
              <a:pPr>
                <a:defRPr/>
              </a:pPr>
              <a:t>8/23/17</a:t>
            </a:fld>
            <a:endParaRPr lang="en-US" dirty="0"/>
          </a:p>
        </p:txBody>
      </p:sp>
      <p:sp>
        <p:nvSpPr>
          <p:cNvPr id="6" name="Footer Placeholder 5"/>
          <p:cNvSpPr>
            <a:spLocks noGrp="1"/>
          </p:cNvSpPr>
          <p:nvPr>
            <p:ph type="ftr" sz="quarter" idx="11"/>
          </p:nvPr>
        </p:nvSpPr>
        <p:spPr>
          <a:xfrm>
            <a:off x="4165600" y="6435026"/>
            <a:ext cx="3860800" cy="192360"/>
          </a:xfrm>
        </p:spPr>
        <p:txBody>
          <a:bodyPr/>
          <a:lstStyle>
            <a:lvl1pPr>
              <a:defRPr>
                <a:solidFill>
                  <a:srgbClr val="6C6463"/>
                </a:solidFill>
              </a:defRPr>
            </a:lvl1pPr>
          </a:lstStyle>
          <a:p>
            <a:pPr>
              <a:defRPr/>
            </a:pPr>
            <a:endParaRPr lang="en-US" dirty="0"/>
          </a:p>
        </p:txBody>
      </p:sp>
      <p:sp>
        <p:nvSpPr>
          <p:cNvPr id="7" name="Slide Number Placeholder 6"/>
          <p:cNvSpPr>
            <a:spLocks noGrp="1"/>
          </p:cNvSpPr>
          <p:nvPr>
            <p:ph type="sldNum" sz="quarter" idx="12"/>
          </p:nvPr>
        </p:nvSpPr>
        <p:spPr>
          <a:xfrm>
            <a:off x="9144000" y="6435026"/>
            <a:ext cx="2844800" cy="192360"/>
          </a:xfrm>
        </p:spPr>
        <p:txBody>
          <a:bodyPr/>
          <a:lstStyle>
            <a:lvl1pPr>
              <a:defRPr>
                <a:solidFill>
                  <a:srgbClr val="6C6463"/>
                </a:solidFill>
              </a:defRPr>
            </a:lvl1pPr>
          </a:lstStyle>
          <a:p>
            <a:pPr>
              <a:defRPr/>
            </a:pPr>
            <a:fld id="{036C58DE-825D-43E4-8ECE-24A5566A17C7}" type="slidenum">
              <a:rPr lang="en-US" smtClean="0"/>
              <a:pPr>
                <a:defRPr/>
              </a:pPr>
              <a:t>‹#›</a:t>
            </a:fld>
            <a:endParaRPr lang="en-US" dirty="0"/>
          </a:p>
        </p:txBody>
      </p:sp>
      <p:sp>
        <p:nvSpPr>
          <p:cNvPr id="10" name="Title 1"/>
          <p:cNvSpPr>
            <a:spLocks noGrp="1"/>
          </p:cNvSpPr>
          <p:nvPr>
            <p:ph type="title" hasCustomPrompt="1"/>
          </p:nvPr>
        </p:nvSpPr>
        <p:spPr>
          <a:xfrm>
            <a:off x="914805" y="1021526"/>
            <a:ext cx="10363200" cy="492443"/>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18123301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4"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AAFE6F4-5740-45EE-B517-9AEE85B49EB5}" type="datetime1">
              <a:rPr lang="en-US"/>
              <a:pPr>
                <a:defRPr/>
              </a:pPr>
              <a:t>8/23/17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0064722-4B0B-4B84-9ADE-2DEA1CC3F571}"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6" y="1715549"/>
            <a:ext cx="335239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FFFFFF"/>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7924801" y="1715549"/>
            <a:ext cx="335320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FFFFFF"/>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5" name="Date Placeholder 4"/>
          <p:cNvSpPr>
            <a:spLocks noGrp="1"/>
          </p:cNvSpPr>
          <p:nvPr>
            <p:ph type="dt" sz="half" idx="10"/>
          </p:nvPr>
        </p:nvSpPr>
        <p:spPr>
          <a:xfrm>
            <a:off x="203200" y="6435026"/>
            <a:ext cx="2844800" cy="192360"/>
          </a:xfrm>
        </p:spPr>
        <p:txBody>
          <a:bodyPr/>
          <a:lstStyle>
            <a:lvl1pPr>
              <a:defRPr>
                <a:solidFill>
                  <a:srgbClr val="6C6463"/>
                </a:solidFill>
              </a:defRPr>
            </a:lvl1pPr>
          </a:lstStyle>
          <a:p>
            <a:pPr>
              <a:defRPr/>
            </a:pPr>
            <a:fld id="{C978E44B-7C3B-4850-9B25-8A3DABC2F542}" type="datetime1">
              <a:rPr lang="en-US" smtClean="0"/>
              <a:pPr>
                <a:defRPr/>
              </a:pPr>
              <a:t>8/23/17</a:t>
            </a:fld>
            <a:endParaRPr lang="en-US" dirty="0"/>
          </a:p>
        </p:txBody>
      </p:sp>
      <p:sp>
        <p:nvSpPr>
          <p:cNvPr id="6" name="Footer Placeholder 5"/>
          <p:cNvSpPr>
            <a:spLocks noGrp="1"/>
          </p:cNvSpPr>
          <p:nvPr>
            <p:ph type="ftr" sz="quarter" idx="11"/>
          </p:nvPr>
        </p:nvSpPr>
        <p:spPr>
          <a:xfrm>
            <a:off x="4165600" y="6435026"/>
            <a:ext cx="3860800" cy="192360"/>
          </a:xfrm>
        </p:spPr>
        <p:txBody>
          <a:bodyPr/>
          <a:lstStyle>
            <a:lvl1pPr>
              <a:defRPr>
                <a:solidFill>
                  <a:srgbClr val="6C6463"/>
                </a:solidFill>
              </a:defRPr>
            </a:lvl1pPr>
          </a:lstStyle>
          <a:p>
            <a:pPr>
              <a:defRPr/>
            </a:pPr>
            <a:endParaRPr lang="en-US" dirty="0"/>
          </a:p>
        </p:txBody>
      </p:sp>
      <p:sp>
        <p:nvSpPr>
          <p:cNvPr id="7" name="Slide Number Placeholder 6"/>
          <p:cNvSpPr>
            <a:spLocks noGrp="1"/>
          </p:cNvSpPr>
          <p:nvPr>
            <p:ph type="sldNum" sz="quarter" idx="12"/>
          </p:nvPr>
        </p:nvSpPr>
        <p:spPr>
          <a:xfrm>
            <a:off x="9144000" y="6435026"/>
            <a:ext cx="2844800" cy="192360"/>
          </a:xfrm>
        </p:spPr>
        <p:txBody>
          <a:bodyPr/>
          <a:lstStyle>
            <a:lvl1pPr>
              <a:defRPr>
                <a:solidFill>
                  <a:srgbClr val="6C6463"/>
                </a:solidFill>
              </a:defRPr>
            </a:lvl1pPr>
          </a:lstStyle>
          <a:p>
            <a:pPr>
              <a:defRPr/>
            </a:pPr>
            <a:fld id="{036C58DE-825D-43E4-8ECE-24A5566A17C7}" type="slidenum">
              <a:rPr lang="en-US" smtClean="0"/>
              <a:pPr>
                <a:defRPr/>
              </a:pPr>
              <a:t>‹#›</a:t>
            </a:fld>
            <a:endParaRPr lang="en-US" dirty="0"/>
          </a:p>
        </p:txBody>
      </p:sp>
      <p:sp>
        <p:nvSpPr>
          <p:cNvPr id="10" name="Content Placeholder 3"/>
          <p:cNvSpPr>
            <a:spLocks noGrp="1"/>
          </p:cNvSpPr>
          <p:nvPr>
            <p:ph sz="half" idx="13"/>
          </p:nvPr>
        </p:nvSpPr>
        <p:spPr>
          <a:xfrm>
            <a:off x="4419399" y="1715549"/>
            <a:ext cx="3353205" cy="4233230"/>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sz="1733">
                <a:solidFill>
                  <a:srgbClr val="FFFFFF"/>
                </a:solidFill>
              </a:defRPr>
            </a:lvl5pPr>
            <a:lvl6pPr>
              <a:defRPr sz="1950"/>
            </a:lvl6pPr>
            <a:lvl7pPr>
              <a:defRPr sz="1950"/>
            </a:lvl7pPr>
            <a:lvl8pPr>
              <a:defRPr sz="1950"/>
            </a:lvl8pPr>
            <a:lvl9pPr>
              <a:defRPr sz="1950"/>
            </a:lvl9pPr>
          </a:lstStyle>
          <a:p>
            <a:pPr lvl="0"/>
            <a:r>
              <a:rPr lang="en-US"/>
              <a:t>Edit Master text styles</a:t>
            </a:r>
          </a:p>
          <a:p>
            <a:pPr lvl="1"/>
            <a:r>
              <a:rPr lang="en-US"/>
              <a:t>Second level</a:t>
            </a:r>
          </a:p>
        </p:txBody>
      </p:sp>
      <p:sp>
        <p:nvSpPr>
          <p:cNvPr id="11" name="Title 1"/>
          <p:cNvSpPr>
            <a:spLocks noGrp="1"/>
          </p:cNvSpPr>
          <p:nvPr>
            <p:ph type="title" hasCustomPrompt="1"/>
          </p:nvPr>
        </p:nvSpPr>
        <p:spPr>
          <a:xfrm>
            <a:off x="914805" y="1021526"/>
            <a:ext cx="10363200" cy="492443"/>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8477190"/>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495285" rtl="0" eaLnBrk="1" fontAlgn="auto" latinLnBrk="0" hangingPunct="1">
              <a:lnSpc>
                <a:spcPct val="100000"/>
              </a:lnSpc>
              <a:spcBef>
                <a:spcPct val="20000"/>
              </a:spcBef>
              <a:spcAft>
                <a:spcPts val="0"/>
              </a:spcAft>
              <a:buClrTx/>
              <a:buSzTx/>
              <a:buFont typeface="Arial"/>
              <a:buNone/>
              <a:tabLst/>
              <a:defRPr sz="1300">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Edit Master text styles</a:t>
            </a:r>
          </a:p>
          <a:p>
            <a:pPr lvl="1"/>
            <a:r>
              <a:rPr lang="en-US"/>
              <a:t>Second level</a:t>
            </a:r>
          </a:p>
        </p:txBody>
      </p:sp>
      <p:sp>
        <p:nvSpPr>
          <p:cNvPr id="9"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rgbClr val="FFFFFF"/>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10" name="Footer Placeholder 4"/>
          <p:cNvSpPr>
            <a:spLocks noGrp="1"/>
          </p:cNvSpPr>
          <p:nvPr>
            <p:ph type="ftr" sz="quarter" idx="3"/>
          </p:nvPr>
        </p:nvSpPr>
        <p:spPr>
          <a:xfrm>
            <a:off x="4165600" y="6435026"/>
            <a:ext cx="3860800" cy="192360"/>
          </a:xfrm>
          <a:prstGeom prst="rect">
            <a:avLst/>
          </a:prstGeom>
        </p:spPr>
        <p:txBody>
          <a:bodyPr vert="horz" lIns="91440" tIns="45720" rIns="91440" bIns="45720" rtlCol="0" anchor="ctr">
            <a:spAutoFit/>
          </a:bodyPr>
          <a:lstStyle>
            <a:lvl1pPr algn="ctr">
              <a:defRPr sz="650" b="0" i="0">
                <a:solidFill>
                  <a:srgbClr val="FFFFFF"/>
                </a:solidFill>
                <a:latin typeface="Gill Sans MT"/>
                <a:cs typeface="Gill Sans MT"/>
              </a:defRPr>
            </a:lvl1pPr>
          </a:lstStyle>
          <a:p>
            <a:pPr>
              <a:defRPr/>
            </a:pPr>
            <a:endParaRPr lang="en-US" dirty="0"/>
          </a:p>
        </p:txBody>
      </p:sp>
      <p:sp>
        <p:nvSpPr>
          <p:cNvPr id="11"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FFFFFF"/>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4" name="Text Placeholder 4"/>
          <p:cNvSpPr>
            <a:spLocks noGrp="1"/>
          </p:cNvSpPr>
          <p:nvPr>
            <p:ph type="body" sz="quarter" idx="12" hasCustomPrompt="1"/>
          </p:nvPr>
        </p:nvSpPr>
        <p:spPr>
          <a:xfrm rot="16200000">
            <a:off x="10494091" y="4704418"/>
            <a:ext cx="2743200" cy="192360"/>
          </a:xfrm>
        </p:spPr>
        <p:txBody>
          <a:bodyPr>
            <a:spAutoFit/>
          </a:bodyPr>
          <a:lstStyle>
            <a:lvl1pPr marL="0" indent="0" algn="r">
              <a:buNone/>
              <a:defRPr sz="650" baseline="0">
                <a:solidFill>
                  <a:srgbClr val="FFFFFF"/>
                </a:solidFill>
              </a:defRPr>
            </a:lvl1pPr>
            <a:lvl2pPr marL="249362" indent="0">
              <a:buNone/>
              <a:defRPr sz="1950">
                <a:solidFill>
                  <a:schemeClr val="bg1"/>
                </a:solidFill>
              </a:defRPr>
            </a:lvl2pPr>
            <a:lvl3pPr marL="498724" indent="0">
              <a:buNone/>
              <a:defRPr sz="1733">
                <a:solidFill>
                  <a:schemeClr val="bg1"/>
                </a:solidFill>
              </a:defRPr>
            </a:lvl3pPr>
            <a:lvl4pPr marL="741207" indent="0">
              <a:buNone/>
              <a:defRPr sz="1517">
                <a:solidFill>
                  <a:schemeClr val="bg1"/>
                </a:solidFill>
              </a:defRPr>
            </a:lvl4pPr>
            <a:lvl5pPr marL="1110951" indent="0">
              <a:buNone/>
              <a:defRPr sz="13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1021526"/>
            <a:ext cx="10363200" cy="492443"/>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407079671"/>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495285" rtl="0" eaLnBrk="1" fontAlgn="auto" latinLnBrk="0" hangingPunct="1">
              <a:lnSpc>
                <a:spcPct val="100000"/>
              </a:lnSpc>
              <a:spcBef>
                <a:spcPct val="20000"/>
              </a:spcBef>
              <a:spcAft>
                <a:spcPts val="0"/>
              </a:spcAft>
              <a:buClrTx/>
              <a:buSzTx/>
              <a:buFont typeface="Arial"/>
              <a:buNone/>
              <a:tabLst/>
              <a:defRPr sz="13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rgbClr val="6C6463"/>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11"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FFFFFF"/>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4" name="Content Placeholder 2"/>
          <p:cNvSpPr>
            <a:spLocks noGrp="1"/>
          </p:cNvSpPr>
          <p:nvPr>
            <p:ph idx="1"/>
          </p:nvPr>
        </p:nvSpPr>
        <p:spPr>
          <a:xfrm>
            <a:off x="914400" y="2219505"/>
            <a:ext cx="4876800" cy="3729274"/>
          </a:xfrm>
        </p:spPr>
        <p:txBody>
          <a:bodyPr>
            <a:normAutofit/>
          </a:bodyPr>
          <a:lstStyle>
            <a:lvl1pPr>
              <a:defRPr sz="1733">
                <a:solidFill>
                  <a:srgbClr val="6C6463"/>
                </a:solidFill>
              </a:defRPr>
            </a:lvl1pPr>
            <a:lvl2pPr>
              <a:defRPr sz="1733">
                <a:solidFill>
                  <a:srgbClr val="6C6463"/>
                </a:solidFill>
              </a:defRPr>
            </a:lvl2pPr>
            <a:lvl3pPr>
              <a:defRPr sz="1733">
                <a:solidFill>
                  <a:srgbClr val="6C6463"/>
                </a:solidFill>
              </a:defRPr>
            </a:lvl3pPr>
            <a:lvl4pPr>
              <a:defRPr sz="1517">
                <a:solidFill>
                  <a:srgbClr val="6C6463"/>
                </a:solidFill>
              </a:defRPr>
            </a:lvl4pPr>
            <a:lvl5pPr>
              <a:defRPr>
                <a:solidFill>
                  <a:srgbClr val="FFFFFF"/>
                </a:solidFill>
              </a:defRPr>
            </a:lvl5pPr>
          </a:lstStyle>
          <a:p>
            <a:pPr lvl="0"/>
            <a:r>
              <a:rPr lang="en-US"/>
              <a:t>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90" y="1479101"/>
            <a:ext cx="2743200" cy="192360"/>
          </a:xfrm>
        </p:spPr>
        <p:txBody>
          <a:bodyPr>
            <a:spAutoFit/>
          </a:bodyPr>
          <a:lstStyle>
            <a:lvl1pPr marL="0" indent="0" algn="r">
              <a:buNone/>
              <a:defRPr sz="650" baseline="0">
                <a:solidFill>
                  <a:srgbClr val="FFFFFF"/>
                </a:solidFill>
              </a:defRPr>
            </a:lvl1pPr>
            <a:lvl2pPr marL="249362" indent="0">
              <a:buNone/>
              <a:defRPr sz="1950">
                <a:solidFill>
                  <a:schemeClr val="bg1"/>
                </a:solidFill>
              </a:defRPr>
            </a:lvl2pPr>
            <a:lvl3pPr marL="498724" indent="0">
              <a:buNone/>
              <a:defRPr sz="1733">
                <a:solidFill>
                  <a:schemeClr val="bg1"/>
                </a:solidFill>
              </a:defRPr>
            </a:lvl3pPr>
            <a:lvl4pPr marL="741207" indent="0">
              <a:buNone/>
              <a:defRPr sz="1517">
                <a:solidFill>
                  <a:schemeClr val="bg1"/>
                </a:solidFill>
              </a:defRPr>
            </a:lvl4pPr>
            <a:lvl5pPr marL="1110951" indent="0">
              <a:buNone/>
              <a:defRPr sz="13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1104373"/>
            <a:ext cx="4876800" cy="892552"/>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333522259"/>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495285" rtl="0" eaLnBrk="1" fontAlgn="auto" latinLnBrk="0" hangingPunct="1">
              <a:lnSpc>
                <a:spcPct val="100000"/>
              </a:lnSpc>
              <a:spcBef>
                <a:spcPct val="20000"/>
              </a:spcBef>
              <a:spcAft>
                <a:spcPts val="0"/>
              </a:spcAft>
              <a:buClrTx/>
              <a:buSzTx/>
              <a:buFont typeface="Arial"/>
              <a:buNone/>
              <a:tabLst/>
              <a:defRPr sz="13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35026"/>
            <a:ext cx="2844800" cy="192360"/>
          </a:xfrm>
          <a:prstGeom prst="rect">
            <a:avLst/>
          </a:prstGeom>
        </p:spPr>
        <p:txBody>
          <a:bodyPr vert="horz" lIns="91440" tIns="45720" rIns="91440" bIns="45720" rtlCol="0" anchor="ctr">
            <a:spAutoFit/>
          </a:bodyPr>
          <a:lstStyle>
            <a:lvl1pPr algn="l">
              <a:defRPr sz="650" b="0" i="0">
                <a:solidFill>
                  <a:schemeClr val="bg1"/>
                </a:solidFill>
                <a:latin typeface="Gill Sans MT"/>
                <a:cs typeface="Gill Sans MT"/>
              </a:defRPr>
            </a:lvl1pPr>
          </a:lstStyle>
          <a:p>
            <a:pPr>
              <a:defRPr/>
            </a:pPr>
            <a:fld id="{C978E44B-7C3B-4850-9B25-8A3DABC2F542}" type="datetime1">
              <a:rPr lang="en-US" smtClean="0"/>
              <a:pPr>
                <a:defRPr/>
              </a:pPr>
              <a:t>8/23/17</a:t>
            </a:fld>
            <a:endParaRPr lang="en-US" dirty="0"/>
          </a:p>
        </p:txBody>
      </p:sp>
      <p:sp>
        <p:nvSpPr>
          <p:cNvPr id="11" name="Slide Number Placeholder 5"/>
          <p:cNvSpPr>
            <a:spLocks noGrp="1"/>
          </p:cNvSpPr>
          <p:nvPr>
            <p:ph type="sldNum" sz="quarter" idx="4"/>
          </p:nvPr>
        </p:nvSpPr>
        <p:spPr>
          <a:xfrm>
            <a:off x="9144000" y="6435026"/>
            <a:ext cx="2844800" cy="192360"/>
          </a:xfrm>
          <a:prstGeom prst="rect">
            <a:avLst/>
          </a:prstGeom>
        </p:spPr>
        <p:txBody>
          <a:bodyPr vert="horz" lIns="91440" tIns="45720" rIns="91440" bIns="45720" rtlCol="0" anchor="ctr">
            <a:spAutoFit/>
          </a:bodyPr>
          <a:lstStyle>
            <a:lvl1pPr algn="r">
              <a:defRPr sz="650" b="0" i="0">
                <a:solidFill>
                  <a:srgbClr val="6C6463"/>
                </a:solidFill>
                <a:latin typeface="Gill Sans MT"/>
                <a:cs typeface="Gill Sans MT"/>
              </a:defRPr>
            </a:lvl1pPr>
          </a:lstStyle>
          <a:p>
            <a:pPr>
              <a:defRPr/>
            </a:pPr>
            <a:fld id="{036C58DE-825D-43E4-8ECE-24A5566A17C7}" type="slidenum">
              <a:rPr lang="en-US" smtClean="0"/>
              <a:pPr>
                <a:defRPr/>
              </a:pPr>
              <a:t>‹#›</a:t>
            </a:fld>
            <a:endParaRPr lang="en-US" dirty="0"/>
          </a:p>
        </p:txBody>
      </p:sp>
      <p:sp>
        <p:nvSpPr>
          <p:cNvPr id="13" name="Text Placeholder 4"/>
          <p:cNvSpPr>
            <a:spLocks noGrp="1"/>
          </p:cNvSpPr>
          <p:nvPr>
            <p:ph type="body" sz="quarter" idx="12" hasCustomPrompt="1"/>
          </p:nvPr>
        </p:nvSpPr>
        <p:spPr>
          <a:xfrm rot="16200000">
            <a:off x="4601291" y="1479101"/>
            <a:ext cx="2743200" cy="192360"/>
          </a:xfrm>
        </p:spPr>
        <p:txBody>
          <a:bodyPr>
            <a:spAutoFit/>
          </a:bodyPr>
          <a:lstStyle>
            <a:lvl1pPr marL="0" indent="0" algn="r">
              <a:buNone/>
              <a:defRPr sz="650" baseline="0">
                <a:solidFill>
                  <a:srgbClr val="FFFFFF"/>
                </a:solidFill>
              </a:defRPr>
            </a:lvl1pPr>
            <a:lvl2pPr marL="249362" indent="0">
              <a:buNone/>
              <a:defRPr sz="1950">
                <a:solidFill>
                  <a:schemeClr val="bg1"/>
                </a:solidFill>
              </a:defRPr>
            </a:lvl2pPr>
            <a:lvl3pPr marL="498724" indent="0">
              <a:buNone/>
              <a:defRPr sz="1733">
                <a:solidFill>
                  <a:schemeClr val="bg1"/>
                </a:solidFill>
              </a:defRPr>
            </a:lvl3pPr>
            <a:lvl4pPr marL="741207" indent="0">
              <a:buNone/>
              <a:defRPr sz="1517">
                <a:solidFill>
                  <a:schemeClr val="bg1"/>
                </a:solidFill>
              </a:defRPr>
            </a:lvl4pPr>
            <a:lvl5pPr marL="1110951" indent="0">
              <a:buNone/>
              <a:defRPr sz="13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6" y="3002581"/>
            <a:ext cx="5181195" cy="892552"/>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56435659"/>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6066" y="925196"/>
            <a:ext cx="11865935" cy="49244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26065" y="1600202"/>
            <a:ext cx="57912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0667" y="1600202"/>
            <a:ext cx="57912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9" name="Date Placeholder 3"/>
          <p:cNvSpPr>
            <a:spLocks noGrp="1"/>
          </p:cNvSpPr>
          <p:nvPr>
            <p:ph type="dt" sz="half" idx="14"/>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11"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30651216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37" y="925196"/>
            <a:ext cx="11908464" cy="49244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7" name="Date Placeholder 3"/>
          <p:cNvSpPr>
            <a:spLocks noGrp="1"/>
          </p:cNvSpPr>
          <p:nvPr>
            <p:ph type="dt" sz="half" idx="2"/>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8"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14528139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37" y="925196"/>
            <a:ext cx="11908464" cy="49244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7" name="Date Placeholder 3"/>
          <p:cNvSpPr>
            <a:spLocks noGrp="1"/>
          </p:cNvSpPr>
          <p:nvPr>
            <p:ph type="dt" sz="half" idx="2"/>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8"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27334980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37" y="925196"/>
            <a:ext cx="11908464" cy="49244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7" name="Date Placeholder 3"/>
          <p:cNvSpPr>
            <a:spLocks noGrp="1"/>
          </p:cNvSpPr>
          <p:nvPr>
            <p:ph type="dt" sz="half" idx="2"/>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8"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9359547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37" y="925196"/>
            <a:ext cx="11908464" cy="49244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7" name="Date Placeholder 3"/>
          <p:cNvSpPr>
            <a:spLocks noGrp="1"/>
          </p:cNvSpPr>
          <p:nvPr>
            <p:ph type="dt" sz="half" idx="2"/>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8"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34226480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37" y="925196"/>
            <a:ext cx="11908464" cy="49244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7" name="Date Placeholder 3"/>
          <p:cNvSpPr>
            <a:spLocks noGrp="1"/>
          </p:cNvSpPr>
          <p:nvPr>
            <p:ph type="dt" sz="half" idx="2"/>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8"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423091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D165048-7F21-47ED-B723-9206FAB42E28}" type="datetime1">
              <a:rPr lang="en-US"/>
              <a:pPr>
                <a:defRPr/>
              </a:pPr>
              <a:t>8/23/17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66CF5B4-2B8D-4A31-870C-4B3AE80DF065}"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37" y="925196"/>
            <a:ext cx="11908464" cy="49244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7" name="Date Placeholder 3"/>
          <p:cNvSpPr>
            <a:spLocks noGrp="1"/>
          </p:cNvSpPr>
          <p:nvPr>
            <p:ph type="dt" sz="half" idx="2"/>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8"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2717006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37" y="925196"/>
            <a:ext cx="11908464" cy="49244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7" name="Date Placeholder 3"/>
          <p:cNvSpPr>
            <a:spLocks noGrp="1"/>
          </p:cNvSpPr>
          <p:nvPr>
            <p:ph type="dt" sz="half" idx="2"/>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8"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23774470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37" y="925196"/>
            <a:ext cx="11908464" cy="49244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7" name="Date Placeholder 3"/>
          <p:cNvSpPr>
            <a:spLocks noGrp="1"/>
          </p:cNvSpPr>
          <p:nvPr>
            <p:ph type="dt" sz="half" idx="2"/>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8"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2732902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37" y="925196"/>
            <a:ext cx="11908464" cy="49244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7" name="Date Placeholder 3"/>
          <p:cNvSpPr>
            <a:spLocks noGrp="1"/>
          </p:cNvSpPr>
          <p:nvPr>
            <p:ph type="dt" sz="half" idx="2"/>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8"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35912603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37" y="925196"/>
            <a:ext cx="11908464" cy="49244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7" name="Date Placeholder 3"/>
          <p:cNvSpPr>
            <a:spLocks noGrp="1"/>
          </p:cNvSpPr>
          <p:nvPr>
            <p:ph type="dt" sz="half" idx="2"/>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8"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3244833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37" y="925196"/>
            <a:ext cx="11908464" cy="49244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7" name="Date Placeholder 3"/>
          <p:cNvSpPr>
            <a:spLocks noGrp="1"/>
          </p:cNvSpPr>
          <p:nvPr>
            <p:ph type="dt" sz="half" idx="2"/>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8"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8012024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37" y="925196"/>
            <a:ext cx="11908464" cy="49244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7" name="Date Placeholder 3"/>
          <p:cNvSpPr>
            <a:spLocks noGrp="1"/>
          </p:cNvSpPr>
          <p:nvPr>
            <p:ph type="dt" sz="half" idx="2"/>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8"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27039478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37" y="925196"/>
            <a:ext cx="11908464" cy="49244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7" name="Date Placeholder 3"/>
          <p:cNvSpPr>
            <a:spLocks noGrp="1"/>
          </p:cNvSpPr>
          <p:nvPr>
            <p:ph type="dt" sz="half" idx="2"/>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8"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344214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37" y="925196"/>
            <a:ext cx="11908464" cy="49244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7" name="Date Placeholder 3"/>
          <p:cNvSpPr>
            <a:spLocks noGrp="1"/>
          </p:cNvSpPr>
          <p:nvPr>
            <p:ph type="dt" sz="half" idx="2"/>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8"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10021807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37" y="925196"/>
            <a:ext cx="11908464" cy="49244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7" name="Date Placeholder 3"/>
          <p:cNvSpPr>
            <a:spLocks noGrp="1"/>
          </p:cNvSpPr>
          <p:nvPr>
            <p:ph type="dt" sz="half" idx="2"/>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8"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338347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0AE3FAD-5195-4EE8-A71E-705302DC6CBC}" type="datetime1">
              <a:rPr lang="en-US"/>
              <a:pPr>
                <a:defRPr/>
              </a:pPr>
              <a:t>8/23/17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57BEC92-CD89-42C4-8EC6-C9072392EA12}"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B55182A-8E8E-4D98-8902-3B440E332237}" type="datetime1">
              <a:rPr lang="en-US"/>
              <a:pPr>
                <a:defRPr/>
              </a:pPr>
              <a:t>8/23/17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8541864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37" y="925196"/>
            <a:ext cx="11908464" cy="49244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7" name="Date Placeholder 3"/>
          <p:cNvSpPr>
            <a:spLocks noGrp="1"/>
          </p:cNvSpPr>
          <p:nvPr>
            <p:ph type="dt" sz="half" idx="2"/>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8"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20559968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537" y="925196"/>
            <a:ext cx="11908464" cy="49244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hasCustomPrompt="1"/>
          </p:nvPr>
        </p:nvSpPr>
        <p:spPr>
          <a:xfrm>
            <a:off x="321735" y="6400800"/>
            <a:ext cx="6269567" cy="446088"/>
          </a:xfrm>
        </p:spPr>
        <p:txBody>
          <a:bodyPr anchor="ctr"/>
          <a:lstStyle>
            <a:lvl1pPr>
              <a:buNone/>
              <a:defRPr sz="1400" b="1" i="1">
                <a:solidFill>
                  <a:schemeClr val="accent2"/>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a:t>Click to add section indicator OR presentation name</a:t>
            </a:r>
          </a:p>
        </p:txBody>
      </p:sp>
      <p:sp>
        <p:nvSpPr>
          <p:cNvPr id="7" name="Date Placeholder 3"/>
          <p:cNvSpPr>
            <a:spLocks noGrp="1"/>
          </p:cNvSpPr>
          <p:nvPr>
            <p:ph type="dt" sz="half" idx="2"/>
          </p:nvPr>
        </p:nvSpPr>
        <p:spPr>
          <a:xfrm>
            <a:off x="9815348" y="6378017"/>
            <a:ext cx="1271286"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968AC74C-A8E6-49F4-B32B-2A731DFFA731}" type="datetimeFigureOut">
              <a:rPr lang="en-US" smtClean="0"/>
              <a:pPr>
                <a:defRPr/>
              </a:pPr>
              <a:t>8/23/17</a:t>
            </a:fld>
            <a:endParaRPr lang="en-US" dirty="0"/>
          </a:p>
        </p:txBody>
      </p:sp>
      <p:sp>
        <p:nvSpPr>
          <p:cNvPr id="8" name="Slide Number Placeholder 5"/>
          <p:cNvSpPr>
            <a:spLocks noGrp="1"/>
          </p:cNvSpPr>
          <p:nvPr>
            <p:ph type="sldNum" sz="quarter" idx="4"/>
          </p:nvPr>
        </p:nvSpPr>
        <p:spPr>
          <a:xfrm>
            <a:off x="8792167" y="6378970"/>
            <a:ext cx="992718" cy="276999"/>
          </a:xfrm>
          <a:prstGeom prst="rect">
            <a:avLst/>
          </a:prstGeom>
        </p:spPr>
        <p:txBody>
          <a:bodyPr vert="horz" lIns="91440" tIns="45720" rIns="91440" bIns="45720" rtlCol="0" anchor="ctr"/>
          <a:lstStyle>
            <a:lvl1pPr algn="r" fontAlgn="auto">
              <a:spcBef>
                <a:spcPts val="0"/>
              </a:spcBef>
              <a:spcAft>
                <a:spcPts val="0"/>
              </a:spcAft>
              <a:defRPr sz="1200" smtClean="0">
                <a:solidFill>
                  <a:srgbClr val="A3A6A8"/>
                </a:solidFill>
                <a:latin typeface="+mn-lt"/>
              </a:defRPr>
            </a:lvl1pPr>
          </a:lstStyle>
          <a:p>
            <a:pPr>
              <a:defRPr/>
            </a:pPr>
            <a:fld id="{004E23FA-282F-4C84-881E-9DAC50DAD92C}" type="slidenum">
              <a:rPr lang="en-US" smtClean="0"/>
              <a:pPr>
                <a:defRPr/>
              </a:pPr>
              <a:t>‹#›</a:t>
            </a:fld>
            <a:endParaRPr lang="en-US" dirty="0"/>
          </a:p>
        </p:txBody>
      </p:sp>
    </p:spTree>
    <p:extLst>
      <p:ext uri="{BB962C8B-B14F-4D97-AF65-F5344CB8AC3E}">
        <p14:creationId xmlns:p14="http://schemas.microsoft.com/office/powerpoint/2010/main" val="153865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6" y="273060"/>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96C7F60-2A95-4B84-A067-5DC0B87480C6}" type="datetime1">
              <a:rPr lang="en-US"/>
              <a:pPr>
                <a:defRPr/>
              </a:pPr>
              <a:t>8/23/17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E4FADEE-702E-41F8-AF07-663D787F578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B1F3A13-26F6-4030-AD5F-5E0CA00371CC}" type="datetime1">
              <a:rPr lang="en-US"/>
              <a:pPr>
                <a:defRPr/>
              </a:pPr>
              <a:t>8/23/17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B0D1FA1-9E37-4031-929F-434A7C50C0F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46" Type="http://schemas.openxmlformats.org/officeDocument/2006/relationships/slideLayout" Target="../slideLayouts/slideLayout68.xml"/><Relationship Id="rId47" Type="http://schemas.openxmlformats.org/officeDocument/2006/relationships/slideLayout" Target="../slideLayouts/slideLayout69.xml"/><Relationship Id="rId48" Type="http://schemas.openxmlformats.org/officeDocument/2006/relationships/slideLayout" Target="../slideLayouts/slideLayout70.xml"/><Relationship Id="rId49" Type="http://schemas.openxmlformats.org/officeDocument/2006/relationships/slideLayout" Target="../slideLayouts/slideLayout71.xml"/><Relationship Id="rId20" Type="http://schemas.openxmlformats.org/officeDocument/2006/relationships/slideLayout" Target="../slideLayouts/slideLayout42.xml"/><Relationship Id="rId21" Type="http://schemas.openxmlformats.org/officeDocument/2006/relationships/slideLayout" Target="../slideLayouts/slideLayout43.xml"/><Relationship Id="rId22" Type="http://schemas.openxmlformats.org/officeDocument/2006/relationships/slideLayout" Target="../slideLayouts/slideLayout44.xml"/><Relationship Id="rId23" Type="http://schemas.openxmlformats.org/officeDocument/2006/relationships/slideLayout" Target="../slideLayouts/slideLayout45.xml"/><Relationship Id="rId24" Type="http://schemas.openxmlformats.org/officeDocument/2006/relationships/slideLayout" Target="../slideLayouts/slideLayout46.xml"/><Relationship Id="rId25" Type="http://schemas.openxmlformats.org/officeDocument/2006/relationships/slideLayout" Target="../slideLayouts/slideLayout47.xml"/><Relationship Id="rId26" Type="http://schemas.openxmlformats.org/officeDocument/2006/relationships/slideLayout" Target="../slideLayouts/slideLayout48.xml"/><Relationship Id="rId27" Type="http://schemas.openxmlformats.org/officeDocument/2006/relationships/slideLayout" Target="../slideLayouts/slideLayout49.xml"/><Relationship Id="rId28" Type="http://schemas.openxmlformats.org/officeDocument/2006/relationships/slideLayout" Target="../slideLayouts/slideLayout50.xml"/><Relationship Id="rId29" Type="http://schemas.openxmlformats.org/officeDocument/2006/relationships/slideLayout" Target="../slideLayouts/slideLayout51.xml"/><Relationship Id="rId50" Type="http://schemas.openxmlformats.org/officeDocument/2006/relationships/slideLayout" Target="../slideLayouts/slideLayout72.xml"/><Relationship Id="rId51"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30" Type="http://schemas.openxmlformats.org/officeDocument/2006/relationships/slideLayout" Target="../slideLayouts/slideLayout52.xml"/><Relationship Id="rId31" Type="http://schemas.openxmlformats.org/officeDocument/2006/relationships/slideLayout" Target="../slideLayouts/slideLayout53.xml"/><Relationship Id="rId32" Type="http://schemas.openxmlformats.org/officeDocument/2006/relationships/slideLayout" Target="../slideLayouts/slideLayout54.xml"/><Relationship Id="rId9" Type="http://schemas.openxmlformats.org/officeDocument/2006/relationships/slideLayout" Target="../slideLayouts/slideLayout31.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33" Type="http://schemas.openxmlformats.org/officeDocument/2006/relationships/slideLayout" Target="../slideLayouts/slideLayout55.xml"/><Relationship Id="rId34" Type="http://schemas.openxmlformats.org/officeDocument/2006/relationships/slideLayout" Target="../slideLayouts/slideLayout56.xml"/><Relationship Id="rId35" Type="http://schemas.openxmlformats.org/officeDocument/2006/relationships/slideLayout" Target="../slideLayouts/slideLayout57.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slideLayout" Target="../slideLayouts/slideLayout39.xml"/><Relationship Id="rId18" Type="http://schemas.openxmlformats.org/officeDocument/2006/relationships/slideLayout" Target="../slideLayouts/slideLayout40.xml"/><Relationship Id="rId19" Type="http://schemas.openxmlformats.org/officeDocument/2006/relationships/slideLayout" Target="../slideLayouts/slideLayout41.xml"/><Relationship Id="rId37" Type="http://schemas.openxmlformats.org/officeDocument/2006/relationships/slideLayout" Target="../slideLayouts/slideLayout59.xml"/><Relationship Id="rId38" Type="http://schemas.openxmlformats.org/officeDocument/2006/relationships/slideLayout" Target="../slideLayouts/slideLayout60.xml"/><Relationship Id="rId39" Type="http://schemas.openxmlformats.org/officeDocument/2006/relationships/slideLayout" Target="../slideLayouts/slideLayout61.xml"/><Relationship Id="rId40" Type="http://schemas.openxmlformats.org/officeDocument/2006/relationships/slideLayout" Target="../slideLayouts/slideLayout62.xml"/><Relationship Id="rId41" Type="http://schemas.openxmlformats.org/officeDocument/2006/relationships/slideLayout" Target="../slideLayouts/slideLayout63.xml"/><Relationship Id="rId42" Type="http://schemas.openxmlformats.org/officeDocument/2006/relationships/slideLayout" Target="../slideLayouts/slideLayout64.xml"/><Relationship Id="rId43" Type="http://schemas.openxmlformats.org/officeDocument/2006/relationships/slideLayout" Target="../slideLayouts/slideLayout65.xml"/><Relationship Id="rId44" Type="http://schemas.openxmlformats.org/officeDocument/2006/relationships/slideLayout" Target="../slideLayouts/slideLayout66.xml"/><Relationship Id="rId45"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56" name="Rectangle 12"/>
          <p:cNvSpPr>
            <a:spLocks noChangeArrowheads="1"/>
          </p:cNvSpPr>
          <p:nvPr/>
        </p:nvSpPr>
        <p:spPr bwMode="auto">
          <a:xfrm>
            <a:off x="203200" y="1752600"/>
            <a:ext cx="11988800" cy="5105400"/>
          </a:xfrm>
          <a:prstGeom prst="rect">
            <a:avLst/>
          </a:prstGeom>
          <a:solidFill>
            <a:srgbClr val="DDDDDD"/>
          </a:solidFill>
          <a:ln w="9525">
            <a:noFill/>
            <a:miter lim="800000"/>
            <a:headEnd/>
            <a:tailEnd/>
          </a:ln>
          <a:effectLst/>
        </p:spPr>
        <p:txBody>
          <a:bodyPr wrap="none" anchor="ctr"/>
          <a:lstStyle/>
          <a:p>
            <a:pPr>
              <a:defRPr/>
            </a:pPr>
            <a:endParaRPr lang="en-US" sz="1800" dirty="0">
              <a:latin typeface="Arial" charset="0"/>
            </a:endParaRPr>
          </a:p>
        </p:txBody>
      </p:sp>
      <p:sp>
        <p:nvSpPr>
          <p:cNvPr id="614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fld id="{8D25E857-372E-4E7C-9772-387643B83FEB}" type="datetime1">
              <a:rPr lang="en-US"/>
              <a:pPr>
                <a:defRPr/>
              </a:pPr>
              <a:t>8/23/17</a:t>
            </a:fld>
            <a:endParaRPr lang="en-US" dirty="0"/>
          </a:p>
        </p:txBody>
      </p:sp>
      <p:sp>
        <p:nvSpPr>
          <p:cNvPr id="614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615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6B0A8FF-65C7-43EC-9115-F50C45BB2F25}" type="slidenum">
              <a:rPr lang="en-US"/>
              <a:pPr>
                <a:defRPr/>
              </a:pPr>
              <a:t>‹#›</a:t>
            </a:fld>
            <a:endParaRPr lang="en-US" dirty="0"/>
          </a:p>
        </p:txBody>
      </p:sp>
      <p:sp>
        <p:nvSpPr>
          <p:cNvPr id="6151" name="Rectangle 7"/>
          <p:cNvSpPr>
            <a:spLocks noChangeArrowheads="1"/>
          </p:cNvSpPr>
          <p:nvPr/>
        </p:nvSpPr>
        <p:spPr bwMode="auto">
          <a:xfrm>
            <a:off x="0" y="1905000"/>
            <a:ext cx="203200" cy="4953000"/>
          </a:xfrm>
          <a:prstGeom prst="rect">
            <a:avLst/>
          </a:prstGeom>
          <a:solidFill>
            <a:srgbClr val="002A6C"/>
          </a:solidFill>
          <a:ln w="9525">
            <a:noFill/>
            <a:miter lim="800000"/>
            <a:headEnd/>
            <a:tailEnd/>
          </a:ln>
          <a:effectLst/>
        </p:spPr>
        <p:txBody>
          <a:bodyPr wrap="none" anchor="ctr"/>
          <a:lstStyle/>
          <a:p>
            <a:pPr>
              <a:defRPr/>
            </a:pPr>
            <a:endParaRPr lang="en-US" sz="1800" dirty="0">
              <a:latin typeface="Arial" charset="0"/>
            </a:endParaRPr>
          </a:p>
        </p:txBody>
      </p:sp>
      <p:sp>
        <p:nvSpPr>
          <p:cNvPr id="6152" name="Rectangle 8"/>
          <p:cNvSpPr>
            <a:spLocks noChangeArrowheads="1"/>
          </p:cNvSpPr>
          <p:nvPr/>
        </p:nvSpPr>
        <p:spPr bwMode="auto">
          <a:xfrm>
            <a:off x="0" y="1752600"/>
            <a:ext cx="12192000" cy="152400"/>
          </a:xfrm>
          <a:prstGeom prst="rect">
            <a:avLst/>
          </a:prstGeom>
          <a:solidFill>
            <a:srgbClr val="C2113A"/>
          </a:solidFill>
          <a:ln w="9525">
            <a:noFill/>
            <a:miter lim="800000"/>
            <a:headEnd/>
            <a:tailEnd/>
          </a:ln>
          <a:effectLst/>
        </p:spPr>
        <p:txBody>
          <a:bodyPr wrap="none" anchor="ctr"/>
          <a:lstStyle/>
          <a:p>
            <a:pPr>
              <a:defRPr/>
            </a:pPr>
            <a:endParaRPr lang="en-US" sz="1800" dirty="0">
              <a:latin typeface="Arial" charset="0"/>
            </a:endParaRPr>
          </a:p>
        </p:txBody>
      </p:sp>
      <p:pic>
        <p:nvPicPr>
          <p:cNvPr id="1032" name="Picture 9" descr="Logo-E"/>
          <p:cNvPicPr>
            <a:picLocks noChangeAspect="1" noChangeArrowheads="1"/>
          </p:cNvPicPr>
          <p:nvPr/>
        </p:nvPicPr>
        <p:blipFill>
          <a:blip r:embed="rId13" cstate="print"/>
          <a:srcRect/>
          <a:stretch>
            <a:fillRect/>
          </a:stretch>
        </p:blipFill>
        <p:spPr bwMode="auto">
          <a:xfrm>
            <a:off x="711205" y="381009"/>
            <a:ext cx="8233508" cy="873125"/>
          </a:xfrm>
          <a:prstGeom prst="rect">
            <a:avLst/>
          </a:prstGeom>
          <a:noFill/>
          <a:ln w="9525">
            <a:noFill/>
            <a:miter lim="800000"/>
            <a:headEnd/>
            <a:tailEnd/>
          </a:ln>
        </p:spPr>
      </p:pic>
      <p:sp>
        <p:nvSpPr>
          <p:cNvPr id="6154" name="Rectangle 10"/>
          <p:cNvSpPr>
            <a:spLocks noChangeArrowheads="1"/>
          </p:cNvSpPr>
          <p:nvPr/>
        </p:nvSpPr>
        <p:spPr bwMode="auto">
          <a:xfrm>
            <a:off x="914400" y="3429000"/>
            <a:ext cx="10363200" cy="1143000"/>
          </a:xfrm>
          <a:prstGeom prst="rect">
            <a:avLst/>
          </a:prstGeom>
          <a:noFill/>
          <a:ln w="9525">
            <a:noFill/>
            <a:miter lim="800000"/>
            <a:headEnd/>
            <a:tailEnd/>
          </a:ln>
          <a:effectLst/>
        </p:spPr>
        <p:txBody>
          <a:bodyPr/>
          <a:lstStyle/>
          <a:p>
            <a:pPr algn="ctr">
              <a:defRPr/>
            </a:pPr>
            <a:r>
              <a:rPr lang="en-US" sz="4400" dirty="0">
                <a:solidFill>
                  <a:schemeClr val="tx2"/>
                </a:solidFill>
                <a:latin typeface="Arial" charset="0"/>
              </a:rPr>
              <a:t>Click to edit Master title style</a:t>
            </a:r>
          </a:p>
        </p:txBody>
      </p:sp>
      <p:sp>
        <p:nvSpPr>
          <p:cNvPr id="6155" name="Rectangle 11"/>
          <p:cNvSpPr>
            <a:spLocks noChangeArrowheads="1"/>
          </p:cNvSpPr>
          <p:nvPr/>
        </p:nvSpPr>
        <p:spPr bwMode="auto">
          <a:xfrm>
            <a:off x="1828800" y="4267200"/>
            <a:ext cx="8534400" cy="1600200"/>
          </a:xfrm>
          <a:prstGeom prst="rect">
            <a:avLst/>
          </a:prstGeom>
          <a:noFill/>
          <a:ln w="9525">
            <a:noFill/>
            <a:miter lim="800000"/>
            <a:headEnd/>
            <a:tailEnd/>
          </a:ln>
          <a:effectLst/>
        </p:spPr>
        <p:txBody>
          <a:bodyPr/>
          <a:lstStyle/>
          <a:p>
            <a:pPr algn="ctr">
              <a:spcBef>
                <a:spcPct val="20000"/>
              </a:spcBef>
              <a:defRPr/>
            </a:pPr>
            <a:r>
              <a:rPr lang="en-US" sz="3200" dirty="0">
                <a:latin typeface="Arial" charset="0"/>
              </a:rPr>
              <a:t>Click to edit Master subtitle style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080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fld id="{02BC50FB-6C70-480E-8F83-FA8FDC36F613}" type="datetime1">
              <a:rPr lang="en-US"/>
              <a:pPr>
                <a:defRPr/>
              </a:pPr>
              <a:t>8/23/17</a:t>
            </a:fld>
            <a:endParaRPr lang="en-US" dirty="0"/>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E439051-E125-4C9A-B30D-33208B0AC6A8}" type="slidenum">
              <a:rPr lang="en-US"/>
              <a:pPr>
                <a:defRPr/>
              </a:pPr>
              <a:t>‹#›</a:t>
            </a:fld>
            <a:endParaRPr lang="en-US" dirty="0"/>
          </a:p>
        </p:txBody>
      </p:sp>
      <p:sp>
        <p:nvSpPr>
          <p:cNvPr id="4103" name="Rectangle 7"/>
          <p:cNvSpPr>
            <a:spLocks noChangeArrowheads="1"/>
          </p:cNvSpPr>
          <p:nvPr/>
        </p:nvSpPr>
        <p:spPr bwMode="auto">
          <a:xfrm>
            <a:off x="0" y="1219200"/>
            <a:ext cx="203200" cy="5638800"/>
          </a:xfrm>
          <a:prstGeom prst="rect">
            <a:avLst/>
          </a:prstGeom>
          <a:solidFill>
            <a:srgbClr val="002A6C"/>
          </a:solidFill>
          <a:ln w="9525">
            <a:noFill/>
            <a:miter lim="800000"/>
            <a:headEnd/>
            <a:tailEnd/>
          </a:ln>
          <a:effectLst/>
        </p:spPr>
        <p:txBody>
          <a:bodyPr wrap="none" anchor="ctr"/>
          <a:lstStyle/>
          <a:p>
            <a:pPr algn="ctr" eaLnBrk="0" hangingPunct="0">
              <a:defRPr/>
            </a:pPr>
            <a:endParaRPr lang="en-US" sz="2800" dirty="0">
              <a:solidFill>
                <a:srgbClr val="002A6C"/>
              </a:solidFill>
              <a:latin typeface="Arial" charset="0"/>
            </a:endParaRPr>
          </a:p>
        </p:txBody>
      </p:sp>
      <p:sp>
        <p:nvSpPr>
          <p:cNvPr id="4104" name="Rectangle 8"/>
          <p:cNvSpPr>
            <a:spLocks noChangeArrowheads="1"/>
          </p:cNvSpPr>
          <p:nvPr/>
        </p:nvSpPr>
        <p:spPr bwMode="auto">
          <a:xfrm>
            <a:off x="0" y="1066800"/>
            <a:ext cx="12192000" cy="152400"/>
          </a:xfrm>
          <a:prstGeom prst="rect">
            <a:avLst/>
          </a:prstGeom>
          <a:solidFill>
            <a:srgbClr val="C2113A"/>
          </a:solidFill>
          <a:ln w="9525">
            <a:noFill/>
            <a:miter lim="800000"/>
            <a:headEnd/>
            <a:tailEnd/>
          </a:ln>
          <a:effectLst/>
        </p:spPr>
        <p:txBody>
          <a:bodyPr wrap="none" anchor="ctr"/>
          <a:lstStyle/>
          <a:p>
            <a:pPr>
              <a:defRPr/>
            </a:pPr>
            <a:endParaRPr lang="en-US" sz="1800" dirty="0">
              <a:latin typeface="Arial" charset="0"/>
            </a:endParaRPr>
          </a:p>
        </p:txBody>
      </p:sp>
      <p:sp>
        <p:nvSpPr>
          <p:cNvPr id="3080" name="Rectangle 9"/>
          <p:cNvSpPr>
            <a:spLocks noGrp="1" noChangeArrowheads="1"/>
          </p:cNvSpPr>
          <p:nvPr>
            <p:ph type="body" idx="1"/>
          </p:nvPr>
        </p:nvSpPr>
        <p:spPr bwMode="auto">
          <a:xfrm>
            <a:off x="609600" y="1371600"/>
            <a:ext cx="10972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805" y="1021527"/>
            <a:ext cx="10363200" cy="492443"/>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914400" y="1715549"/>
            <a:ext cx="10363200" cy="4233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203200" y="6460909"/>
            <a:ext cx="2844800" cy="192360"/>
          </a:xfrm>
          <a:prstGeom prst="rect">
            <a:avLst/>
          </a:prstGeom>
        </p:spPr>
        <p:txBody>
          <a:bodyPr vert="horz" lIns="91440" tIns="45720" rIns="91440" bIns="45720" rtlCol="0" anchor="ctr">
            <a:spAutoFit/>
          </a:bodyPr>
          <a:lstStyle>
            <a:lvl1pPr algn="l">
              <a:defRPr sz="650" b="0" i="0">
                <a:solidFill>
                  <a:srgbClr val="6C6463"/>
                </a:solidFill>
                <a:latin typeface="Gill Sans MT"/>
                <a:cs typeface="Gill Sans MT"/>
              </a:defRPr>
            </a:lvl1pPr>
          </a:lstStyle>
          <a:p>
            <a:pPr>
              <a:defRPr/>
            </a:pPr>
            <a:fld id="{8D25E857-372E-4E7C-9772-387643B83FEB}" type="datetime1">
              <a:rPr lang="en-US" smtClean="0"/>
              <a:pPr>
                <a:defRPr/>
              </a:pPr>
              <a:t>8/23/17</a:t>
            </a:fld>
            <a:endParaRPr lang="en-US" dirty="0"/>
          </a:p>
        </p:txBody>
      </p:sp>
      <p:sp>
        <p:nvSpPr>
          <p:cNvPr id="5" name="Footer Placeholder 4"/>
          <p:cNvSpPr>
            <a:spLocks noGrp="1"/>
          </p:cNvSpPr>
          <p:nvPr>
            <p:ph type="ftr" sz="quarter" idx="3"/>
          </p:nvPr>
        </p:nvSpPr>
        <p:spPr>
          <a:xfrm>
            <a:off x="4165600" y="6460909"/>
            <a:ext cx="3860800" cy="192360"/>
          </a:xfrm>
          <a:prstGeom prst="rect">
            <a:avLst/>
          </a:prstGeom>
        </p:spPr>
        <p:txBody>
          <a:bodyPr vert="horz" lIns="91440" tIns="45720" rIns="91440" bIns="45720" rtlCol="0" anchor="ctr">
            <a:spAutoFit/>
          </a:bodyPr>
          <a:lstStyle>
            <a:lvl1pPr algn="ctr">
              <a:defRPr sz="650" b="0" i="0">
                <a:solidFill>
                  <a:srgbClr val="6C6463"/>
                </a:solidFill>
                <a:latin typeface="Gill Sans MT"/>
                <a:cs typeface="Gill Sans MT"/>
              </a:defRPr>
            </a:lvl1pPr>
          </a:lstStyle>
          <a:p>
            <a:pPr>
              <a:defRPr/>
            </a:pPr>
            <a:endParaRPr lang="en-US" dirty="0"/>
          </a:p>
        </p:txBody>
      </p:sp>
      <p:sp>
        <p:nvSpPr>
          <p:cNvPr id="6" name="Slide Number Placeholder 5"/>
          <p:cNvSpPr>
            <a:spLocks noGrp="1"/>
          </p:cNvSpPr>
          <p:nvPr>
            <p:ph type="sldNum" sz="quarter" idx="4"/>
          </p:nvPr>
        </p:nvSpPr>
        <p:spPr>
          <a:xfrm>
            <a:off x="9144000" y="6460909"/>
            <a:ext cx="2844800" cy="192360"/>
          </a:xfrm>
          <a:prstGeom prst="rect">
            <a:avLst/>
          </a:prstGeom>
        </p:spPr>
        <p:txBody>
          <a:bodyPr vert="horz" lIns="91440" tIns="45720" rIns="91440" bIns="45720" rtlCol="0" anchor="ctr">
            <a:spAutoFit/>
          </a:bodyPr>
          <a:lstStyle>
            <a:lvl1pPr algn="r">
              <a:defRPr sz="650" b="0" i="0">
                <a:solidFill>
                  <a:srgbClr val="6C6463"/>
                </a:solidFill>
                <a:latin typeface="Gill Sans MT"/>
                <a:cs typeface="Gill Sans MT"/>
              </a:defRPr>
            </a:lvl1pPr>
          </a:lstStyle>
          <a:p>
            <a:pPr>
              <a:defRPr/>
            </a:pPr>
            <a:fld id="{16B0A8FF-65C7-43EC-9115-F50C45BB2F25}" type="slidenum">
              <a:rPr lang="en-US" smtClean="0"/>
              <a:pPr>
                <a:defRPr/>
              </a:pPr>
              <a:t>‹#›</a:t>
            </a:fld>
            <a:endParaRPr lang="en-US" dirty="0"/>
          </a:p>
        </p:txBody>
      </p:sp>
      <p:sp>
        <p:nvSpPr>
          <p:cNvPr id="14" name="Frame 13"/>
          <p:cNvSpPr/>
          <p:nvPr/>
        </p:nvSpPr>
        <p:spPr>
          <a:xfrm>
            <a:off x="0" y="0"/>
            <a:ext cx="12192000" cy="6864096"/>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b="0" i="0" dirty="0">
              <a:solidFill>
                <a:srgbClr val="FFFFFF"/>
              </a:solidFill>
              <a:latin typeface="Gill Sans MT"/>
              <a:cs typeface="Gill Sans MT"/>
            </a:endParaRPr>
          </a:p>
        </p:txBody>
      </p:sp>
    </p:spTree>
    <p:extLst>
      <p:ext uri="{BB962C8B-B14F-4D97-AF65-F5344CB8AC3E}">
        <p14:creationId xmlns:p14="http://schemas.microsoft.com/office/powerpoint/2010/main" val="421867018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 id="2147483752" r:id="rId29"/>
    <p:sldLayoutId id="2147483753" r:id="rId30"/>
    <p:sldLayoutId id="2147483754" r:id="rId31"/>
    <p:sldLayoutId id="2147483755" r:id="rId32"/>
    <p:sldLayoutId id="2147483756" r:id="rId33"/>
    <p:sldLayoutId id="2147483757" r:id="rId34"/>
    <p:sldLayoutId id="2147483758" r:id="rId35"/>
    <p:sldLayoutId id="2147483759" r:id="rId36"/>
    <p:sldLayoutId id="2147483760" r:id="rId37"/>
    <p:sldLayoutId id="2147483761" r:id="rId38"/>
    <p:sldLayoutId id="2147483762" r:id="rId39"/>
    <p:sldLayoutId id="2147483763" r:id="rId40"/>
    <p:sldLayoutId id="2147483765" r:id="rId41"/>
    <p:sldLayoutId id="2147483766" r:id="rId42"/>
    <p:sldLayoutId id="2147483768" r:id="rId43"/>
    <p:sldLayoutId id="2147483769" r:id="rId44"/>
    <p:sldLayoutId id="2147483770" r:id="rId45"/>
    <p:sldLayoutId id="2147483771" r:id="rId46"/>
    <p:sldLayoutId id="2147483772" r:id="rId47"/>
    <p:sldLayoutId id="2147483773" r:id="rId48"/>
    <p:sldLayoutId id="2147483774" r:id="rId49"/>
    <p:sldLayoutId id="2147483775" r:id="rId50"/>
  </p:sldLayoutIdLst>
  <p:hf hdr="0" ftr="0" dt="0"/>
  <p:txStyles>
    <p:titleStyle>
      <a:lvl1pPr algn="l" defTabSz="495285" rtl="0" eaLnBrk="1" latinLnBrk="0" hangingPunct="1">
        <a:spcBef>
          <a:spcPct val="0"/>
        </a:spcBef>
        <a:buNone/>
        <a:defRPr sz="2600" b="0" i="0" kern="1200">
          <a:solidFill>
            <a:srgbClr val="BA0C2F"/>
          </a:solidFill>
          <a:latin typeface="Gill Sans MT"/>
          <a:ea typeface="+mj-ea"/>
          <a:cs typeface="Gill Sans MT"/>
        </a:defRPr>
      </a:lvl1pPr>
    </p:titleStyle>
    <p:bodyStyle>
      <a:lvl1pPr marL="249363" indent="-249363" algn="l" defTabSz="495285" rtl="0" eaLnBrk="1" latinLnBrk="0" hangingPunct="1">
        <a:spcBef>
          <a:spcPts val="0"/>
        </a:spcBef>
        <a:spcAft>
          <a:spcPts val="867"/>
        </a:spcAft>
        <a:buFont typeface="Arial"/>
        <a:buChar char="•"/>
        <a:defRPr sz="1733" b="0" i="0" kern="1200">
          <a:solidFill>
            <a:srgbClr val="6C6463"/>
          </a:solidFill>
          <a:latin typeface="Gill Sans MT"/>
          <a:ea typeface="+mn-ea"/>
          <a:cs typeface="Gill Sans MT"/>
        </a:defRPr>
      </a:lvl1pPr>
      <a:lvl2pPr marL="741208" indent="-249363" algn="l" defTabSz="495285" rtl="0" eaLnBrk="1" latinLnBrk="0" hangingPunct="1">
        <a:spcBef>
          <a:spcPts val="0"/>
        </a:spcBef>
        <a:spcAft>
          <a:spcPts val="867"/>
        </a:spcAft>
        <a:buFont typeface="Arial"/>
        <a:buChar char="–"/>
        <a:defRPr sz="1733" b="0" i="0" kern="1200">
          <a:solidFill>
            <a:srgbClr val="6C6463"/>
          </a:solidFill>
          <a:latin typeface="Gill Sans MT"/>
          <a:ea typeface="+mn-ea"/>
          <a:cs typeface="Gill Sans MT"/>
        </a:defRPr>
      </a:lvl2pPr>
      <a:lvl3pPr marL="990570" indent="-249363" algn="l" defTabSz="495285" rtl="0" eaLnBrk="1" latinLnBrk="0" hangingPunct="1">
        <a:spcBef>
          <a:spcPct val="20000"/>
        </a:spcBef>
        <a:buFont typeface="Arial"/>
        <a:buChar char="•"/>
        <a:defRPr sz="1950" b="0" i="0" kern="1200">
          <a:solidFill>
            <a:srgbClr val="6C6463"/>
          </a:solidFill>
          <a:latin typeface="Gill Sans MT"/>
          <a:ea typeface="+mn-ea"/>
          <a:cs typeface="Gill Sans MT"/>
        </a:defRPr>
      </a:lvl3pPr>
      <a:lvl4pPr marL="1241651" indent="-251082" algn="l" defTabSz="495285" rtl="0" eaLnBrk="1" latinLnBrk="0" hangingPunct="1">
        <a:spcBef>
          <a:spcPct val="20000"/>
        </a:spcBef>
        <a:buFont typeface="Arial"/>
        <a:buChar char="–"/>
        <a:defRPr sz="1733" b="0" i="0" kern="1200">
          <a:solidFill>
            <a:srgbClr val="6C6463"/>
          </a:solidFill>
          <a:latin typeface="Gill Sans MT"/>
          <a:ea typeface="+mn-ea"/>
          <a:cs typeface="Gill Sans MT"/>
        </a:defRPr>
      </a:lvl4pPr>
      <a:lvl5pPr marL="1360314" indent="-249363" algn="l" defTabSz="495285" rtl="0" eaLnBrk="1" latinLnBrk="0" hangingPunct="1">
        <a:spcBef>
          <a:spcPct val="20000"/>
        </a:spcBef>
        <a:buFont typeface="Arial"/>
        <a:buChar char="»"/>
        <a:defRPr sz="1517" b="0" i="0" kern="1200">
          <a:solidFill>
            <a:srgbClr val="6C6463"/>
          </a:solidFill>
          <a:latin typeface="Gill Sans MT"/>
          <a:ea typeface="+mn-ea"/>
          <a:cs typeface="Gill Sans MT"/>
        </a:defRPr>
      </a:lvl5pPr>
      <a:lvl6pPr marL="2724066" indent="-247642" algn="l" defTabSz="495285" rtl="0" eaLnBrk="1" latinLnBrk="0" hangingPunct="1">
        <a:spcBef>
          <a:spcPct val="20000"/>
        </a:spcBef>
        <a:buFont typeface="Arial"/>
        <a:buChar char="•"/>
        <a:defRPr sz="2167" kern="1200">
          <a:solidFill>
            <a:schemeClr val="tx1"/>
          </a:solidFill>
          <a:latin typeface="+mn-lt"/>
          <a:ea typeface="+mn-ea"/>
          <a:cs typeface="+mn-cs"/>
        </a:defRPr>
      </a:lvl6pPr>
      <a:lvl7pPr marL="3219351" indent="-247642" algn="l" defTabSz="495285" rtl="0" eaLnBrk="1" latinLnBrk="0" hangingPunct="1">
        <a:spcBef>
          <a:spcPct val="20000"/>
        </a:spcBef>
        <a:buFont typeface="Arial"/>
        <a:buChar char="•"/>
        <a:defRPr sz="2167" kern="1200">
          <a:solidFill>
            <a:schemeClr val="tx1"/>
          </a:solidFill>
          <a:latin typeface="+mn-lt"/>
          <a:ea typeface="+mn-ea"/>
          <a:cs typeface="+mn-cs"/>
        </a:defRPr>
      </a:lvl7pPr>
      <a:lvl8pPr marL="3714636" indent="-247642" algn="l" defTabSz="495285" rtl="0" eaLnBrk="1" latinLnBrk="0" hangingPunct="1">
        <a:spcBef>
          <a:spcPct val="20000"/>
        </a:spcBef>
        <a:buFont typeface="Arial"/>
        <a:buChar char="•"/>
        <a:defRPr sz="2167" kern="1200">
          <a:solidFill>
            <a:schemeClr val="tx1"/>
          </a:solidFill>
          <a:latin typeface="+mn-lt"/>
          <a:ea typeface="+mn-ea"/>
          <a:cs typeface="+mn-cs"/>
        </a:defRPr>
      </a:lvl8pPr>
      <a:lvl9pPr marL="4209920" indent="-247642" algn="l" defTabSz="495285" rtl="0" eaLnBrk="1" latinLnBrk="0" hangingPunct="1">
        <a:spcBef>
          <a:spcPct val="20000"/>
        </a:spcBef>
        <a:buFont typeface="Arial"/>
        <a:buChar char="•"/>
        <a:defRPr sz="2167" kern="1200">
          <a:solidFill>
            <a:schemeClr val="tx1"/>
          </a:solidFill>
          <a:latin typeface="+mn-lt"/>
          <a:ea typeface="+mn-ea"/>
          <a:cs typeface="+mn-cs"/>
        </a:defRPr>
      </a:lvl9pPr>
    </p:bodyStyle>
    <p:otherStyle>
      <a:defPPr>
        <a:defRPr lang="en-US"/>
      </a:defPPr>
      <a:lvl1pPr marL="0" algn="l" defTabSz="495285" rtl="0" eaLnBrk="1" latinLnBrk="0" hangingPunct="1">
        <a:defRPr sz="1950" kern="1200">
          <a:solidFill>
            <a:schemeClr val="tx1"/>
          </a:solidFill>
          <a:latin typeface="+mn-lt"/>
          <a:ea typeface="+mn-ea"/>
          <a:cs typeface="+mn-cs"/>
        </a:defRPr>
      </a:lvl1pPr>
      <a:lvl2pPr marL="495285" algn="l" defTabSz="495285" rtl="0" eaLnBrk="1" latinLnBrk="0" hangingPunct="1">
        <a:defRPr sz="1950" kern="1200">
          <a:solidFill>
            <a:schemeClr val="tx1"/>
          </a:solidFill>
          <a:latin typeface="+mn-lt"/>
          <a:ea typeface="+mn-ea"/>
          <a:cs typeface="+mn-cs"/>
        </a:defRPr>
      </a:lvl2pPr>
      <a:lvl3pPr marL="990570" algn="l" defTabSz="495285" rtl="0" eaLnBrk="1" latinLnBrk="0" hangingPunct="1">
        <a:defRPr sz="1950" kern="1200">
          <a:solidFill>
            <a:schemeClr val="tx1"/>
          </a:solidFill>
          <a:latin typeface="+mn-lt"/>
          <a:ea typeface="+mn-ea"/>
          <a:cs typeface="+mn-cs"/>
        </a:defRPr>
      </a:lvl3pPr>
      <a:lvl4pPr marL="1485854" algn="l" defTabSz="495285" rtl="0" eaLnBrk="1" latinLnBrk="0" hangingPunct="1">
        <a:defRPr sz="1950" kern="1200">
          <a:solidFill>
            <a:schemeClr val="tx1"/>
          </a:solidFill>
          <a:latin typeface="+mn-lt"/>
          <a:ea typeface="+mn-ea"/>
          <a:cs typeface="+mn-cs"/>
        </a:defRPr>
      </a:lvl4pPr>
      <a:lvl5pPr marL="1981139" algn="l" defTabSz="495285" rtl="0" eaLnBrk="1" latinLnBrk="0" hangingPunct="1">
        <a:defRPr sz="1950" kern="1200">
          <a:solidFill>
            <a:schemeClr val="tx1"/>
          </a:solidFill>
          <a:latin typeface="+mn-lt"/>
          <a:ea typeface="+mn-ea"/>
          <a:cs typeface="+mn-cs"/>
        </a:defRPr>
      </a:lvl5pPr>
      <a:lvl6pPr marL="2476424" algn="l" defTabSz="495285" rtl="0" eaLnBrk="1" latinLnBrk="0" hangingPunct="1">
        <a:defRPr sz="1950" kern="1200">
          <a:solidFill>
            <a:schemeClr val="tx1"/>
          </a:solidFill>
          <a:latin typeface="+mn-lt"/>
          <a:ea typeface="+mn-ea"/>
          <a:cs typeface="+mn-cs"/>
        </a:defRPr>
      </a:lvl6pPr>
      <a:lvl7pPr marL="2971709" algn="l" defTabSz="495285" rtl="0" eaLnBrk="1" latinLnBrk="0" hangingPunct="1">
        <a:defRPr sz="1950" kern="1200">
          <a:solidFill>
            <a:schemeClr val="tx1"/>
          </a:solidFill>
          <a:latin typeface="+mn-lt"/>
          <a:ea typeface="+mn-ea"/>
          <a:cs typeface="+mn-cs"/>
        </a:defRPr>
      </a:lvl7pPr>
      <a:lvl8pPr marL="3466993" algn="l" defTabSz="495285" rtl="0" eaLnBrk="1" latinLnBrk="0" hangingPunct="1">
        <a:defRPr sz="1950" kern="1200">
          <a:solidFill>
            <a:schemeClr val="tx1"/>
          </a:solidFill>
          <a:latin typeface="+mn-lt"/>
          <a:ea typeface="+mn-ea"/>
          <a:cs typeface="+mn-cs"/>
        </a:defRPr>
      </a:lvl8pPr>
      <a:lvl9pPr marL="3962278" algn="l" defTabSz="495285"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8.xml"/><Relationship Id="rId3" Type="http://schemas.openxmlformats.org/officeDocument/2006/relationships/image" Target="../media/image1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g"/><Relationship Id="rId6" Type="http://schemas.openxmlformats.org/officeDocument/2006/relationships/image" Target="../media/image24.jpeg"/><Relationship Id="rId1" Type="http://schemas.openxmlformats.org/officeDocument/2006/relationships/slideLayout" Target="../slideLayouts/slideLayout54.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png"/><Relationship Id="rId1" Type="http://schemas.openxmlformats.org/officeDocument/2006/relationships/slideLayout" Target="../slideLayouts/slideLayout65.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6.png"/><Relationship Id="rId1" Type="http://schemas.openxmlformats.org/officeDocument/2006/relationships/slideLayout" Target="../slideLayouts/slideLayout66.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6.png"/><Relationship Id="rId1" Type="http://schemas.openxmlformats.org/officeDocument/2006/relationships/slideLayout" Target="../slideLayouts/slideLayout68.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2.xml"/><Relationship Id="rId3"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13.xml"/><Relationship Id="rId3"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g"/><Relationship Id="rId1" Type="http://schemas.openxmlformats.org/officeDocument/2006/relationships/slideLayout" Target="../slideLayouts/slideLayout71.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3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5.xml"/><Relationship Id="rId3" Type="http://schemas.openxmlformats.org/officeDocument/2006/relationships/image" Target="../media/image3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6.xml"/><Relationship Id="rId3" Type="http://schemas.openxmlformats.org/officeDocument/2006/relationships/image" Target="../media/image3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17.xml"/><Relationship Id="rId3" Type="http://schemas.openxmlformats.org/officeDocument/2006/relationships/image" Target="../media/image3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40.jpg"/><Relationship Id="rId3"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56.xml"/><Relationship Id="rId2"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image" Target="../media/image4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6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a:spLocks noGrp="1" noChangeArrowheads="1"/>
          </p:cNvSpPr>
          <p:nvPr>
            <p:ph type="ctrTitle"/>
          </p:nvPr>
        </p:nvSpPr>
        <p:spPr>
          <a:xfrm>
            <a:off x="1885951" y="2658446"/>
            <a:ext cx="5490655" cy="1391848"/>
          </a:xfrm>
        </p:spPr>
        <p:txBody>
          <a:bodyPr anchor="t">
            <a:noAutofit/>
          </a:bodyPr>
          <a:lstStyle/>
          <a:p>
            <a:pPr eaLnBrk="1" hangingPunct="1"/>
            <a:r>
              <a:rPr lang="en-US" sz="2400" dirty="0"/>
              <a:t>FULL-SCALE THERMAL TREATMENT</a:t>
            </a:r>
            <a:br>
              <a:rPr lang="en-US" sz="2400" dirty="0"/>
            </a:br>
            <a:r>
              <a:rPr lang="en-US" sz="2400" dirty="0"/>
              <a:t>OF AGENT ORANGE DIOXINS</a:t>
            </a:r>
            <a:br>
              <a:rPr lang="en-US" sz="2400" dirty="0"/>
            </a:br>
            <a:r>
              <a:rPr lang="en-US" sz="2400" dirty="0"/>
              <a:t>AT DANANG AIRPORT,  VIETNAM</a:t>
            </a:r>
            <a:br>
              <a:rPr lang="en-US" sz="2400" dirty="0"/>
            </a:br>
            <a:r>
              <a:rPr lang="en-US" sz="2400" dirty="0">
                <a:solidFill>
                  <a:schemeClr val="tx1"/>
                </a:solidFill>
              </a:rPr>
              <a:t/>
            </a:r>
            <a:br>
              <a:rPr lang="en-US" sz="2400" dirty="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
            </a:r>
            <a:br>
              <a:rPr lang="en-US" sz="2400" dirty="0">
                <a:solidFill>
                  <a:schemeClr val="tx1"/>
                </a:solidFill>
              </a:rPr>
            </a:br>
            <a:r>
              <a:rPr lang="en-US" sz="2400" dirty="0"/>
              <a:t/>
            </a:r>
            <a:br>
              <a:rPr lang="en-US" sz="2400" dirty="0"/>
            </a:br>
            <a:r>
              <a:rPr lang="en-US" sz="2400" i="1" dirty="0"/>
              <a:t/>
            </a:r>
            <a:br>
              <a:rPr lang="en-US" sz="2400" i="1" dirty="0"/>
            </a:br>
            <a:endParaRPr lang="en-US" sz="2400" dirty="0">
              <a:solidFill>
                <a:schemeClr val="tx1"/>
              </a:solidFill>
            </a:endParaRPr>
          </a:p>
        </p:txBody>
      </p:sp>
      <p:sp>
        <p:nvSpPr>
          <p:cNvPr id="2" name="Content Placeholder 1"/>
          <p:cNvSpPr>
            <a:spLocks noGrp="1"/>
          </p:cNvSpPr>
          <p:nvPr>
            <p:ph type="subTitle" idx="1"/>
          </p:nvPr>
        </p:nvSpPr>
        <p:spPr>
          <a:xfrm>
            <a:off x="1885951" y="4244229"/>
            <a:ext cx="2400255" cy="1198852"/>
          </a:xfrm>
        </p:spPr>
        <p:txBody>
          <a:bodyPr>
            <a:normAutofit/>
          </a:bodyPr>
          <a:lstStyle/>
          <a:p>
            <a:pPr>
              <a:spcAft>
                <a:spcPts val="300"/>
              </a:spcAft>
            </a:pPr>
            <a:r>
              <a:rPr lang="en-US" sz="1200" dirty="0"/>
              <a:t>Kent Sorenson	 CDM Smith</a:t>
            </a:r>
          </a:p>
          <a:p>
            <a:pPr>
              <a:spcAft>
                <a:spcPts val="300"/>
              </a:spcAft>
            </a:pPr>
            <a:r>
              <a:rPr lang="en-US" sz="1200" dirty="0"/>
              <a:t>Jeff Bamer	 CDM Smith</a:t>
            </a:r>
          </a:p>
          <a:p>
            <a:pPr>
              <a:spcAft>
                <a:spcPts val="300"/>
              </a:spcAft>
            </a:pPr>
            <a:r>
              <a:rPr lang="en-US" sz="1200" dirty="0"/>
              <a:t>Alexis Lopez	 CDM Smith</a:t>
            </a:r>
          </a:p>
          <a:p>
            <a:pPr>
              <a:spcAft>
                <a:spcPts val="300"/>
              </a:spcAft>
            </a:pPr>
            <a:r>
              <a:rPr lang="en-US" sz="1200" dirty="0"/>
              <a:t>Pete Chenevey 	 CDM Smith</a:t>
            </a:r>
          </a:p>
          <a:p>
            <a:pPr>
              <a:spcAft>
                <a:spcPts val="300"/>
              </a:spcAft>
            </a:pPr>
            <a:r>
              <a:rPr lang="en-US" sz="1200" dirty="0"/>
              <a:t>Randa Chichakli	 CDM Smith</a:t>
            </a:r>
          </a:p>
        </p:txBody>
      </p:sp>
      <p:sp>
        <p:nvSpPr>
          <p:cNvPr id="3" name="Content Placeholder 2"/>
          <p:cNvSpPr>
            <a:spLocks noGrp="1"/>
          </p:cNvSpPr>
          <p:nvPr>
            <p:ph sz="half" idx="4294967295"/>
          </p:nvPr>
        </p:nvSpPr>
        <p:spPr>
          <a:xfrm>
            <a:off x="4202350" y="4244229"/>
            <a:ext cx="3073940" cy="1485900"/>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0" indent="0">
              <a:spcAft>
                <a:spcPts val="300"/>
              </a:spcAft>
              <a:buNone/>
            </a:pPr>
            <a:r>
              <a:rPr lang="en-US" sz="1200" dirty="0">
                <a:solidFill>
                  <a:schemeClr val="bg1"/>
                </a:solidFill>
              </a:rPr>
              <a:t>Ralph Baker		</a:t>
            </a:r>
            <a:r>
              <a:rPr lang="en-US" sz="1200" dirty="0" err="1">
                <a:solidFill>
                  <a:schemeClr val="bg1"/>
                </a:solidFill>
              </a:rPr>
              <a:t>TerraTherm</a:t>
            </a:r>
            <a:r>
              <a:rPr lang="en-US" sz="1200" dirty="0">
                <a:solidFill>
                  <a:schemeClr val="bg1"/>
                </a:solidFill>
              </a:rPr>
              <a:t>*</a:t>
            </a:r>
          </a:p>
          <a:p>
            <a:pPr marL="0" indent="0">
              <a:spcAft>
                <a:spcPts val="300"/>
              </a:spcAft>
              <a:buNone/>
            </a:pPr>
            <a:r>
              <a:rPr lang="en-US" sz="1200" dirty="0" err="1">
                <a:solidFill>
                  <a:schemeClr val="bg1"/>
                </a:solidFill>
              </a:rPr>
              <a:t>Gorm</a:t>
            </a:r>
            <a:r>
              <a:rPr lang="en-US" sz="1200" dirty="0">
                <a:solidFill>
                  <a:schemeClr val="bg1"/>
                </a:solidFill>
              </a:rPr>
              <a:t> Heron		</a:t>
            </a:r>
            <a:r>
              <a:rPr lang="en-US" sz="1200" dirty="0" err="1">
                <a:solidFill>
                  <a:schemeClr val="bg1"/>
                </a:solidFill>
              </a:rPr>
              <a:t>TerraTherm</a:t>
            </a:r>
            <a:endParaRPr lang="en-US" sz="1200" dirty="0">
              <a:solidFill>
                <a:schemeClr val="bg1"/>
              </a:solidFill>
            </a:endParaRPr>
          </a:p>
          <a:p>
            <a:pPr marL="0" indent="0">
              <a:spcAft>
                <a:spcPts val="300"/>
              </a:spcAft>
              <a:buNone/>
            </a:pPr>
            <a:r>
              <a:rPr lang="en-US" sz="1200" dirty="0">
                <a:solidFill>
                  <a:schemeClr val="bg1"/>
                </a:solidFill>
              </a:rPr>
              <a:t>Tom Boivin		Hatfield Consultants*</a:t>
            </a:r>
          </a:p>
          <a:p>
            <a:pPr marL="0" indent="0">
              <a:spcAft>
                <a:spcPts val="300"/>
              </a:spcAft>
              <a:buNone/>
            </a:pPr>
            <a:r>
              <a:rPr lang="en-US" sz="1200" dirty="0">
                <a:solidFill>
                  <a:schemeClr val="bg1"/>
                </a:solidFill>
              </a:rPr>
              <a:t>Maura Patterson	USAID*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6606" y="427766"/>
            <a:ext cx="4056811" cy="2704540"/>
          </a:xfrm>
          <a:prstGeom prst="rect">
            <a:avLst/>
          </a:prstGeom>
          <a:ln w="22225">
            <a:solidFill>
              <a:schemeClr val="bg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6605" y="4187521"/>
            <a:ext cx="4056812" cy="2282614"/>
          </a:xfrm>
          <a:prstGeom prst="rect">
            <a:avLst/>
          </a:prstGeom>
          <a:ln w="19050">
            <a:solidFill>
              <a:schemeClr val="bg1"/>
            </a:solidFill>
          </a:ln>
        </p:spPr>
      </p:pic>
      <p:sp>
        <p:nvSpPr>
          <p:cNvPr id="4" name="TextBox 3"/>
          <p:cNvSpPr txBox="1"/>
          <p:nvPr/>
        </p:nvSpPr>
        <p:spPr>
          <a:xfrm>
            <a:off x="1885951" y="6188569"/>
            <a:ext cx="2005113" cy="276999"/>
          </a:xfrm>
          <a:prstGeom prst="rect">
            <a:avLst/>
          </a:prstGeom>
          <a:noFill/>
        </p:spPr>
        <p:txBody>
          <a:bodyPr wrap="square" rtlCol="0">
            <a:spAutoFit/>
          </a:bodyPr>
          <a:lstStyle/>
          <a:p>
            <a:r>
              <a:rPr lang="en-US" sz="1200" dirty="0">
                <a:solidFill>
                  <a:schemeClr val="bg1"/>
                </a:solidFill>
                <a:latin typeface="Gill Sans MT"/>
                <a:cs typeface="Gill Sans MT"/>
              </a:rPr>
              <a:t>*</a:t>
            </a:r>
            <a:r>
              <a:rPr lang="en-US" sz="1200" i="1" dirty="0">
                <a:solidFill>
                  <a:schemeClr val="bg1"/>
                </a:solidFill>
                <a:latin typeface="Gill Sans MT"/>
                <a:cs typeface="Gill Sans MT"/>
              </a:rPr>
              <a:t>formerly</a:t>
            </a:r>
          </a:p>
        </p:txBody>
      </p:sp>
    </p:spTree>
    <p:extLst>
      <p:ext uri="{BB962C8B-B14F-4D97-AF65-F5344CB8AC3E}">
        <p14:creationId xmlns:p14="http://schemas.microsoft.com/office/powerpoint/2010/main" val="23778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6900" y="1494074"/>
            <a:ext cx="8915400" cy="477602"/>
          </a:xfrm>
        </p:spPr>
        <p:txBody>
          <a:bodyPr/>
          <a:lstStyle/>
          <a:p>
            <a:r>
              <a:rPr lang="en-US" dirty="0"/>
              <a:t>Applicability to Dioxins</a:t>
            </a:r>
          </a:p>
        </p:txBody>
      </p:sp>
      <p:pic>
        <p:nvPicPr>
          <p:cNvPr id="5" name="Picture 5"/>
          <p:cNvPicPr>
            <a:picLocks noChangeAspect="1" noChangeArrowheads="1"/>
          </p:cNvPicPr>
          <p:nvPr/>
        </p:nvPicPr>
        <p:blipFill>
          <a:blip r:embed="rId3" cstate="print"/>
          <a:srcRect/>
          <a:stretch>
            <a:fillRect/>
          </a:stretch>
        </p:blipFill>
        <p:spPr bwMode="auto">
          <a:xfrm>
            <a:off x="2163102" y="1971676"/>
            <a:ext cx="7647649" cy="4356658"/>
          </a:xfrm>
          <a:prstGeom prst="rect">
            <a:avLst/>
          </a:prstGeom>
          <a:noFill/>
          <a:ln w="9525">
            <a:noFill/>
            <a:miter lim="800000"/>
            <a:headEnd/>
            <a:tailEnd/>
          </a:ln>
        </p:spPr>
      </p:pic>
      <p:sp>
        <p:nvSpPr>
          <p:cNvPr id="6" name="Title 10">
            <a:extLst>
              <a:ext uri="{FF2B5EF4-FFF2-40B4-BE49-F238E27FC236}">
                <a16:creationId xmlns:a16="http://schemas.microsoft.com/office/drawing/2014/main" xmlns="" id="{4C55AC51-B1C3-4794-AFC5-59474CBD2F26}"/>
              </a:ext>
            </a:extLst>
          </p:cNvPr>
          <p:cNvSpPr txBox="1">
            <a:spLocks/>
          </p:cNvSpPr>
          <p:nvPr/>
        </p:nvSpPr>
        <p:spPr>
          <a:xfrm>
            <a:off x="1828800" y="986493"/>
            <a:ext cx="5934075" cy="523220"/>
          </a:xfrm>
          <a:prstGeom prst="rect">
            <a:avLst/>
          </a:prstGeom>
        </p:spPr>
        <p:txBody>
          <a:bodyPr vert="horz"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IPTD®</a:t>
            </a:r>
            <a:endParaRPr lang="en-US" b="1" dirty="0"/>
          </a:p>
        </p:txBody>
      </p:sp>
    </p:spTree>
    <p:extLst>
      <p:ext uri="{BB962C8B-B14F-4D97-AF65-F5344CB8AC3E}">
        <p14:creationId xmlns:p14="http://schemas.microsoft.com/office/powerpoint/2010/main" val="997486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3576" y="1662799"/>
            <a:ext cx="6448425" cy="4068763"/>
          </a:xfrm>
        </p:spPr>
        <p:txBody>
          <a:bodyPr/>
          <a:lstStyle/>
          <a:p>
            <a:r>
              <a:rPr lang="en-US" dirty="0"/>
              <a:t>Pre-treatment 2,3,7,8-TCDD concentrations</a:t>
            </a:r>
          </a:p>
          <a:p>
            <a:pPr lvl="1"/>
            <a:r>
              <a:rPr lang="en-US" dirty="0"/>
              <a:t>Soil: 130,000 </a:t>
            </a:r>
            <a:r>
              <a:rPr lang="en-US" dirty="0" err="1"/>
              <a:t>ppt</a:t>
            </a:r>
            <a:r>
              <a:rPr lang="en-US" dirty="0"/>
              <a:t> to 157,000 </a:t>
            </a:r>
            <a:r>
              <a:rPr lang="en-US" dirty="0" err="1"/>
              <a:t>ppt</a:t>
            </a:r>
            <a:r>
              <a:rPr lang="en-US" dirty="0"/>
              <a:t> (VN standard = 1,000 </a:t>
            </a:r>
            <a:r>
              <a:rPr lang="en-US" dirty="0" err="1"/>
              <a:t>ppt</a:t>
            </a:r>
            <a:r>
              <a:rPr lang="en-US" dirty="0"/>
              <a:t>)</a:t>
            </a:r>
          </a:p>
          <a:p>
            <a:pPr lvl="1"/>
            <a:r>
              <a:rPr lang="en-US" dirty="0"/>
              <a:t>Sediment: 5,970 </a:t>
            </a:r>
            <a:r>
              <a:rPr lang="en-US" dirty="0" err="1"/>
              <a:t>ppt</a:t>
            </a:r>
            <a:r>
              <a:rPr lang="en-US" dirty="0"/>
              <a:t> to 7,480 </a:t>
            </a:r>
            <a:r>
              <a:rPr lang="en-US" dirty="0" err="1"/>
              <a:t>ppt</a:t>
            </a:r>
            <a:r>
              <a:rPr lang="en-US" dirty="0"/>
              <a:t> (VN standard = 150 </a:t>
            </a:r>
            <a:r>
              <a:rPr lang="en-US" dirty="0" err="1"/>
              <a:t>ppt</a:t>
            </a:r>
            <a:r>
              <a:rPr lang="en-US" dirty="0"/>
              <a:t>)</a:t>
            </a:r>
          </a:p>
          <a:p>
            <a:r>
              <a:rPr lang="en-US" dirty="0"/>
              <a:t>Post-treatment 2,3,7,8-TCDD concentrations</a:t>
            </a:r>
          </a:p>
          <a:p>
            <a:pPr lvl="1"/>
            <a:r>
              <a:rPr lang="en-US" dirty="0"/>
              <a:t>MLA Soil below soil </a:t>
            </a:r>
            <a:br>
              <a:rPr lang="en-US" dirty="0"/>
            </a:br>
            <a:r>
              <a:rPr lang="en-US" dirty="0"/>
              <a:t>cleanup goal (1,000 </a:t>
            </a:r>
            <a:r>
              <a:rPr lang="en-US" dirty="0" err="1"/>
              <a:t>ppt</a:t>
            </a:r>
            <a:r>
              <a:rPr lang="en-US" dirty="0"/>
              <a:t>)</a:t>
            </a:r>
            <a:br>
              <a:rPr lang="en-US" dirty="0"/>
            </a:br>
            <a:r>
              <a:rPr lang="en-US" dirty="0"/>
              <a:t>after 10 days</a:t>
            </a:r>
          </a:p>
          <a:p>
            <a:pPr lvl="1"/>
            <a:r>
              <a:rPr lang="en-US" dirty="0"/>
              <a:t>Sen Lake Sediment </a:t>
            </a:r>
            <a:br>
              <a:rPr lang="en-US" dirty="0"/>
            </a:br>
            <a:r>
              <a:rPr lang="en-US" dirty="0"/>
              <a:t>below sediment cleanup</a:t>
            </a:r>
            <a:br>
              <a:rPr lang="en-US" dirty="0"/>
            </a:br>
            <a:r>
              <a:rPr lang="en-US" dirty="0"/>
              <a:t>goal (150 </a:t>
            </a:r>
            <a:r>
              <a:rPr lang="en-US" dirty="0" err="1"/>
              <a:t>ppt</a:t>
            </a:r>
            <a:r>
              <a:rPr lang="en-US" dirty="0"/>
              <a:t>) </a:t>
            </a:r>
            <a:br>
              <a:rPr lang="en-US" dirty="0"/>
            </a:br>
            <a:r>
              <a:rPr lang="en-US" dirty="0"/>
              <a:t>after 7 days</a:t>
            </a:r>
          </a:p>
          <a:p>
            <a:endParaRPr lang="en-US" dirty="0"/>
          </a:p>
        </p:txBody>
      </p:sp>
      <p:pic>
        <p:nvPicPr>
          <p:cNvPr id="5" name="Picture 4" descr="photo.jpg"/>
          <p:cNvPicPr>
            <a:picLocks noChangeAspect="1"/>
          </p:cNvPicPr>
          <p:nvPr/>
        </p:nvPicPr>
        <p:blipFill rotWithShape="1">
          <a:blip r:embed="rId2" cstate="print"/>
          <a:srcRect l="12501" t="21111" r="15641" b="28889"/>
          <a:stretch/>
        </p:blipFill>
        <p:spPr>
          <a:xfrm>
            <a:off x="5157788" y="3337158"/>
            <a:ext cx="4881563" cy="2547489"/>
          </a:xfrm>
          <a:prstGeom prst="rect">
            <a:avLst/>
          </a:prstGeom>
        </p:spPr>
      </p:pic>
      <p:sp>
        <p:nvSpPr>
          <p:cNvPr id="6" name="Title 10">
            <a:extLst>
              <a:ext uri="{FF2B5EF4-FFF2-40B4-BE49-F238E27FC236}">
                <a16:creationId xmlns:a16="http://schemas.microsoft.com/office/drawing/2014/main" xmlns="" id="{1BFDD559-D6E1-4595-9248-0636F42379E9}"/>
              </a:ext>
            </a:extLst>
          </p:cNvPr>
          <p:cNvSpPr txBox="1">
            <a:spLocks/>
          </p:cNvSpPr>
          <p:nvPr/>
        </p:nvSpPr>
        <p:spPr>
          <a:xfrm>
            <a:off x="1828799" y="986493"/>
            <a:ext cx="7248526" cy="523220"/>
          </a:xfrm>
          <a:prstGeom prst="rect">
            <a:avLst/>
          </a:prstGeom>
        </p:spPr>
        <p:txBody>
          <a:bodyPr vert="horz" wrap="square"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Danang Airport Treatability Testing</a:t>
            </a:r>
            <a:endParaRPr lang="en-US" b="1" dirty="0"/>
          </a:p>
        </p:txBody>
      </p:sp>
    </p:spTree>
    <p:extLst>
      <p:ext uri="{BB962C8B-B14F-4D97-AF65-F5344CB8AC3E}">
        <p14:creationId xmlns:p14="http://schemas.microsoft.com/office/powerpoint/2010/main" val="74948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17955" y="1694429"/>
            <a:ext cx="8397621" cy="4181094"/>
          </a:xfrm>
          <a:prstGeom prst="rect">
            <a:avLst/>
          </a:prstGeom>
        </p:spPr>
      </p:pic>
      <p:sp>
        <p:nvSpPr>
          <p:cNvPr id="5" name="Title 10">
            <a:extLst>
              <a:ext uri="{FF2B5EF4-FFF2-40B4-BE49-F238E27FC236}">
                <a16:creationId xmlns:a16="http://schemas.microsoft.com/office/drawing/2014/main" xmlns="" id="{EA663D99-CAB9-4F6E-A7A1-FAC515AF0967}"/>
              </a:ext>
            </a:extLst>
          </p:cNvPr>
          <p:cNvSpPr txBox="1">
            <a:spLocks/>
          </p:cNvSpPr>
          <p:nvPr/>
        </p:nvSpPr>
        <p:spPr>
          <a:xfrm>
            <a:off x="1828799" y="986493"/>
            <a:ext cx="7248526" cy="523220"/>
          </a:xfrm>
          <a:prstGeom prst="rect">
            <a:avLst/>
          </a:prstGeom>
        </p:spPr>
        <p:txBody>
          <a:bodyPr vert="horz" wrap="square"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Treatability Testing Results</a:t>
            </a:r>
            <a:endParaRPr lang="en-US" b="1" dirty="0"/>
          </a:p>
        </p:txBody>
      </p:sp>
    </p:spTree>
    <p:extLst>
      <p:ext uri="{BB962C8B-B14F-4D97-AF65-F5344CB8AC3E}">
        <p14:creationId xmlns:p14="http://schemas.microsoft.com/office/powerpoint/2010/main" val="193806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12129" y="2526821"/>
            <a:ext cx="7423542" cy="3407458"/>
            <a:chOff x="762000" y="2521602"/>
            <a:chExt cx="7543800" cy="3421998"/>
          </a:xfrm>
        </p:grpSpPr>
        <p:sp>
          <p:nvSpPr>
            <p:cNvPr id="9" name="Rectangle 8"/>
            <p:cNvSpPr>
              <a:spLocks noChangeArrowheads="1"/>
            </p:cNvSpPr>
            <p:nvPr/>
          </p:nvSpPr>
          <p:spPr bwMode="auto">
            <a:xfrm>
              <a:off x="3316048" y="3286709"/>
              <a:ext cx="34862" cy="229742"/>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10" name="Rectangle 9"/>
            <p:cNvSpPr>
              <a:spLocks noChangeArrowheads="1"/>
            </p:cNvSpPr>
            <p:nvPr/>
          </p:nvSpPr>
          <p:spPr bwMode="auto">
            <a:xfrm>
              <a:off x="3617799" y="3279851"/>
              <a:ext cx="34862" cy="229742"/>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11" name="Rectangle 10"/>
            <p:cNvSpPr>
              <a:spLocks noChangeArrowheads="1"/>
            </p:cNvSpPr>
            <p:nvPr/>
          </p:nvSpPr>
          <p:spPr bwMode="auto">
            <a:xfrm>
              <a:off x="3946982" y="3259277"/>
              <a:ext cx="34862" cy="229742"/>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12" name="Rectangle 11"/>
            <p:cNvSpPr>
              <a:spLocks noChangeArrowheads="1"/>
            </p:cNvSpPr>
            <p:nvPr/>
          </p:nvSpPr>
          <p:spPr bwMode="auto">
            <a:xfrm>
              <a:off x="4296739" y="3238704"/>
              <a:ext cx="34862" cy="229742"/>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13" name="Rectangle 12"/>
            <p:cNvSpPr>
              <a:spLocks noChangeArrowheads="1"/>
            </p:cNvSpPr>
            <p:nvPr/>
          </p:nvSpPr>
          <p:spPr bwMode="auto">
            <a:xfrm>
              <a:off x="4636781" y="3230131"/>
              <a:ext cx="34862" cy="229742"/>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14" name="Rectangle 13"/>
            <p:cNvSpPr>
              <a:spLocks noChangeArrowheads="1"/>
            </p:cNvSpPr>
            <p:nvPr/>
          </p:nvSpPr>
          <p:spPr bwMode="auto">
            <a:xfrm>
              <a:off x="4979680" y="3243847"/>
              <a:ext cx="34862" cy="229742"/>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15" name="Rectangle 14"/>
            <p:cNvSpPr>
              <a:spLocks noChangeArrowheads="1"/>
            </p:cNvSpPr>
            <p:nvPr/>
          </p:nvSpPr>
          <p:spPr bwMode="auto">
            <a:xfrm>
              <a:off x="5356869" y="3264421"/>
              <a:ext cx="34862" cy="229742"/>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16" name="Rectangle 15"/>
            <p:cNvSpPr>
              <a:spLocks noChangeArrowheads="1"/>
            </p:cNvSpPr>
            <p:nvPr/>
          </p:nvSpPr>
          <p:spPr bwMode="auto">
            <a:xfrm>
              <a:off x="5665478" y="3271279"/>
              <a:ext cx="34862" cy="229742"/>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17" name="Rectangle 16"/>
            <p:cNvSpPr>
              <a:spLocks noChangeArrowheads="1"/>
            </p:cNvSpPr>
            <p:nvPr/>
          </p:nvSpPr>
          <p:spPr bwMode="auto">
            <a:xfrm>
              <a:off x="5974087" y="3284995"/>
              <a:ext cx="34862" cy="229742"/>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18" name="Rectangle 17"/>
            <p:cNvSpPr>
              <a:spLocks noChangeArrowheads="1"/>
            </p:cNvSpPr>
            <p:nvPr/>
          </p:nvSpPr>
          <p:spPr bwMode="auto">
            <a:xfrm>
              <a:off x="6316986" y="3291853"/>
              <a:ext cx="34862" cy="229742"/>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19" name="Rectangle 18" descr="20%"/>
            <p:cNvSpPr>
              <a:spLocks noChangeArrowheads="1"/>
            </p:cNvSpPr>
            <p:nvPr/>
          </p:nvSpPr>
          <p:spPr bwMode="auto">
            <a:xfrm>
              <a:off x="2942956" y="3463302"/>
              <a:ext cx="3474519" cy="994406"/>
            </a:xfrm>
            <a:prstGeom prst="rect">
              <a:avLst/>
            </a:prstGeom>
            <a:pattFill prst="pct20">
              <a:fgClr>
                <a:schemeClr val="bg2"/>
              </a:fgClr>
              <a:bgClr>
                <a:schemeClr val="bg1"/>
              </a:bgClr>
            </a:pattFill>
            <a:ln w="28575">
              <a:noFill/>
              <a:prstDash val="sysDot"/>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20" name="AutoShape 17" descr="60%"/>
            <p:cNvSpPr>
              <a:spLocks noChangeArrowheads="1"/>
            </p:cNvSpPr>
            <p:nvPr/>
          </p:nvSpPr>
          <p:spPr bwMode="auto">
            <a:xfrm>
              <a:off x="1143782" y="3298711"/>
              <a:ext cx="1783075" cy="1371594"/>
            </a:xfrm>
            <a:prstGeom prst="rtTriangle">
              <a:avLst/>
            </a:prstGeom>
            <a:pattFill prst="pct60">
              <a:fgClr>
                <a:schemeClr val="bg2"/>
              </a:fgClr>
              <a:bgClr>
                <a:schemeClr val="bg1"/>
              </a:bgClr>
            </a:pattFill>
            <a:ln w="9525">
              <a:solidFill>
                <a:schemeClr val="tx1"/>
              </a:solidFill>
              <a:miter lim="800000"/>
              <a:headEnd/>
              <a:tailEnd/>
            </a:ln>
            <a:effectLst/>
            <a:scene3d>
              <a:camera prst="orthographicFront">
                <a:rot lat="0" lon="10800000" rev="0"/>
              </a:camera>
              <a:lightRig rig="threePt" dir="t"/>
            </a:scene3d>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21" name="Rectangle 18" descr="60%"/>
            <p:cNvSpPr>
              <a:spLocks noChangeArrowheads="1"/>
            </p:cNvSpPr>
            <p:nvPr/>
          </p:nvSpPr>
          <p:spPr bwMode="auto">
            <a:xfrm>
              <a:off x="2926858" y="4327407"/>
              <a:ext cx="3506714" cy="281177"/>
            </a:xfrm>
            <a:custGeom>
              <a:avLst/>
              <a:gdLst>
                <a:gd name="T0" fmla="*/ 0 w 4456113"/>
                <a:gd name="T1" fmla="*/ 122238 h 390525"/>
                <a:gd name="T2" fmla="*/ 2190751 w 4456113"/>
                <a:gd name="T3" fmla="*/ 9525 h 390525"/>
                <a:gd name="T4" fmla="*/ 2190751 w 4456113"/>
                <a:gd name="T5" fmla="*/ 0 h 390525"/>
                <a:gd name="T6" fmla="*/ 4456113 w 4456113"/>
                <a:gd name="T7" fmla="*/ 122238 h 390525"/>
                <a:gd name="T8" fmla="*/ 4456113 w 4456113"/>
                <a:gd name="T9" fmla="*/ 390525 h 390525"/>
                <a:gd name="T10" fmla="*/ 0 w 4456113"/>
                <a:gd name="T11" fmla="*/ 390525 h 390525"/>
                <a:gd name="T12" fmla="*/ 0 w 4456113"/>
                <a:gd name="T13" fmla="*/ 122238 h 390525"/>
                <a:gd name="T14" fmla="*/ 0 60000 65536"/>
                <a:gd name="T15" fmla="*/ 0 60000 65536"/>
                <a:gd name="T16" fmla="*/ 0 60000 65536"/>
                <a:gd name="T17" fmla="*/ 0 60000 65536"/>
                <a:gd name="T18" fmla="*/ 0 60000 65536"/>
                <a:gd name="T19" fmla="*/ 0 60000 65536"/>
                <a:gd name="T20" fmla="*/ 0 60000 65536"/>
                <a:gd name="T21" fmla="*/ 0 w 4456113"/>
                <a:gd name="T22" fmla="*/ 0 h 390525"/>
                <a:gd name="T23" fmla="*/ 4456113 w 4456113"/>
                <a:gd name="T24" fmla="*/ 390525 h 390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56113" h="390525">
                  <a:moveTo>
                    <a:pt x="0" y="122238"/>
                  </a:moveTo>
                  <a:lnTo>
                    <a:pt x="2190750" y="9525"/>
                  </a:lnTo>
                  <a:lnTo>
                    <a:pt x="2190750" y="0"/>
                  </a:lnTo>
                  <a:lnTo>
                    <a:pt x="4456113" y="122238"/>
                  </a:lnTo>
                  <a:lnTo>
                    <a:pt x="4456113" y="390525"/>
                  </a:lnTo>
                  <a:lnTo>
                    <a:pt x="0" y="390525"/>
                  </a:lnTo>
                  <a:lnTo>
                    <a:pt x="0" y="122238"/>
                  </a:lnTo>
                  <a:close/>
                </a:path>
              </a:pathLst>
            </a:custGeom>
            <a:solidFill>
              <a:schemeClr val="bg2">
                <a:lumMod val="40000"/>
                <a:lumOff val="60000"/>
              </a:schemeClr>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22" name="Rectangle 18" descr="60%"/>
            <p:cNvSpPr>
              <a:spLocks noChangeArrowheads="1"/>
            </p:cNvSpPr>
            <p:nvPr/>
          </p:nvSpPr>
          <p:spPr bwMode="auto">
            <a:xfrm>
              <a:off x="2926858" y="4389129"/>
              <a:ext cx="3506715" cy="281177"/>
            </a:xfrm>
            <a:custGeom>
              <a:avLst/>
              <a:gdLst>
                <a:gd name="T0" fmla="*/ 0 w 4456113"/>
                <a:gd name="T1" fmla="*/ 122238 h 390525"/>
                <a:gd name="T2" fmla="*/ 2190751 w 4456113"/>
                <a:gd name="T3" fmla="*/ 9525 h 390525"/>
                <a:gd name="T4" fmla="*/ 2190751 w 4456113"/>
                <a:gd name="T5" fmla="*/ 0 h 390525"/>
                <a:gd name="T6" fmla="*/ 4456113 w 4456113"/>
                <a:gd name="T7" fmla="*/ 122238 h 390525"/>
                <a:gd name="T8" fmla="*/ 4456113 w 4456113"/>
                <a:gd name="T9" fmla="*/ 390525 h 390525"/>
                <a:gd name="T10" fmla="*/ 0 w 4456113"/>
                <a:gd name="T11" fmla="*/ 390525 h 390525"/>
                <a:gd name="T12" fmla="*/ 0 w 4456113"/>
                <a:gd name="T13" fmla="*/ 122238 h 390525"/>
                <a:gd name="T14" fmla="*/ 0 60000 65536"/>
                <a:gd name="T15" fmla="*/ 0 60000 65536"/>
                <a:gd name="T16" fmla="*/ 0 60000 65536"/>
                <a:gd name="T17" fmla="*/ 0 60000 65536"/>
                <a:gd name="T18" fmla="*/ 0 60000 65536"/>
                <a:gd name="T19" fmla="*/ 0 60000 65536"/>
                <a:gd name="T20" fmla="*/ 0 60000 65536"/>
                <a:gd name="T21" fmla="*/ 0 w 4456113"/>
                <a:gd name="T22" fmla="*/ 0 h 390525"/>
                <a:gd name="T23" fmla="*/ 4456113 w 4456113"/>
                <a:gd name="T24" fmla="*/ 390525 h 390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56113" h="390525">
                  <a:moveTo>
                    <a:pt x="0" y="122238"/>
                  </a:moveTo>
                  <a:lnTo>
                    <a:pt x="2190750" y="9525"/>
                  </a:lnTo>
                  <a:lnTo>
                    <a:pt x="2190750" y="0"/>
                  </a:lnTo>
                  <a:lnTo>
                    <a:pt x="4456113" y="122238"/>
                  </a:lnTo>
                  <a:lnTo>
                    <a:pt x="4456113" y="390525"/>
                  </a:lnTo>
                  <a:lnTo>
                    <a:pt x="0" y="390525"/>
                  </a:lnTo>
                  <a:lnTo>
                    <a:pt x="0" y="122238"/>
                  </a:lnTo>
                  <a:close/>
                </a:path>
              </a:pathLst>
            </a:custGeom>
            <a:pattFill prst="pct60">
              <a:fgClr>
                <a:schemeClr val="bg2"/>
              </a:fgClr>
              <a:bgClr>
                <a:schemeClr val="bg1"/>
              </a:bgClr>
            </a:patt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23" name="AutoShape 17" descr="60%"/>
            <p:cNvSpPr>
              <a:spLocks noChangeArrowheads="1"/>
            </p:cNvSpPr>
            <p:nvPr/>
          </p:nvSpPr>
          <p:spPr bwMode="auto">
            <a:xfrm>
              <a:off x="6433571" y="3333001"/>
              <a:ext cx="1872229" cy="1344162"/>
            </a:xfrm>
            <a:prstGeom prst="rtTriangle">
              <a:avLst/>
            </a:prstGeom>
            <a:pattFill prst="pct60">
              <a:fgClr>
                <a:schemeClr val="bg2"/>
              </a:fgClr>
              <a:bgClr>
                <a:schemeClr val="bg1"/>
              </a:bgClr>
            </a:pattFill>
            <a:ln w="9525">
              <a:solidFill>
                <a:schemeClr val="tx1"/>
              </a:solidFill>
              <a:miter lim="800000"/>
              <a:headEnd/>
              <a:tailEnd/>
            </a:ln>
            <a:effectLst/>
            <a:scene3d>
              <a:camera prst="orthographicFront">
                <a:rot lat="0" lon="0" rev="0"/>
              </a:camera>
              <a:lightRig rig="threePt" dir="t"/>
            </a:scene3d>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24" name="Freeform 23" descr="60%"/>
            <p:cNvSpPr>
              <a:spLocks noChangeArrowheads="1"/>
            </p:cNvSpPr>
            <p:nvPr/>
          </p:nvSpPr>
          <p:spPr bwMode="auto">
            <a:xfrm rot="5400000" flipH="1">
              <a:off x="5977660" y="3880352"/>
              <a:ext cx="1093846" cy="211741"/>
            </a:xfrm>
            <a:custGeom>
              <a:avLst/>
              <a:gdLst>
                <a:gd name="T0" fmla="*/ 0 w 1419227"/>
                <a:gd name="T1" fmla="*/ 2402 h 270668"/>
                <a:gd name="T2" fmla="*/ 1385883 w 1419227"/>
                <a:gd name="T3" fmla="*/ 0 h 270668"/>
                <a:gd name="T4" fmla="*/ 1393026 w 1419227"/>
                <a:gd name="T5" fmla="*/ 9606 h 270668"/>
                <a:gd name="T6" fmla="*/ 1419221 w 1419227"/>
                <a:gd name="T7" fmla="*/ 273060 h 270668"/>
                <a:gd name="T8" fmla="*/ 0 w 1419227"/>
                <a:gd name="T9" fmla="*/ 273060 h 270668"/>
                <a:gd name="T10" fmla="*/ 0 w 1419227"/>
                <a:gd name="T11" fmla="*/ 2402 h 270668"/>
                <a:gd name="T12" fmla="*/ 0 60000 65536"/>
                <a:gd name="T13" fmla="*/ 0 60000 65536"/>
                <a:gd name="T14" fmla="*/ 0 60000 65536"/>
                <a:gd name="T15" fmla="*/ 0 60000 65536"/>
                <a:gd name="T16" fmla="*/ 0 60000 65536"/>
                <a:gd name="T17" fmla="*/ 0 60000 65536"/>
                <a:gd name="T18" fmla="*/ 0 w 1419227"/>
                <a:gd name="T19" fmla="*/ 0 h 270668"/>
                <a:gd name="T20" fmla="*/ 1419227 w 1419227"/>
                <a:gd name="T21" fmla="*/ 270668 h 270668"/>
              </a:gdLst>
              <a:ahLst/>
              <a:cxnLst>
                <a:cxn ang="T12">
                  <a:pos x="T0" y="T1"/>
                </a:cxn>
                <a:cxn ang="T13">
                  <a:pos x="T2" y="T3"/>
                </a:cxn>
                <a:cxn ang="T14">
                  <a:pos x="T4" y="T5"/>
                </a:cxn>
                <a:cxn ang="T15">
                  <a:pos x="T6" y="T7"/>
                </a:cxn>
                <a:cxn ang="T16">
                  <a:pos x="T8" y="T9"/>
                </a:cxn>
                <a:cxn ang="T17">
                  <a:pos x="T10" y="T11"/>
                </a:cxn>
              </a:cxnLst>
              <a:rect l="T18" t="T19" r="T20" b="T21"/>
              <a:pathLst>
                <a:path w="1419227" h="270668">
                  <a:moveTo>
                    <a:pt x="0" y="2381"/>
                  </a:moveTo>
                  <a:lnTo>
                    <a:pt x="1385889" y="0"/>
                  </a:lnTo>
                  <a:lnTo>
                    <a:pt x="1393032" y="9522"/>
                  </a:lnTo>
                  <a:lnTo>
                    <a:pt x="1419227" y="270668"/>
                  </a:lnTo>
                  <a:lnTo>
                    <a:pt x="0" y="270668"/>
                  </a:lnTo>
                  <a:lnTo>
                    <a:pt x="0" y="2381"/>
                  </a:lnTo>
                  <a:close/>
                </a:path>
              </a:pathLst>
            </a:custGeom>
            <a:solidFill>
              <a:schemeClr val="accent1">
                <a:lumMod val="20000"/>
                <a:lumOff val="80000"/>
              </a:schemeClr>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latin typeface="Times New Roman" pitchFamily="18" charset="0"/>
              </a:endParaRPr>
            </a:p>
          </p:txBody>
        </p:sp>
        <p:sp>
          <p:nvSpPr>
            <p:cNvPr id="25" name="Freeform 24" descr="60%"/>
            <p:cNvSpPr>
              <a:spLocks noChangeArrowheads="1"/>
            </p:cNvSpPr>
            <p:nvPr/>
          </p:nvSpPr>
          <p:spPr bwMode="auto">
            <a:xfrm rot="16200000">
              <a:off x="2292496" y="3875828"/>
              <a:ext cx="1090417" cy="210502"/>
            </a:xfrm>
            <a:custGeom>
              <a:avLst/>
              <a:gdLst>
                <a:gd name="T0" fmla="*/ 0 w 1419227"/>
                <a:gd name="T1" fmla="*/ 2360 h 270668"/>
                <a:gd name="T2" fmla="*/ 1385883 w 1419227"/>
                <a:gd name="T3" fmla="*/ 0 h 270668"/>
                <a:gd name="T4" fmla="*/ 1393026 w 1419227"/>
                <a:gd name="T5" fmla="*/ 9438 h 270668"/>
                <a:gd name="T6" fmla="*/ 1419221 w 1419227"/>
                <a:gd name="T7" fmla="*/ 268296 h 270668"/>
                <a:gd name="T8" fmla="*/ 0 w 1419227"/>
                <a:gd name="T9" fmla="*/ 268296 h 270668"/>
                <a:gd name="T10" fmla="*/ 0 w 1419227"/>
                <a:gd name="T11" fmla="*/ 2360 h 270668"/>
                <a:gd name="T12" fmla="*/ 0 60000 65536"/>
                <a:gd name="T13" fmla="*/ 0 60000 65536"/>
                <a:gd name="T14" fmla="*/ 0 60000 65536"/>
                <a:gd name="T15" fmla="*/ 0 60000 65536"/>
                <a:gd name="T16" fmla="*/ 0 60000 65536"/>
                <a:gd name="T17" fmla="*/ 0 60000 65536"/>
                <a:gd name="T18" fmla="*/ 0 w 1419227"/>
                <a:gd name="T19" fmla="*/ 0 h 270668"/>
                <a:gd name="T20" fmla="*/ 1419227 w 1419227"/>
                <a:gd name="T21" fmla="*/ 270668 h 270668"/>
              </a:gdLst>
              <a:ahLst/>
              <a:cxnLst>
                <a:cxn ang="T12">
                  <a:pos x="T0" y="T1"/>
                </a:cxn>
                <a:cxn ang="T13">
                  <a:pos x="T2" y="T3"/>
                </a:cxn>
                <a:cxn ang="T14">
                  <a:pos x="T4" y="T5"/>
                </a:cxn>
                <a:cxn ang="T15">
                  <a:pos x="T6" y="T7"/>
                </a:cxn>
                <a:cxn ang="T16">
                  <a:pos x="T8" y="T9"/>
                </a:cxn>
                <a:cxn ang="T17">
                  <a:pos x="T10" y="T11"/>
                </a:cxn>
              </a:cxnLst>
              <a:rect l="T18" t="T19" r="T20" b="T21"/>
              <a:pathLst>
                <a:path w="1419227" h="270668">
                  <a:moveTo>
                    <a:pt x="0" y="2381"/>
                  </a:moveTo>
                  <a:lnTo>
                    <a:pt x="1385889" y="0"/>
                  </a:lnTo>
                  <a:lnTo>
                    <a:pt x="1393032" y="9522"/>
                  </a:lnTo>
                  <a:lnTo>
                    <a:pt x="1419227" y="270668"/>
                  </a:lnTo>
                  <a:lnTo>
                    <a:pt x="0" y="270668"/>
                  </a:lnTo>
                  <a:lnTo>
                    <a:pt x="0" y="2381"/>
                  </a:lnTo>
                  <a:close/>
                </a:path>
              </a:pathLst>
            </a:custGeom>
            <a:solidFill>
              <a:schemeClr val="accent1">
                <a:lumMod val="20000"/>
                <a:lumOff val="80000"/>
              </a:schemeClr>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26" name="Freeform 25"/>
            <p:cNvSpPr/>
            <p:nvPr/>
          </p:nvSpPr>
          <p:spPr>
            <a:xfrm>
              <a:off x="2689114" y="3264421"/>
              <a:ext cx="267461" cy="192023"/>
            </a:xfrm>
            <a:custGeom>
              <a:avLst/>
              <a:gdLst>
                <a:gd name="connsiteX0" fmla="*/ 257175 w 261937"/>
                <a:gd name="connsiteY0" fmla="*/ 0 h 228600"/>
                <a:gd name="connsiteX1" fmla="*/ 261937 w 261937"/>
                <a:gd name="connsiteY1" fmla="*/ 200025 h 228600"/>
                <a:gd name="connsiteX2" fmla="*/ 4762 w 261937"/>
                <a:gd name="connsiteY2" fmla="*/ 228600 h 228600"/>
                <a:gd name="connsiteX3" fmla="*/ 0 w 261937"/>
                <a:gd name="connsiteY3" fmla="*/ 223838 h 228600"/>
                <a:gd name="connsiteX4" fmla="*/ 257175 w 261937"/>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 h="228600">
                  <a:moveTo>
                    <a:pt x="257175" y="0"/>
                  </a:moveTo>
                  <a:lnTo>
                    <a:pt x="261937" y="200025"/>
                  </a:lnTo>
                  <a:lnTo>
                    <a:pt x="4762" y="228600"/>
                  </a:lnTo>
                  <a:lnTo>
                    <a:pt x="0" y="223838"/>
                  </a:lnTo>
                  <a:lnTo>
                    <a:pt x="2571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7" name="Freeform 26"/>
            <p:cNvSpPr/>
            <p:nvPr/>
          </p:nvSpPr>
          <p:spPr>
            <a:xfrm flipH="1">
              <a:off x="6403854" y="3264421"/>
              <a:ext cx="267461" cy="192023"/>
            </a:xfrm>
            <a:custGeom>
              <a:avLst/>
              <a:gdLst>
                <a:gd name="connsiteX0" fmla="*/ 257175 w 261937"/>
                <a:gd name="connsiteY0" fmla="*/ 0 h 228600"/>
                <a:gd name="connsiteX1" fmla="*/ 261937 w 261937"/>
                <a:gd name="connsiteY1" fmla="*/ 200025 h 228600"/>
                <a:gd name="connsiteX2" fmla="*/ 4762 w 261937"/>
                <a:gd name="connsiteY2" fmla="*/ 228600 h 228600"/>
                <a:gd name="connsiteX3" fmla="*/ 0 w 261937"/>
                <a:gd name="connsiteY3" fmla="*/ 223838 h 228600"/>
                <a:gd name="connsiteX4" fmla="*/ 257175 w 261937"/>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 h="228600">
                  <a:moveTo>
                    <a:pt x="257175" y="0"/>
                  </a:moveTo>
                  <a:lnTo>
                    <a:pt x="261937" y="200025"/>
                  </a:lnTo>
                  <a:lnTo>
                    <a:pt x="4762" y="228600"/>
                  </a:lnTo>
                  <a:lnTo>
                    <a:pt x="0" y="223838"/>
                  </a:lnTo>
                  <a:lnTo>
                    <a:pt x="2571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cxnSp>
          <p:nvCxnSpPr>
            <p:cNvPr id="28" name="Straight Connector 27"/>
            <p:cNvCxnSpPr>
              <a:stCxn id="25" idx="4"/>
            </p:cNvCxnSpPr>
            <p:nvPr/>
          </p:nvCxnSpPr>
          <p:spPr>
            <a:xfrm rot="16200000" flipV="1">
              <a:off x="2389919" y="3975095"/>
              <a:ext cx="1088703" cy="1368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6133537" y="3050111"/>
              <a:ext cx="668652" cy="109727"/>
            </a:xfrm>
            <a:prstGeom prst="straightConnector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4115574" y="3312427"/>
              <a:ext cx="29718" cy="1107562"/>
              <a:chOff x="3733800" y="2476500"/>
              <a:chExt cx="38100" cy="1538288"/>
            </a:xfrm>
          </p:grpSpPr>
          <p:sp>
            <p:nvSpPr>
              <p:cNvPr id="86" name="Rectangle 85"/>
              <p:cNvSpPr>
                <a:spLocks noChangeArrowheads="1"/>
              </p:cNvSpPr>
              <p:nvPr/>
            </p:nvSpPr>
            <p:spPr bwMode="auto">
              <a:xfrm>
                <a:off x="3733800" y="2476500"/>
                <a:ext cx="38100" cy="500063"/>
              </a:xfrm>
              <a:prstGeom prst="rect">
                <a:avLst/>
              </a:prstGeom>
              <a:solidFill>
                <a:schemeClr val="bg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87" name="Rectangle 86" descr="Light horizontal"/>
              <p:cNvSpPr>
                <a:spLocks noChangeArrowheads="1"/>
              </p:cNvSpPr>
              <p:nvPr/>
            </p:nvSpPr>
            <p:spPr bwMode="auto">
              <a:xfrm>
                <a:off x="3733800" y="2976563"/>
                <a:ext cx="38100" cy="1038225"/>
              </a:xfrm>
              <a:prstGeom prst="rect">
                <a:avLst/>
              </a:prstGeom>
              <a:pattFill prst="ltHorz">
                <a:fgClr>
                  <a:schemeClr val="tx1"/>
                </a:fgClr>
                <a:bgClr>
                  <a:schemeClr val="bg1"/>
                </a:bgClr>
              </a:patt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grpSp>
        <p:grpSp>
          <p:nvGrpSpPr>
            <p:cNvPr id="31" name="Group 30"/>
            <p:cNvGrpSpPr/>
            <p:nvPr/>
          </p:nvGrpSpPr>
          <p:grpSpPr>
            <a:xfrm>
              <a:off x="5155701" y="3305569"/>
              <a:ext cx="29718" cy="1107562"/>
              <a:chOff x="5143500" y="2476500"/>
              <a:chExt cx="38100" cy="1538288"/>
            </a:xfrm>
          </p:grpSpPr>
          <p:sp>
            <p:nvSpPr>
              <p:cNvPr id="84" name="Rectangle 83" descr="Light horizontal"/>
              <p:cNvSpPr>
                <a:spLocks noChangeArrowheads="1"/>
              </p:cNvSpPr>
              <p:nvPr/>
            </p:nvSpPr>
            <p:spPr bwMode="auto">
              <a:xfrm>
                <a:off x="5143500" y="2976563"/>
                <a:ext cx="38100" cy="1038225"/>
              </a:xfrm>
              <a:prstGeom prst="rect">
                <a:avLst/>
              </a:prstGeom>
              <a:pattFill prst="ltHorz">
                <a:fgClr>
                  <a:schemeClr val="tx1"/>
                </a:fgClr>
                <a:bgClr>
                  <a:schemeClr val="bg1"/>
                </a:bgClr>
              </a:patt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85" name="Rectangle 84"/>
              <p:cNvSpPr>
                <a:spLocks noChangeArrowheads="1"/>
              </p:cNvSpPr>
              <p:nvPr/>
            </p:nvSpPr>
            <p:spPr bwMode="auto">
              <a:xfrm>
                <a:off x="5143500" y="2476500"/>
                <a:ext cx="38100" cy="500063"/>
              </a:xfrm>
              <a:prstGeom prst="rect">
                <a:avLst/>
              </a:prstGeom>
              <a:solidFill>
                <a:schemeClr val="bg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grpSp>
        <p:grpSp>
          <p:nvGrpSpPr>
            <p:cNvPr id="32" name="Group 31"/>
            <p:cNvGrpSpPr/>
            <p:nvPr/>
          </p:nvGrpSpPr>
          <p:grpSpPr>
            <a:xfrm>
              <a:off x="3014297" y="3286709"/>
              <a:ext cx="34862" cy="1165855"/>
              <a:chOff x="2556669" y="2393156"/>
              <a:chExt cx="48419" cy="1619251"/>
            </a:xfrm>
          </p:grpSpPr>
          <p:sp>
            <p:nvSpPr>
              <p:cNvPr id="82" name="Rectangle 81"/>
              <p:cNvSpPr>
                <a:spLocks noChangeArrowheads="1"/>
              </p:cNvSpPr>
              <p:nvPr/>
            </p:nvSpPr>
            <p:spPr bwMode="auto">
              <a:xfrm>
                <a:off x="2559050" y="2705101"/>
                <a:ext cx="45719" cy="1307306"/>
              </a:xfrm>
              <a:prstGeom prst="rect">
                <a:avLst/>
              </a:prstGeom>
              <a:solidFill>
                <a:srgbClr val="FF00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83" name="Rectangle 82"/>
              <p:cNvSpPr>
                <a:spLocks noChangeArrowheads="1"/>
              </p:cNvSpPr>
              <p:nvPr/>
            </p:nvSpPr>
            <p:spPr bwMode="auto">
              <a:xfrm>
                <a:off x="2556669" y="2393156"/>
                <a:ext cx="48419" cy="319088"/>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grpSp>
        <p:cxnSp>
          <p:nvCxnSpPr>
            <p:cNvPr id="33" name="Straight Connector 32"/>
            <p:cNvCxnSpPr>
              <a:stCxn id="24" idx="4"/>
            </p:cNvCxnSpPr>
            <p:nvPr/>
          </p:nvCxnSpPr>
          <p:spPr>
            <a:xfrm rot="16200000" flipV="1">
              <a:off x="5863710" y="3980014"/>
              <a:ext cx="1097275" cy="89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62"/>
            <p:cNvSpPr txBox="1">
              <a:spLocks noChangeArrowheads="1"/>
            </p:cNvSpPr>
            <p:nvPr/>
          </p:nvSpPr>
          <p:spPr bwMode="auto">
            <a:xfrm>
              <a:off x="1752600" y="3922786"/>
              <a:ext cx="1066800"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algn="ctr">
                <a:spcBef>
                  <a:spcPct val="50000"/>
                </a:spcBef>
              </a:pPr>
              <a:r>
                <a:rPr lang="en-US" sz="1400" dirty="0">
                  <a:latin typeface="Arial" charset="0"/>
                </a:rPr>
                <a:t>Pile Structure</a:t>
              </a:r>
            </a:p>
          </p:txBody>
        </p:sp>
        <p:sp>
          <p:nvSpPr>
            <p:cNvPr id="35" name="TextBox 62"/>
            <p:cNvSpPr txBox="1">
              <a:spLocks noChangeArrowheads="1"/>
            </p:cNvSpPr>
            <p:nvPr/>
          </p:nvSpPr>
          <p:spPr bwMode="auto">
            <a:xfrm>
              <a:off x="6909058" y="5102358"/>
              <a:ext cx="1277870" cy="3077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algn="ctr">
                <a:spcBef>
                  <a:spcPct val="50000"/>
                </a:spcBef>
              </a:pPr>
              <a:r>
                <a:rPr lang="en-US" sz="1400" dirty="0">
                  <a:latin typeface="Arial" charset="0"/>
                </a:rPr>
                <a:t>Grade Level</a:t>
              </a:r>
            </a:p>
          </p:txBody>
        </p:sp>
        <p:sp>
          <p:nvSpPr>
            <p:cNvPr id="36" name="Rectangle 35"/>
            <p:cNvSpPr/>
            <p:nvPr/>
          </p:nvSpPr>
          <p:spPr>
            <a:xfrm>
              <a:off x="2956575" y="4402844"/>
              <a:ext cx="118872" cy="82296"/>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37" name="Rectangle 36"/>
            <p:cNvSpPr/>
            <p:nvPr/>
          </p:nvSpPr>
          <p:spPr>
            <a:xfrm>
              <a:off x="1374096" y="4416560"/>
              <a:ext cx="118872" cy="137159"/>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38" name="Rectangle 37"/>
            <p:cNvSpPr/>
            <p:nvPr/>
          </p:nvSpPr>
          <p:spPr>
            <a:xfrm>
              <a:off x="8038339" y="4471424"/>
              <a:ext cx="118872" cy="137159"/>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cxnSp>
          <p:nvCxnSpPr>
            <p:cNvPr id="39" name="Straight Connector 38"/>
            <p:cNvCxnSpPr>
              <a:stCxn id="37" idx="3"/>
            </p:cNvCxnSpPr>
            <p:nvPr/>
          </p:nvCxnSpPr>
          <p:spPr>
            <a:xfrm flipV="1">
              <a:off x="1492969" y="4443992"/>
              <a:ext cx="1433890" cy="411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8" idx="1"/>
            </p:cNvCxnSpPr>
            <p:nvPr/>
          </p:nvCxnSpPr>
          <p:spPr>
            <a:xfrm>
              <a:off x="6433571" y="4430276"/>
              <a:ext cx="1604767" cy="10972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TextBox 62"/>
            <p:cNvSpPr txBox="1">
              <a:spLocks noChangeArrowheads="1"/>
            </p:cNvSpPr>
            <p:nvPr/>
          </p:nvSpPr>
          <p:spPr bwMode="auto">
            <a:xfrm>
              <a:off x="6739894" y="2825511"/>
              <a:ext cx="1413505" cy="527289"/>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algn="ctr">
                <a:spcBef>
                  <a:spcPct val="50000"/>
                </a:spcBef>
              </a:pPr>
              <a:r>
                <a:rPr lang="en-US" sz="1400" dirty="0">
                  <a:latin typeface="Arial" charset="0"/>
                </a:rPr>
                <a:t>Insulated Sidewall Panel</a:t>
              </a:r>
            </a:p>
          </p:txBody>
        </p:sp>
        <p:sp>
          <p:nvSpPr>
            <p:cNvPr id="42" name="TextBox 59"/>
            <p:cNvSpPr txBox="1">
              <a:spLocks noChangeArrowheads="1"/>
            </p:cNvSpPr>
            <p:nvPr/>
          </p:nvSpPr>
          <p:spPr bwMode="auto">
            <a:xfrm>
              <a:off x="6106674" y="2521602"/>
              <a:ext cx="1371920" cy="30909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a:spcBef>
                  <a:spcPct val="50000"/>
                </a:spcBef>
              </a:pPr>
              <a:r>
                <a:rPr lang="en-US" sz="1400" dirty="0">
                  <a:latin typeface="Arial" charset="0"/>
                </a:rPr>
                <a:t>Steel Sheeting</a:t>
              </a:r>
            </a:p>
          </p:txBody>
        </p:sp>
        <p:cxnSp>
          <p:nvCxnSpPr>
            <p:cNvPr id="43" name="Straight Arrow Connector 42"/>
            <p:cNvCxnSpPr/>
            <p:nvPr/>
          </p:nvCxnSpPr>
          <p:spPr>
            <a:xfrm rot="5400000" flipH="1" flipV="1">
              <a:off x="6472437" y="3211846"/>
              <a:ext cx="404617" cy="290319"/>
            </a:xfrm>
            <a:prstGeom prst="straightConnector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48" idx="0"/>
            </p:cNvCxnSpPr>
            <p:nvPr/>
          </p:nvCxnSpPr>
          <p:spPr>
            <a:xfrm rot="10800000" flipV="1">
              <a:off x="2581284" y="4443992"/>
              <a:ext cx="613043" cy="466342"/>
            </a:xfrm>
            <a:prstGeom prst="straightConnector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2"/>
            </p:cNvCxnSpPr>
            <p:nvPr/>
          </p:nvCxnSpPr>
          <p:spPr>
            <a:xfrm rot="5400000">
              <a:off x="2270778" y="4219964"/>
              <a:ext cx="480058" cy="1010409"/>
            </a:xfrm>
            <a:prstGeom prst="straightConnector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35" idx="0"/>
            </p:cNvCxnSpPr>
            <p:nvPr/>
          </p:nvCxnSpPr>
          <p:spPr>
            <a:xfrm rot="16200000" flipH="1">
              <a:off x="7215952" y="4770316"/>
              <a:ext cx="411479" cy="252603"/>
            </a:xfrm>
            <a:prstGeom prst="straightConnector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47" name="TextBox 62"/>
            <p:cNvSpPr txBox="1">
              <a:spLocks noChangeArrowheads="1"/>
            </p:cNvSpPr>
            <p:nvPr/>
          </p:nvSpPr>
          <p:spPr bwMode="auto">
            <a:xfrm>
              <a:off x="990600" y="4937766"/>
              <a:ext cx="1223028"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algn="ctr">
                <a:spcBef>
                  <a:spcPct val="50000"/>
                </a:spcBef>
              </a:pPr>
              <a:r>
                <a:rPr lang="en-US" sz="1400" dirty="0">
                  <a:latin typeface="Arial" charset="0"/>
                </a:rPr>
                <a:t>Drain Piped to Sump</a:t>
              </a:r>
            </a:p>
          </p:txBody>
        </p:sp>
        <p:sp>
          <p:nvSpPr>
            <p:cNvPr id="48" name="TextBox 62"/>
            <p:cNvSpPr txBox="1">
              <a:spLocks noChangeArrowheads="1"/>
            </p:cNvSpPr>
            <p:nvPr/>
          </p:nvSpPr>
          <p:spPr bwMode="auto">
            <a:xfrm>
              <a:off x="2057400" y="4910334"/>
              <a:ext cx="1047765"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algn="ctr">
                <a:spcBef>
                  <a:spcPct val="50000"/>
                </a:spcBef>
              </a:pPr>
              <a:r>
                <a:rPr lang="en-US" sz="1400" dirty="0">
                  <a:latin typeface="Arial" charset="0"/>
                </a:rPr>
                <a:t>Drainage Layer</a:t>
              </a:r>
            </a:p>
          </p:txBody>
        </p:sp>
        <p:sp>
          <p:nvSpPr>
            <p:cNvPr id="49" name="TextBox 62"/>
            <p:cNvSpPr txBox="1">
              <a:spLocks noChangeArrowheads="1"/>
            </p:cNvSpPr>
            <p:nvPr/>
          </p:nvSpPr>
          <p:spPr bwMode="auto">
            <a:xfrm>
              <a:off x="2209800" y="5404108"/>
              <a:ext cx="1192545" cy="53949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algn="ctr">
                <a:spcBef>
                  <a:spcPct val="50000"/>
                </a:spcBef>
              </a:pPr>
              <a:r>
                <a:rPr lang="en-US" sz="1400" dirty="0">
                  <a:latin typeface="Arial" charset="0"/>
                </a:rPr>
                <a:t>Insulated Floor</a:t>
              </a:r>
            </a:p>
          </p:txBody>
        </p:sp>
        <p:cxnSp>
          <p:nvCxnSpPr>
            <p:cNvPr id="50" name="Straight Arrow Connector 49"/>
            <p:cNvCxnSpPr/>
            <p:nvPr/>
          </p:nvCxnSpPr>
          <p:spPr>
            <a:xfrm rot="5400000">
              <a:off x="2812559" y="4695450"/>
              <a:ext cx="822956" cy="594358"/>
            </a:xfrm>
            <a:prstGeom prst="straightConnector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51" name="TextBox 62"/>
            <p:cNvSpPr txBox="1">
              <a:spLocks noChangeArrowheads="1"/>
            </p:cNvSpPr>
            <p:nvPr/>
          </p:nvSpPr>
          <p:spPr bwMode="auto">
            <a:xfrm>
              <a:off x="1066800" y="2667000"/>
              <a:ext cx="1747283"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algn="ctr">
                <a:spcBef>
                  <a:spcPct val="50000"/>
                </a:spcBef>
              </a:pPr>
              <a:r>
                <a:rPr lang="en-US" sz="1400" dirty="0">
                  <a:latin typeface="Arial" charset="0"/>
                </a:rPr>
                <a:t>Insulated Surface Cover</a:t>
              </a:r>
            </a:p>
          </p:txBody>
        </p:sp>
        <p:sp>
          <p:nvSpPr>
            <p:cNvPr id="52" name="Rectangle 51"/>
            <p:cNvSpPr>
              <a:spLocks noChangeArrowheads="1"/>
            </p:cNvSpPr>
            <p:nvPr/>
          </p:nvSpPr>
          <p:spPr bwMode="auto">
            <a:xfrm>
              <a:off x="5096265" y="4882903"/>
              <a:ext cx="1207328" cy="30909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a:spcBef>
                  <a:spcPct val="50000"/>
                </a:spcBef>
              </a:pPr>
              <a:r>
                <a:rPr lang="en-US" sz="1400" dirty="0">
                  <a:latin typeface="Arial" charset="0"/>
                </a:rPr>
                <a:t>Air Inlet Well</a:t>
              </a:r>
            </a:p>
          </p:txBody>
        </p:sp>
        <p:sp>
          <p:nvSpPr>
            <p:cNvPr id="53" name="Line 58"/>
            <p:cNvSpPr>
              <a:spLocks noChangeShapeType="1"/>
            </p:cNvSpPr>
            <p:nvPr/>
          </p:nvSpPr>
          <p:spPr bwMode="auto">
            <a:xfrm flipH="1" flipV="1">
              <a:off x="5171703" y="4430276"/>
              <a:ext cx="73152" cy="480058"/>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54" name="Rectangle 53"/>
            <p:cNvSpPr>
              <a:spLocks noChangeArrowheads="1"/>
            </p:cNvSpPr>
            <p:nvPr/>
          </p:nvSpPr>
          <p:spPr bwMode="auto">
            <a:xfrm>
              <a:off x="3402344" y="4910334"/>
              <a:ext cx="1456178" cy="525453"/>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a:spcBef>
                  <a:spcPct val="50000"/>
                </a:spcBef>
              </a:pPr>
              <a:r>
                <a:rPr lang="en-US" sz="1400" dirty="0">
                  <a:latin typeface="Arial" charset="0"/>
                </a:rPr>
                <a:t>Heater-Only Well </a:t>
              </a:r>
            </a:p>
          </p:txBody>
        </p:sp>
        <p:sp>
          <p:nvSpPr>
            <p:cNvPr id="55" name="Line 58"/>
            <p:cNvSpPr>
              <a:spLocks noChangeShapeType="1"/>
            </p:cNvSpPr>
            <p:nvPr/>
          </p:nvSpPr>
          <p:spPr bwMode="auto">
            <a:xfrm flipV="1">
              <a:off x="4145292" y="4416560"/>
              <a:ext cx="475487" cy="521206"/>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56" name="Rectangle 18" descr="60%"/>
            <p:cNvSpPr>
              <a:spLocks noChangeArrowheads="1"/>
            </p:cNvSpPr>
            <p:nvPr/>
          </p:nvSpPr>
          <p:spPr bwMode="auto">
            <a:xfrm>
              <a:off x="2897140" y="3538741"/>
              <a:ext cx="3506714" cy="281177"/>
            </a:xfrm>
            <a:custGeom>
              <a:avLst/>
              <a:gdLst>
                <a:gd name="T0" fmla="*/ 0 w 4456113"/>
                <a:gd name="T1" fmla="*/ 122238 h 390525"/>
                <a:gd name="T2" fmla="*/ 2190751 w 4456113"/>
                <a:gd name="T3" fmla="*/ 9525 h 390525"/>
                <a:gd name="T4" fmla="*/ 2190751 w 4456113"/>
                <a:gd name="T5" fmla="*/ 0 h 390525"/>
                <a:gd name="T6" fmla="*/ 4456113 w 4456113"/>
                <a:gd name="T7" fmla="*/ 122238 h 390525"/>
                <a:gd name="T8" fmla="*/ 4456113 w 4456113"/>
                <a:gd name="T9" fmla="*/ 390525 h 390525"/>
                <a:gd name="T10" fmla="*/ 0 w 4456113"/>
                <a:gd name="T11" fmla="*/ 390525 h 390525"/>
                <a:gd name="T12" fmla="*/ 0 w 4456113"/>
                <a:gd name="T13" fmla="*/ 122238 h 390525"/>
                <a:gd name="T14" fmla="*/ 0 60000 65536"/>
                <a:gd name="T15" fmla="*/ 0 60000 65536"/>
                <a:gd name="T16" fmla="*/ 0 60000 65536"/>
                <a:gd name="T17" fmla="*/ 0 60000 65536"/>
                <a:gd name="T18" fmla="*/ 0 60000 65536"/>
                <a:gd name="T19" fmla="*/ 0 60000 65536"/>
                <a:gd name="T20" fmla="*/ 0 60000 65536"/>
                <a:gd name="T21" fmla="*/ 0 w 4456113"/>
                <a:gd name="T22" fmla="*/ 0 h 390525"/>
                <a:gd name="T23" fmla="*/ 4456113 w 4456113"/>
                <a:gd name="T24" fmla="*/ 390525 h 390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56113" h="390525">
                  <a:moveTo>
                    <a:pt x="0" y="122238"/>
                  </a:moveTo>
                  <a:lnTo>
                    <a:pt x="2190750" y="9525"/>
                  </a:lnTo>
                  <a:lnTo>
                    <a:pt x="2190750" y="0"/>
                  </a:lnTo>
                  <a:lnTo>
                    <a:pt x="4456113" y="122238"/>
                  </a:lnTo>
                  <a:lnTo>
                    <a:pt x="4456113" y="390525"/>
                  </a:lnTo>
                  <a:lnTo>
                    <a:pt x="0" y="390525"/>
                  </a:lnTo>
                  <a:lnTo>
                    <a:pt x="0" y="122238"/>
                  </a:lnTo>
                  <a:close/>
                </a:path>
              </a:pathLst>
            </a:custGeom>
            <a:noFill/>
            <a:ln w="9525">
              <a:no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57" name="Freeform 56"/>
            <p:cNvSpPr/>
            <p:nvPr/>
          </p:nvSpPr>
          <p:spPr>
            <a:xfrm>
              <a:off x="2941716" y="3312428"/>
              <a:ext cx="3462137" cy="205739"/>
            </a:xfrm>
            <a:custGeom>
              <a:avLst/>
              <a:gdLst>
                <a:gd name="connsiteX0" fmla="*/ 0 w 4452938"/>
                <a:gd name="connsiteY0" fmla="*/ 109537 h 385762"/>
                <a:gd name="connsiteX1" fmla="*/ 0 w 4452938"/>
                <a:gd name="connsiteY1" fmla="*/ 385762 h 385762"/>
                <a:gd name="connsiteX2" fmla="*/ 2224088 w 4452938"/>
                <a:gd name="connsiteY2" fmla="*/ 304800 h 385762"/>
                <a:gd name="connsiteX3" fmla="*/ 4443413 w 4452938"/>
                <a:gd name="connsiteY3" fmla="*/ 381000 h 385762"/>
                <a:gd name="connsiteX4" fmla="*/ 4452938 w 4452938"/>
                <a:gd name="connsiteY4" fmla="*/ 114300 h 385762"/>
                <a:gd name="connsiteX5" fmla="*/ 2205038 w 4452938"/>
                <a:gd name="connsiteY5" fmla="*/ 0 h 385762"/>
                <a:gd name="connsiteX6" fmla="*/ 0 w 4452938"/>
                <a:gd name="connsiteY6" fmla="*/ 109537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2938" h="385762">
                  <a:moveTo>
                    <a:pt x="0" y="109537"/>
                  </a:moveTo>
                  <a:lnTo>
                    <a:pt x="0" y="385762"/>
                  </a:lnTo>
                  <a:lnTo>
                    <a:pt x="2224088" y="304800"/>
                  </a:lnTo>
                  <a:lnTo>
                    <a:pt x="4443413" y="381000"/>
                  </a:lnTo>
                  <a:lnTo>
                    <a:pt x="4452938" y="114300"/>
                  </a:lnTo>
                  <a:lnTo>
                    <a:pt x="2205038" y="0"/>
                  </a:lnTo>
                  <a:lnTo>
                    <a:pt x="0" y="109537"/>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cxnSp>
          <p:nvCxnSpPr>
            <p:cNvPr id="58" name="Straight Arrow Connector 57"/>
            <p:cNvCxnSpPr/>
            <p:nvPr/>
          </p:nvCxnSpPr>
          <p:spPr>
            <a:xfrm rot="10800000">
              <a:off x="2277638" y="3113548"/>
              <a:ext cx="958401" cy="317179"/>
            </a:xfrm>
            <a:prstGeom prst="straightConnector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456759" y="3483877"/>
              <a:ext cx="32918" cy="3291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60" name="Rectangle 59"/>
            <p:cNvSpPr>
              <a:spLocks noChangeArrowheads="1"/>
            </p:cNvSpPr>
            <p:nvPr/>
          </p:nvSpPr>
          <p:spPr bwMode="auto">
            <a:xfrm>
              <a:off x="3317762" y="3511309"/>
              <a:ext cx="32918" cy="941256"/>
            </a:xfrm>
            <a:prstGeom prst="rect">
              <a:avLst/>
            </a:prstGeom>
            <a:solidFill>
              <a:srgbClr val="FF00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61" name="Oval 60"/>
            <p:cNvSpPr/>
            <p:nvPr/>
          </p:nvSpPr>
          <p:spPr>
            <a:xfrm>
              <a:off x="4801372" y="3482162"/>
              <a:ext cx="32918" cy="3291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62" name="Oval 61"/>
            <p:cNvSpPr/>
            <p:nvPr/>
          </p:nvSpPr>
          <p:spPr>
            <a:xfrm>
              <a:off x="5500887" y="3499307"/>
              <a:ext cx="32918" cy="3291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63" name="Oval 62"/>
            <p:cNvSpPr/>
            <p:nvPr/>
          </p:nvSpPr>
          <p:spPr>
            <a:xfrm>
              <a:off x="4900813" y="4022227"/>
              <a:ext cx="32918" cy="3291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64" name="Oval 63"/>
            <p:cNvSpPr/>
            <p:nvPr/>
          </p:nvSpPr>
          <p:spPr>
            <a:xfrm>
              <a:off x="5812925" y="3506164"/>
              <a:ext cx="32918" cy="3291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65" name="Oval 64"/>
            <p:cNvSpPr/>
            <p:nvPr/>
          </p:nvSpPr>
          <p:spPr>
            <a:xfrm>
              <a:off x="6130106" y="3514737"/>
              <a:ext cx="32918" cy="3291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66" name="Oval 65"/>
            <p:cNvSpPr/>
            <p:nvPr/>
          </p:nvSpPr>
          <p:spPr>
            <a:xfrm>
              <a:off x="3770961" y="3501021"/>
              <a:ext cx="32918" cy="3291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67" name="Oval 66"/>
            <p:cNvSpPr/>
            <p:nvPr/>
          </p:nvSpPr>
          <p:spPr>
            <a:xfrm>
              <a:off x="3465780" y="3507879"/>
              <a:ext cx="32918" cy="3291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68" name="Oval 67"/>
            <p:cNvSpPr/>
            <p:nvPr/>
          </p:nvSpPr>
          <p:spPr>
            <a:xfrm>
              <a:off x="3164028" y="3512680"/>
              <a:ext cx="32918" cy="3291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69" name="TextBox 62"/>
            <p:cNvSpPr txBox="1">
              <a:spLocks noChangeArrowheads="1"/>
            </p:cNvSpPr>
            <p:nvPr/>
          </p:nvSpPr>
          <p:spPr bwMode="auto">
            <a:xfrm>
              <a:off x="762000" y="3286780"/>
              <a:ext cx="1680227"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algn="ctr">
                <a:spcBef>
                  <a:spcPct val="50000"/>
                </a:spcBef>
              </a:pPr>
              <a:r>
                <a:rPr lang="en-US" sz="1400" dirty="0">
                  <a:latin typeface="Arial" charset="0"/>
                </a:rPr>
                <a:t>Horizontal Vapor Extraction Well</a:t>
              </a:r>
            </a:p>
          </p:txBody>
        </p:sp>
        <p:cxnSp>
          <p:nvCxnSpPr>
            <p:cNvPr id="70" name="Straight Arrow Connector 69"/>
            <p:cNvCxnSpPr/>
            <p:nvPr/>
          </p:nvCxnSpPr>
          <p:spPr>
            <a:xfrm rot="10800000" flipV="1">
              <a:off x="2346217" y="3531882"/>
              <a:ext cx="810955" cy="1"/>
            </a:xfrm>
            <a:prstGeom prst="straightConnector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71" name="Rectangle 70"/>
            <p:cNvSpPr>
              <a:spLocks noChangeArrowheads="1"/>
            </p:cNvSpPr>
            <p:nvPr/>
          </p:nvSpPr>
          <p:spPr bwMode="auto">
            <a:xfrm>
              <a:off x="3619514" y="3504451"/>
              <a:ext cx="32918" cy="941256"/>
            </a:xfrm>
            <a:prstGeom prst="rect">
              <a:avLst/>
            </a:prstGeom>
            <a:solidFill>
              <a:srgbClr val="FF00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72" name="Rectangle 71"/>
            <p:cNvSpPr>
              <a:spLocks noChangeArrowheads="1"/>
            </p:cNvSpPr>
            <p:nvPr/>
          </p:nvSpPr>
          <p:spPr bwMode="auto">
            <a:xfrm>
              <a:off x="3948697" y="3483877"/>
              <a:ext cx="32918" cy="941256"/>
            </a:xfrm>
            <a:prstGeom prst="rect">
              <a:avLst/>
            </a:prstGeom>
            <a:solidFill>
              <a:srgbClr val="FF00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73" name="Rectangle 72"/>
            <p:cNvSpPr>
              <a:spLocks noChangeArrowheads="1"/>
            </p:cNvSpPr>
            <p:nvPr/>
          </p:nvSpPr>
          <p:spPr bwMode="auto">
            <a:xfrm>
              <a:off x="4298454" y="3463303"/>
              <a:ext cx="32918" cy="941256"/>
            </a:xfrm>
            <a:prstGeom prst="rect">
              <a:avLst/>
            </a:prstGeom>
            <a:solidFill>
              <a:srgbClr val="FF00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74" name="Rectangle 73"/>
            <p:cNvSpPr>
              <a:spLocks noChangeArrowheads="1"/>
            </p:cNvSpPr>
            <p:nvPr/>
          </p:nvSpPr>
          <p:spPr bwMode="auto">
            <a:xfrm>
              <a:off x="4638495" y="3454731"/>
              <a:ext cx="32918" cy="941256"/>
            </a:xfrm>
            <a:prstGeom prst="rect">
              <a:avLst/>
            </a:prstGeom>
            <a:solidFill>
              <a:srgbClr val="FF00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75" name="Rectangle 74"/>
            <p:cNvSpPr>
              <a:spLocks noChangeArrowheads="1"/>
            </p:cNvSpPr>
            <p:nvPr/>
          </p:nvSpPr>
          <p:spPr bwMode="auto">
            <a:xfrm>
              <a:off x="4981394" y="3468447"/>
              <a:ext cx="32918" cy="941256"/>
            </a:xfrm>
            <a:prstGeom prst="rect">
              <a:avLst/>
            </a:prstGeom>
            <a:solidFill>
              <a:srgbClr val="FF00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76" name="Rectangle 75"/>
            <p:cNvSpPr>
              <a:spLocks noChangeArrowheads="1"/>
            </p:cNvSpPr>
            <p:nvPr/>
          </p:nvSpPr>
          <p:spPr bwMode="auto">
            <a:xfrm>
              <a:off x="5358583" y="3489020"/>
              <a:ext cx="32918" cy="941256"/>
            </a:xfrm>
            <a:prstGeom prst="rect">
              <a:avLst/>
            </a:prstGeom>
            <a:solidFill>
              <a:srgbClr val="FF00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77" name="Rectangle 76"/>
            <p:cNvSpPr>
              <a:spLocks noChangeArrowheads="1"/>
            </p:cNvSpPr>
            <p:nvPr/>
          </p:nvSpPr>
          <p:spPr bwMode="auto">
            <a:xfrm>
              <a:off x="5667192" y="3495878"/>
              <a:ext cx="32918" cy="941256"/>
            </a:xfrm>
            <a:prstGeom prst="rect">
              <a:avLst/>
            </a:prstGeom>
            <a:solidFill>
              <a:srgbClr val="FF00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78" name="Rectangle 77"/>
            <p:cNvSpPr>
              <a:spLocks noChangeArrowheads="1"/>
            </p:cNvSpPr>
            <p:nvPr/>
          </p:nvSpPr>
          <p:spPr bwMode="auto">
            <a:xfrm>
              <a:off x="5975801" y="3509594"/>
              <a:ext cx="32918" cy="941256"/>
            </a:xfrm>
            <a:prstGeom prst="rect">
              <a:avLst/>
            </a:prstGeom>
            <a:solidFill>
              <a:srgbClr val="FF00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79" name="Rectangle 78"/>
            <p:cNvSpPr>
              <a:spLocks noChangeArrowheads="1"/>
            </p:cNvSpPr>
            <p:nvPr/>
          </p:nvSpPr>
          <p:spPr bwMode="auto">
            <a:xfrm>
              <a:off x="6318700" y="3516452"/>
              <a:ext cx="32918" cy="941256"/>
            </a:xfrm>
            <a:prstGeom prst="rect">
              <a:avLst/>
            </a:prstGeom>
            <a:solidFill>
              <a:srgbClr val="FF00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endParaRPr lang="en-US"/>
            </a:p>
          </p:txBody>
        </p:sp>
        <p:sp>
          <p:nvSpPr>
            <p:cNvPr id="80" name="Rectangle 79"/>
            <p:cNvSpPr/>
            <p:nvPr/>
          </p:nvSpPr>
          <p:spPr>
            <a:xfrm>
              <a:off x="6299841" y="4395986"/>
              <a:ext cx="118872" cy="82296"/>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81" name="Text Box 22"/>
            <p:cNvSpPr txBox="1">
              <a:spLocks noChangeArrowheads="1"/>
            </p:cNvSpPr>
            <p:nvPr/>
          </p:nvSpPr>
          <p:spPr bwMode="auto">
            <a:xfrm>
              <a:off x="3907548" y="3886200"/>
              <a:ext cx="1502652" cy="307777"/>
            </a:xfrm>
            <a:prstGeom prst="rect">
              <a:avLst/>
            </a:prstGeom>
            <a:solidFill>
              <a:schemeClr val="bg1">
                <a:lumMod val="85000"/>
                <a:alpha val="69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a:spcBef>
                  <a:spcPct val="50000"/>
                </a:spcBef>
              </a:pPr>
              <a:r>
                <a:rPr lang="en-US" sz="1400" dirty="0">
                  <a:latin typeface="Arial" charset="0"/>
                </a:rPr>
                <a:t>Excavated Soil</a:t>
              </a:r>
            </a:p>
          </p:txBody>
        </p:sp>
      </p:grpSp>
      <p:sp>
        <p:nvSpPr>
          <p:cNvPr id="89" name="Content Placeholder 2"/>
          <p:cNvSpPr txBox="1">
            <a:spLocks/>
          </p:cNvSpPr>
          <p:nvPr/>
        </p:nvSpPr>
        <p:spPr bwMode="auto">
          <a:xfrm>
            <a:off x="1845404" y="1709725"/>
            <a:ext cx="6349325" cy="5374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1733" dirty="0">
                <a:solidFill>
                  <a:srgbClr val="6C6463"/>
                </a:solidFill>
                <a:latin typeface="Gill Sans MT"/>
              </a:rPr>
              <a:t>Conceptual design - fully contained and insulated structure</a:t>
            </a:r>
          </a:p>
          <a:p>
            <a:pPr marL="0" indent="0">
              <a:buNone/>
            </a:pPr>
            <a:endParaRPr lang="en-US" kern="0" dirty="0"/>
          </a:p>
        </p:txBody>
      </p:sp>
      <p:sp>
        <p:nvSpPr>
          <p:cNvPr id="91" name="Content Placeholder 2"/>
          <p:cNvSpPr txBox="1">
            <a:spLocks/>
          </p:cNvSpPr>
          <p:nvPr/>
        </p:nvSpPr>
        <p:spPr bwMode="auto">
          <a:xfrm>
            <a:off x="1496135" y="5908709"/>
            <a:ext cx="9067090" cy="6406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buNone/>
            </a:pPr>
            <a:r>
              <a:rPr lang="en-US" sz="1800" i="1" kern="0" dirty="0"/>
              <a:t>Note: design evolved after the EA from an above ground stockpile of contaminated soil/sediment surrounded by clean soil berms to an insulated concrete structure</a:t>
            </a:r>
          </a:p>
          <a:p>
            <a:pPr marL="0" indent="0">
              <a:buNone/>
            </a:pPr>
            <a:endParaRPr lang="en-US" sz="1800" kern="0" dirty="0"/>
          </a:p>
        </p:txBody>
      </p:sp>
      <p:sp>
        <p:nvSpPr>
          <p:cNvPr id="88" name="Title 10">
            <a:extLst>
              <a:ext uri="{FF2B5EF4-FFF2-40B4-BE49-F238E27FC236}">
                <a16:creationId xmlns:a16="http://schemas.microsoft.com/office/drawing/2014/main" xmlns="" id="{B1DE0AB4-B934-474E-9BDD-6C1EF1E0CE0C}"/>
              </a:ext>
            </a:extLst>
          </p:cNvPr>
          <p:cNvSpPr txBox="1">
            <a:spLocks/>
          </p:cNvSpPr>
          <p:nvPr/>
        </p:nvSpPr>
        <p:spPr>
          <a:xfrm>
            <a:off x="1828800" y="986493"/>
            <a:ext cx="5934075" cy="523220"/>
          </a:xfrm>
          <a:prstGeom prst="rect">
            <a:avLst/>
          </a:prstGeom>
        </p:spPr>
        <p:txBody>
          <a:bodyPr vert="horz"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IPTD® Pile Design</a:t>
            </a:r>
            <a:endParaRPr lang="en-US" b="1" dirty="0"/>
          </a:p>
        </p:txBody>
      </p:sp>
    </p:spTree>
    <p:extLst>
      <p:ext uri="{BB962C8B-B14F-4D97-AF65-F5344CB8AC3E}">
        <p14:creationId xmlns:p14="http://schemas.microsoft.com/office/powerpoint/2010/main" val="1297588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ontent Placeholder 2"/>
          <p:cNvSpPr txBox="1">
            <a:spLocks/>
          </p:cNvSpPr>
          <p:nvPr/>
        </p:nvSpPr>
        <p:spPr bwMode="auto">
          <a:xfrm>
            <a:off x="1934462" y="1664394"/>
            <a:ext cx="3151889" cy="45840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1733" dirty="0">
                <a:solidFill>
                  <a:srgbClr val="6C6463"/>
                </a:solidFill>
                <a:latin typeface="Gill Sans MT"/>
              </a:rPr>
              <a:t>Dimensions:</a:t>
            </a:r>
            <a:br>
              <a:rPr lang="en-US" sz="1733" dirty="0">
                <a:solidFill>
                  <a:srgbClr val="6C6463"/>
                </a:solidFill>
                <a:latin typeface="Gill Sans MT"/>
              </a:rPr>
            </a:br>
            <a:r>
              <a:rPr lang="en-US" sz="1733" dirty="0">
                <a:solidFill>
                  <a:srgbClr val="6C6463"/>
                </a:solidFill>
                <a:latin typeface="Gill Sans MT"/>
              </a:rPr>
              <a:t>105 m X 70 m X 6 m</a:t>
            </a:r>
          </a:p>
          <a:p>
            <a:r>
              <a:rPr lang="en-US" sz="1733" dirty="0">
                <a:solidFill>
                  <a:srgbClr val="6C6463"/>
                </a:solidFill>
                <a:latin typeface="Gill Sans MT"/>
              </a:rPr>
              <a:t>Capacity: 45,000 m3</a:t>
            </a:r>
          </a:p>
          <a:p>
            <a:r>
              <a:rPr lang="en-US" sz="1733" dirty="0">
                <a:solidFill>
                  <a:srgbClr val="6C6463"/>
                </a:solidFill>
                <a:latin typeface="Gill Sans MT"/>
              </a:rPr>
              <a:t>Heater well spacing: </a:t>
            </a:r>
            <a:br>
              <a:rPr lang="en-US" sz="1733" dirty="0">
                <a:solidFill>
                  <a:srgbClr val="6C6463"/>
                </a:solidFill>
                <a:latin typeface="Gill Sans MT"/>
              </a:rPr>
            </a:br>
            <a:r>
              <a:rPr lang="en-US" sz="1733" dirty="0">
                <a:solidFill>
                  <a:srgbClr val="6C6463"/>
                </a:solidFill>
                <a:latin typeface="Gill Sans MT"/>
              </a:rPr>
              <a:t>2.7 m (8.9 </a:t>
            </a:r>
            <a:r>
              <a:rPr lang="en-US" sz="1733" dirty="0" err="1">
                <a:solidFill>
                  <a:srgbClr val="6C6463"/>
                </a:solidFill>
                <a:latin typeface="Gill Sans MT"/>
              </a:rPr>
              <a:t>ft</a:t>
            </a:r>
            <a:r>
              <a:rPr lang="en-US" sz="1733" dirty="0">
                <a:solidFill>
                  <a:srgbClr val="6C6463"/>
                </a:solidFill>
                <a:latin typeface="Gill Sans MT"/>
              </a:rPr>
              <a:t>)</a:t>
            </a:r>
          </a:p>
          <a:p>
            <a:r>
              <a:rPr lang="en-US" sz="1733" dirty="0">
                <a:solidFill>
                  <a:srgbClr val="6C6463"/>
                </a:solidFill>
                <a:latin typeface="Gill Sans MT"/>
              </a:rPr>
              <a:t># heater wells: 1,254</a:t>
            </a:r>
          </a:p>
          <a:p>
            <a:r>
              <a:rPr lang="en-US" sz="1733" dirty="0">
                <a:solidFill>
                  <a:srgbClr val="6C6463"/>
                </a:solidFill>
                <a:latin typeface="Gill Sans MT"/>
              </a:rPr>
              <a:t># temperature monitoring</a:t>
            </a:r>
            <a:br>
              <a:rPr lang="en-US" sz="1733" dirty="0">
                <a:solidFill>
                  <a:srgbClr val="6C6463"/>
                </a:solidFill>
                <a:latin typeface="Gill Sans MT"/>
              </a:rPr>
            </a:br>
            <a:r>
              <a:rPr lang="en-US" sz="1733" dirty="0">
                <a:solidFill>
                  <a:srgbClr val="6C6463"/>
                </a:solidFill>
                <a:latin typeface="Gill Sans MT"/>
              </a:rPr>
              <a:t>wells: 56</a:t>
            </a:r>
          </a:p>
          <a:p>
            <a:r>
              <a:rPr lang="en-US" sz="1733" dirty="0">
                <a:solidFill>
                  <a:srgbClr val="6C6463"/>
                </a:solidFill>
                <a:latin typeface="Gill Sans MT"/>
              </a:rPr>
              <a:t># pressure monitoring </a:t>
            </a:r>
            <a:br>
              <a:rPr lang="en-US" sz="1733" dirty="0">
                <a:solidFill>
                  <a:srgbClr val="6C6463"/>
                </a:solidFill>
                <a:latin typeface="Gill Sans MT"/>
              </a:rPr>
            </a:br>
            <a:r>
              <a:rPr lang="en-US" sz="1733" dirty="0">
                <a:solidFill>
                  <a:srgbClr val="6C6463"/>
                </a:solidFill>
                <a:latin typeface="Gill Sans MT"/>
              </a:rPr>
              <a:t>wells: 8</a:t>
            </a:r>
          </a:p>
          <a:p>
            <a:r>
              <a:rPr lang="en-US" sz="1733" dirty="0">
                <a:solidFill>
                  <a:srgbClr val="6C6463"/>
                </a:solidFill>
                <a:latin typeface="Gill Sans MT"/>
              </a:rPr>
              <a:t># air inlet wells: 202</a:t>
            </a:r>
          </a:p>
          <a:p>
            <a:pPr marL="0" indent="0">
              <a:buNone/>
            </a:pPr>
            <a:endParaRPr lang="en-US" kern="0" dirty="0"/>
          </a:p>
        </p:txBody>
      </p:sp>
      <p:pic>
        <p:nvPicPr>
          <p:cNvPr id="90" name="Picture 89"/>
          <p:cNvPicPr>
            <a:picLocks noChangeAspect="1"/>
          </p:cNvPicPr>
          <p:nvPr/>
        </p:nvPicPr>
        <p:blipFill>
          <a:blip r:embed="rId2"/>
          <a:stretch>
            <a:fillRect/>
          </a:stretch>
        </p:blipFill>
        <p:spPr>
          <a:xfrm>
            <a:off x="5006169" y="1671186"/>
            <a:ext cx="5513410" cy="3745416"/>
          </a:xfrm>
          <a:prstGeom prst="rect">
            <a:avLst/>
          </a:prstGeom>
        </p:spPr>
      </p:pic>
      <p:sp>
        <p:nvSpPr>
          <p:cNvPr id="6" name="Title 10">
            <a:extLst>
              <a:ext uri="{FF2B5EF4-FFF2-40B4-BE49-F238E27FC236}">
                <a16:creationId xmlns:a16="http://schemas.microsoft.com/office/drawing/2014/main" xmlns="" id="{3317DEBF-657A-482F-9B91-AA37FB86F620}"/>
              </a:ext>
            </a:extLst>
          </p:cNvPr>
          <p:cNvSpPr txBox="1">
            <a:spLocks/>
          </p:cNvSpPr>
          <p:nvPr/>
        </p:nvSpPr>
        <p:spPr>
          <a:xfrm>
            <a:off x="1828800" y="986493"/>
            <a:ext cx="5934075" cy="523220"/>
          </a:xfrm>
          <a:prstGeom prst="rect">
            <a:avLst/>
          </a:prstGeom>
        </p:spPr>
        <p:txBody>
          <a:bodyPr vert="horz"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IPTD® Pile Design</a:t>
            </a:r>
            <a:endParaRPr lang="en-US" b="1" dirty="0"/>
          </a:p>
        </p:txBody>
      </p:sp>
    </p:spTree>
    <p:extLst>
      <p:ext uri="{BB962C8B-B14F-4D97-AF65-F5344CB8AC3E}">
        <p14:creationId xmlns:p14="http://schemas.microsoft.com/office/powerpoint/2010/main" val="319137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1835" b="17716"/>
          <a:stretch/>
        </p:blipFill>
        <p:spPr>
          <a:xfrm>
            <a:off x="1560881" y="1283738"/>
            <a:ext cx="9238570" cy="5574263"/>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0046"/>
          <a:stretch/>
        </p:blipFill>
        <p:spPr>
          <a:xfrm>
            <a:off x="1560881" y="1300905"/>
            <a:ext cx="9238570" cy="5539927"/>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277" t="8062" r="20210" b="43963"/>
          <a:stretch/>
        </p:blipFill>
        <p:spPr>
          <a:xfrm>
            <a:off x="1331260" y="1804149"/>
            <a:ext cx="9717741" cy="4129109"/>
          </a:xfrm>
          <a:prstGeom prst="rect">
            <a:avLst/>
          </a:prstGeom>
        </p:spPr>
      </p:pic>
      <p:pic>
        <p:nvPicPr>
          <p:cNvPr id="13" name="Content Placeholder 4"/>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t="3897" b="8939"/>
          <a:stretch/>
        </p:blipFill>
        <p:spPr>
          <a:xfrm>
            <a:off x="1464169" y="1469903"/>
            <a:ext cx="9103360" cy="4463355"/>
          </a:xfrm>
        </p:spPr>
      </p:pic>
      <p:pic>
        <p:nvPicPr>
          <p:cNvPr id="15" name="Content Placeholder 5"/>
          <p:cNvPicPr>
            <a:picLocks noGrp="1" noChangeAspect="1"/>
          </p:cNvPicPr>
          <p:nvPr>
            <p:ph sz="half" idx="1"/>
          </p:nvPr>
        </p:nvPicPr>
        <p:blipFill>
          <a:blip r:embed="rId6" cstate="print">
            <a:extLst>
              <a:ext uri="{28A0092B-C50C-407E-A947-70E740481C1C}">
                <a14:useLocalDpi xmlns:a14="http://schemas.microsoft.com/office/drawing/2010/main" val="0"/>
              </a:ext>
            </a:extLst>
          </a:blip>
          <a:stretch>
            <a:fillRect/>
          </a:stretch>
        </p:blipFill>
        <p:spPr>
          <a:xfrm>
            <a:off x="2589708" y="1804149"/>
            <a:ext cx="7180914" cy="4040623"/>
          </a:xfrm>
          <a:prstGeom prst="rect">
            <a:avLst/>
          </a:prstGeom>
        </p:spPr>
      </p:pic>
    </p:spTree>
    <p:extLst>
      <p:ext uri="{BB962C8B-B14F-4D97-AF65-F5344CB8AC3E}">
        <p14:creationId xmlns:p14="http://schemas.microsoft.com/office/powerpoint/2010/main" val="198461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380676" y="1741109"/>
            <a:ext cx="7260826" cy="44323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1946" y="6325678"/>
            <a:ext cx="1542159" cy="403018"/>
          </a:xfrm>
          <a:prstGeom prst="rect">
            <a:avLst/>
          </a:prstGeom>
          <a:solidFill>
            <a:schemeClr val="bg1"/>
          </a:solidFill>
        </p:spPr>
      </p:pic>
      <p:sp>
        <p:nvSpPr>
          <p:cNvPr id="5" name="Title 10">
            <a:extLst>
              <a:ext uri="{FF2B5EF4-FFF2-40B4-BE49-F238E27FC236}">
                <a16:creationId xmlns:a16="http://schemas.microsoft.com/office/drawing/2014/main" xmlns="" id="{F0295BA7-5EF6-4A79-BA66-667618821621}"/>
              </a:ext>
            </a:extLst>
          </p:cNvPr>
          <p:cNvSpPr txBox="1">
            <a:spLocks/>
          </p:cNvSpPr>
          <p:nvPr/>
        </p:nvSpPr>
        <p:spPr>
          <a:xfrm>
            <a:off x="1828799" y="555606"/>
            <a:ext cx="8610602" cy="954107"/>
          </a:xfrm>
          <a:prstGeom prst="rect">
            <a:avLst/>
          </a:prstGeom>
        </p:spPr>
        <p:txBody>
          <a:bodyPr vert="horz" wrap="square"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Phase 1 Results – Calculated average pile temperature </a:t>
            </a:r>
            <a:endParaRPr lang="en-US" b="1" dirty="0"/>
          </a:p>
        </p:txBody>
      </p:sp>
    </p:spTree>
    <p:extLst>
      <p:ext uri="{BB962C8B-B14F-4D97-AF65-F5344CB8AC3E}">
        <p14:creationId xmlns:p14="http://schemas.microsoft.com/office/powerpoint/2010/main" val="2835019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111546" y="1624726"/>
            <a:ext cx="8302283" cy="464490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1946" y="6262995"/>
            <a:ext cx="1542159" cy="403018"/>
          </a:xfrm>
          <a:prstGeom prst="rect">
            <a:avLst/>
          </a:prstGeom>
          <a:solidFill>
            <a:schemeClr val="bg1"/>
          </a:solidFill>
        </p:spPr>
      </p:pic>
      <p:sp>
        <p:nvSpPr>
          <p:cNvPr id="6" name="Title 10">
            <a:extLst>
              <a:ext uri="{FF2B5EF4-FFF2-40B4-BE49-F238E27FC236}">
                <a16:creationId xmlns:a16="http://schemas.microsoft.com/office/drawing/2014/main" xmlns="" id="{48907261-D150-4793-9460-21481C6797CF}"/>
              </a:ext>
            </a:extLst>
          </p:cNvPr>
          <p:cNvSpPr txBox="1">
            <a:spLocks/>
          </p:cNvSpPr>
          <p:nvPr/>
        </p:nvSpPr>
        <p:spPr>
          <a:xfrm>
            <a:off x="1828799" y="555606"/>
            <a:ext cx="8867776" cy="954107"/>
          </a:xfrm>
          <a:prstGeom prst="rect">
            <a:avLst/>
          </a:prstGeom>
        </p:spPr>
        <p:txBody>
          <a:bodyPr vert="horz" wrap="square"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Phase 1 Results – Average centroid temperature by treatment zone depth interval (10 mo. heating)</a:t>
            </a:r>
            <a:endParaRPr lang="en-US" b="1" dirty="0"/>
          </a:p>
        </p:txBody>
      </p:sp>
    </p:spTree>
    <p:extLst>
      <p:ext uri="{BB962C8B-B14F-4D97-AF65-F5344CB8AC3E}">
        <p14:creationId xmlns:p14="http://schemas.microsoft.com/office/powerpoint/2010/main" val="1332003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578" t="19583" r="16086" b="29496"/>
          <a:stretch/>
        </p:blipFill>
        <p:spPr>
          <a:xfrm>
            <a:off x="1888891" y="1556334"/>
            <a:ext cx="8658254" cy="47097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4598" y="6307654"/>
            <a:ext cx="1542159" cy="403018"/>
          </a:xfrm>
          <a:prstGeom prst="rect">
            <a:avLst/>
          </a:prstGeom>
          <a:solidFill>
            <a:schemeClr val="bg1"/>
          </a:solidFill>
        </p:spPr>
      </p:pic>
      <p:sp>
        <p:nvSpPr>
          <p:cNvPr id="8" name="Title 10">
            <a:extLst>
              <a:ext uri="{FF2B5EF4-FFF2-40B4-BE49-F238E27FC236}">
                <a16:creationId xmlns:a16="http://schemas.microsoft.com/office/drawing/2014/main" xmlns="" id="{C5A756BD-B24F-4827-B282-280F1898B876}"/>
              </a:ext>
            </a:extLst>
          </p:cNvPr>
          <p:cNvSpPr txBox="1">
            <a:spLocks/>
          </p:cNvSpPr>
          <p:nvPr/>
        </p:nvSpPr>
        <p:spPr>
          <a:xfrm>
            <a:off x="1828799" y="555606"/>
            <a:ext cx="8696326" cy="954107"/>
          </a:xfrm>
          <a:prstGeom prst="rect">
            <a:avLst/>
          </a:prstGeom>
        </p:spPr>
        <p:txBody>
          <a:bodyPr vert="horz" wrap="square"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Phase 1 Results – Average soil temperature vs. depth at pile interior</a:t>
            </a:r>
            <a:endParaRPr lang="en-US" b="1" dirty="0"/>
          </a:p>
        </p:txBody>
      </p:sp>
    </p:spTree>
    <p:extLst>
      <p:ext uri="{BB962C8B-B14F-4D97-AF65-F5344CB8AC3E}">
        <p14:creationId xmlns:p14="http://schemas.microsoft.com/office/powerpoint/2010/main" val="3314482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97245"/>
            <a:ext cx="8910637" cy="4911725"/>
          </a:xfrm>
        </p:spPr>
        <p:txBody>
          <a:bodyPr/>
          <a:lstStyle/>
          <a:p>
            <a:r>
              <a:rPr lang="en-US" dirty="0"/>
              <a:t>Must confirm average concentration &lt; 150 </a:t>
            </a:r>
            <a:r>
              <a:rPr lang="en-US" dirty="0" err="1"/>
              <a:t>ppt</a:t>
            </a:r>
            <a:endParaRPr lang="en-US" dirty="0"/>
          </a:p>
          <a:p>
            <a:r>
              <a:rPr lang="en-US" dirty="0"/>
              <a:t>Pile divided into six, 1-m decision units </a:t>
            </a:r>
            <a:br>
              <a:rPr lang="en-US" dirty="0"/>
            </a:br>
            <a:r>
              <a:rPr lang="en-US" dirty="0"/>
              <a:t>vertically (DU layers)</a:t>
            </a:r>
          </a:p>
          <a:p>
            <a:r>
              <a:rPr lang="en-US" dirty="0"/>
              <a:t>Modified “pot-holing” </a:t>
            </a:r>
            <a:br>
              <a:rPr lang="en-US" dirty="0"/>
            </a:br>
            <a:r>
              <a:rPr lang="en-US" dirty="0"/>
              <a:t>used to collect samples</a:t>
            </a:r>
          </a:p>
          <a:p>
            <a:r>
              <a:rPr lang="en-US" dirty="0"/>
              <a:t>Triplicate collected </a:t>
            </a:r>
            <a:br>
              <a:rPr lang="en-US" dirty="0"/>
            </a:br>
            <a:r>
              <a:rPr lang="en-US" dirty="0"/>
              <a:t>for one layer</a:t>
            </a:r>
          </a:p>
        </p:txBody>
      </p:sp>
      <p:sp>
        <p:nvSpPr>
          <p:cNvPr id="6" name="Rectangle 112"/>
          <p:cNvSpPr>
            <a:spLocks noChangeArrowheads="1"/>
          </p:cNvSpPr>
          <p:nvPr/>
        </p:nvSpPr>
        <p:spPr bwMode="auto">
          <a:xfrm>
            <a:off x="6396830" y="4654295"/>
            <a:ext cx="1993094" cy="481279"/>
          </a:xfrm>
          <a:prstGeom prst="rect">
            <a:avLst/>
          </a:prstGeom>
          <a:solidFill>
            <a:srgbClr val="EAEAEA">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7" name="Freeform 113"/>
          <p:cNvSpPr>
            <a:spLocks/>
          </p:cNvSpPr>
          <p:nvPr/>
        </p:nvSpPr>
        <p:spPr bwMode="auto">
          <a:xfrm>
            <a:off x="6396830" y="4718698"/>
            <a:ext cx="399104" cy="841946"/>
          </a:xfrm>
          <a:custGeom>
            <a:avLst/>
            <a:gdLst>
              <a:gd name="T0" fmla="*/ 0 w 561"/>
              <a:gd name="T1" fmla="*/ 2147483647 h 1260"/>
              <a:gd name="T2" fmla="*/ 2147483647 w 561"/>
              <a:gd name="T3" fmla="*/ 0 h 1260"/>
              <a:gd name="T4" fmla="*/ 2147483647 w 561"/>
              <a:gd name="T5" fmla="*/ 2147483647 h 1260"/>
              <a:gd name="T6" fmla="*/ 0 w 561"/>
              <a:gd name="T7" fmla="*/ 2147483647 h 1260"/>
              <a:gd name="T8" fmla="*/ 0 w 561"/>
              <a:gd name="T9" fmla="*/ 2147483647 h 1260"/>
              <a:gd name="T10" fmla="*/ 0 60000 65536"/>
              <a:gd name="T11" fmla="*/ 0 60000 65536"/>
              <a:gd name="T12" fmla="*/ 0 60000 65536"/>
              <a:gd name="T13" fmla="*/ 0 60000 65536"/>
              <a:gd name="T14" fmla="*/ 0 60000 65536"/>
              <a:gd name="T15" fmla="*/ 0 w 561"/>
              <a:gd name="T16" fmla="*/ 0 h 1260"/>
              <a:gd name="T17" fmla="*/ 561 w 561"/>
              <a:gd name="T18" fmla="*/ 1260 h 1260"/>
            </a:gdLst>
            <a:ahLst/>
            <a:cxnLst>
              <a:cxn ang="T10">
                <a:pos x="T0" y="T1"/>
              </a:cxn>
              <a:cxn ang="T11">
                <a:pos x="T2" y="T3"/>
              </a:cxn>
              <a:cxn ang="T12">
                <a:pos x="T4" y="T5"/>
              </a:cxn>
              <a:cxn ang="T13">
                <a:pos x="T6" y="T7"/>
              </a:cxn>
              <a:cxn ang="T14">
                <a:pos x="T8" y="T9"/>
              </a:cxn>
            </a:cxnLst>
            <a:rect l="T15" t="T16" r="T17" b="T18"/>
            <a:pathLst>
              <a:path w="561" h="1260">
                <a:moveTo>
                  <a:pt x="0" y="540"/>
                </a:moveTo>
                <a:lnTo>
                  <a:pt x="561" y="0"/>
                </a:lnTo>
                <a:lnTo>
                  <a:pt x="561" y="720"/>
                </a:lnTo>
                <a:lnTo>
                  <a:pt x="0" y="1260"/>
                </a:lnTo>
                <a:lnTo>
                  <a:pt x="0" y="540"/>
                </a:lnTo>
                <a:close/>
              </a:path>
            </a:pathLst>
          </a:custGeom>
          <a:solidFill>
            <a:srgbClr val="EAEAEA">
              <a:alpha val="50195"/>
            </a:srgb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114"/>
          <p:cNvSpPr>
            <a:spLocks/>
          </p:cNvSpPr>
          <p:nvPr/>
        </p:nvSpPr>
        <p:spPr bwMode="auto">
          <a:xfrm>
            <a:off x="6396830" y="4293628"/>
            <a:ext cx="399104" cy="841945"/>
          </a:xfrm>
          <a:custGeom>
            <a:avLst/>
            <a:gdLst>
              <a:gd name="T0" fmla="*/ 0 w 561"/>
              <a:gd name="T1" fmla="*/ 2147483647 h 1260"/>
              <a:gd name="T2" fmla="*/ 2147483647 w 561"/>
              <a:gd name="T3" fmla="*/ 0 h 1260"/>
              <a:gd name="T4" fmla="*/ 2147483647 w 561"/>
              <a:gd name="T5" fmla="*/ 2147483647 h 1260"/>
              <a:gd name="T6" fmla="*/ 0 w 561"/>
              <a:gd name="T7" fmla="*/ 2147483647 h 1260"/>
              <a:gd name="T8" fmla="*/ 0 w 561"/>
              <a:gd name="T9" fmla="*/ 2147483647 h 1260"/>
              <a:gd name="T10" fmla="*/ 0 60000 65536"/>
              <a:gd name="T11" fmla="*/ 0 60000 65536"/>
              <a:gd name="T12" fmla="*/ 0 60000 65536"/>
              <a:gd name="T13" fmla="*/ 0 60000 65536"/>
              <a:gd name="T14" fmla="*/ 0 60000 65536"/>
              <a:gd name="T15" fmla="*/ 0 w 561"/>
              <a:gd name="T16" fmla="*/ 0 h 1260"/>
              <a:gd name="T17" fmla="*/ 561 w 561"/>
              <a:gd name="T18" fmla="*/ 1260 h 1260"/>
            </a:gdLst>
            <a:ahLst/>
            <a:cxnLst>
              <a:cxn ang="T10">
                <a:pos x="T0" y="T1"/>
              </a:cxn>
              <a:cxn ang="T11">
                <a:pos x="T2" y="T3"/>
              </a:cxn>
              <a:cxn ang="T12">
                <a:pos x="T4" y="T5"/>
              </a:cxn>
              <a:cxn ang="T13">
                <a:pos x="T6" y="T7"/>
              </a:cxn>
              <a:cxn ang="T14">
                <a:pos x="T8" y="T9"/>
              </a:cxn>
            </a:cxnLst>
            <a:rect l="T15" t="T16" r="T17" b="T18"/>
            <a:pathLst>
              <a:path w="561" h="1260">
                <a:moveTo>
                  <a:pt x="0" y="540"/>
                </a:moveTo>
                <a:lnTo>
                  <a:pt x="561" y="0"/>
                </a:lnTo>
                <a:lnTo>
                  <a:pt x="561" y="720"/>
                </a:lnTo>
                <a:lnTo>
                  <a:pt x="0" y="1260"/>
                </a:lnTo>
                <a:lnTo>
                  <a:pt x="0" y="540"/>
                </a:lnTo>
                <a:close/>
              </a:path>
            </a:pathLst>
          </a:custGeom>
          <a:solidFill>
            <a:srgbClr val="B2B2B2">
              <a:alpha val="50195"/>
            </a:srgb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2" name="Rectangle 118"/>
          <p:cNvSpPr>
            <a:spLocks noChangeArrowheads="1"/>
          </p:cNvSpPr>
          <p:nvPr/>
        </p:nvSpPr>
        <p:spPr bwMode="auto">
          <a:xfrm>
            <a:off x="6795935" y="3840451"/>
            <a:ext cx="1994307" cy="481280"/>
          </a:xfrm>
          <a:prstGeom prst="rect">
            <a:avLst/>
          </a:prstGeom>
          <a:solidFill>
            <a:srgbClr val="808080">
              <a:alpha val="88000"/>
            </a:srgbClr>
          </a:solidFill>
          <a:ln w="9525" algn="ctr">
            <a:solidFill>
              <a:srgbClr val="000000"/>
            </a:solidFill>
            <a:miter lim="800000"/>
            <a:headEnd/>
            <a:tailEnd/>
          </a:ln>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14" name="Freeform 120"/>
          <p:cNvSpPr>
            <a:spLocks/>
          </p:cNvSpPr>
          <p:nvPr/>
        </p:nvSpPr>
        <p:spPr bwMode="auto">
          <a:xfrm>
            <a:off x="6396831" y="4774907"/>
            <a:ext cx="2393411" cy="360667"/>
          </a:xfrm>
          <a:custGeom>
            <a:avLst/>
            <a:gdLst>
              <a:gd name="T0" fmla="*/ 0 w 3366"/>
              <a:gd name="T1" fmla="*/ 2147483647 h 540"/>
              <a:gd name="T2" fmla="*/ 2147483647 w 3366"/>
              <a:gd name="T3" fmla="*/ 0 h 540"/>
              <a:gd name="T4" fmla="*/ 2147483647 w 3366"/>
              <a:gd name="T5" fmla="*/ 0 h 540"/>
              <a:gd name="T6" fmla="*/ 2147483647 w 3366"/>
              <a:gd name="T7" fmla="*/ 2147483647 h 540"/>
              <a:gd name="T8" fmla="*/ 0 w 3366"/>
              <a:gd name="T9" fmla="*/ 2147483647 h 540"/>
              <a:gd name="T10" fmla="*/ 0 60000 65536"/>
              <a:gd name="T11" fmla="*/ 0 60000 65536"/>
              <a:gd name="T12" fmla="*/ 0 60000 65536"/>
              <a:gd name="T13" fmla="*/ 0 60000 65536"/>
              <a:gd name="T14" fmla="*/ 0 60000 65536"/>
              <a:gd name="T15" fmla="*/ 0 w 3366"/>
              <a:gd name="T16" fmla="*/ 0 h 540"/>
              <a:gd name="T17" fmla="*/ 3366 w 3366"/>
              <a:gd name="T18" fmla="*/ 540 h 540"/>
            </a:gdLst>
            <a:ahLst/>
            <a:cxnLst>
              <a:cxn ang="T10">
                <a:pos x="T0" y="T1"/>
              </a:cxn>
              <a:cxn ang="T11">
                <a:pos x="T2" y="T3"/>
              </a:cxn>
              <a:cxn ang="T12">
                <a:pos x="T4" y="T5"/>
              </a:cxn>
              <a:cxn ang="T13">
                <a:pos x="T6" y="T7"/>
              </a:cxn>
              <a:cxn ang="T14">
                <a:pos x="T8" y="T9"/>
              </a:cxn>
            </a:cxnLst>
            <a:rect l="T15" t="T16" r="T17" b="T18"/>
            <a:pathLst>
              <a:path w="3366" h="540">
                <a:moveTo>
                  <a:pt x="0" y="540"/>
                </a:moveTo>
                <a:lnTo>
                  <a:pt x="561" y="0"/>
                </a:lnTo>
                <a:lnTo>
                  <a:pt x="3366" y="0"/>
                </a:lnTo>
                <a:lnTo>
                  <a:pt x="2805" y="540"/>
                </a:lnTo>
                <a:lnTo>
                  <a:pt x="0" y="540"/>
                </a:lnTo>
                <a:close/>
              </a:path>
            </a:pathLst>
          </a:custGeom>
          <a:solidFill>
            <a:srgbClr val="EAEAEA"/>
          </a:solidFill>
          <a:ln w="9525" cap="flat" cmpd="sng">
            <a:solidFill>
              <a:srgbClr val="000000"/>
            </a:solidFill>
            <a:prstDash val="solid"/>
            <a:round/>
            <a:headEnd type="none" w="med" len="med"/>
            <a:tailEnd type="none" w="med" len="med"/>
          </a:ln>
        </p:spPr>
        <p:txBody>
          <a:bodyPr/>
          <a:lstStyle/>
          <a:p>
            <a:endParaRPr lang="en-US"/>
          </a:p>
        </p:txBody>
      </p:sp>
      <p:sp>
        <p:nvSpPr>
          <p:cNvPr id="15" name="Freeform 121"/>
          <p:cNvSpPr>
            <a:spLocks/>
          </p:cNvSpPr>
          <p:nvPr/>
        </p:nvSpPr>
        <p:spPr bwMode="auto">
          <a:xfrm>
            <a:off x="6396831" y="5256186"/>
            <a:ext cx="2393411" cy="359495"/>
          </a:xfrm>
          <a:custGeom>
            <a:avLst/>
            <a:gdLst>
              <a:gd name="T0" fmla="*/ 0 w 3366"/>
              <a:gd name="T1" fmla="*/ 2147483647 h 540"/>
              <a:gd name="T2" fmla="*/ 2147483647 w 3366"/>
              <a:gd name="T3" fmla="*/ 0 h 540"/>
              <a:gd name="T4" fmla="*/ 2147483647 w 3366"/>
              <a:gd name="T5" fmla="*/ 0 h 540"/>
              <a:gd name="T6" fmla="*/ 2147483647 w 3366"/>
              <a:gd name="T7" fmla="*/ 2147483647 h 540"/>
              <a:gd name="T8" fmla="*/ 0 w 3366"/>
              <a:gd name="T9" fmla="*/ 2147483647 h 540"/>
              <a:gd name="T10" fmla="*/ 0 60000 65536"/>
              <a:gd name="T11" fmla="*/ 0 60000 65536"/>
              <a:gd name="T12" fmla="*/ 0 60000 65536"/>
              <a:gd name="T13" fmla="*/ 0 60000 65536"/>
              <a:gd name="T14" fmla="*/ 0 60000 65536"/>
              <a:gd name="T15" fmla="*/ 0 w 3366"/>
              <a:gd name="T16" fmla="*/ 0 h 540"/>
              <a:gd name="T17" fmla="*/ 3366 w 3366"/>
              <a:gd name="T18" fmla="*/ 540 h 540"/>
            </a:gdLst>
            <a:ahLst/>
            <a:cxnLst>
              <a:cxn ang="T10">
                <a:pos x="T0" y="T1"/>
              </a:cxn>
              <a:cxn ang="T11">
                <a:pos x="T2" y="T3"/>
              </a:cxn>
              <a:cxn ang="T12">
                <a:pos x="T4" y="T5"/>
              </a:cxn>
              <a:cxn ang="T13">
                <a:pos x="T6" y="T7"/>
              </a:cxn>
              <a:cxn ang="T14">
                <a:pos x="T8" y="T9"/>
              </a:cxn>
            </a:cxnLst>
            <a:rect l="T15" t="T16" r="T17" b="T18"/>
            <a:pathLst>
              <a:path w="3366" h="540">
                <a:moveTo>
                  <a:pt x="0" y="540"/>
                </a:moveTo>
                <a:lnTo>
                  <a:pt x="561" y="0"/>
                </a:lnTo>
                <a:lnTo>
                  <a:pt x="3366" y="0"/>
                </a:lnTo>
                <a:lnTo>
                  <a:pt x="2805" y="540"/>
                </a:lnTo>
                <a:lnTo>
                  <a:pt x="0" y="540"/>
                </a:lnTo>
                <a:close/>
              </a:path>
            </a:pathLst>
          </a:custGeom>
          <a:solidFill>
            <a:srgbClr val="EAEAEA"/>
          </a:solidFill>
          <a:ln w="9525" cap="flat" cmpd="sng">
            <a:solidFill>
              <a:srgbClr val="000000"/>
            </a:solidFill>
            <a:prstDash val="solid"/>
            <a:round/>
            <a:headEnd type="none" w="med" len="med"/>
            <a:tailEnd type="none" w="med" len="med"/>
          </a:ln>
        </p:spPr>
        <p:txBody>
          <a:bodyPr/>
          <a:lstStyle/>
          <a:p>
            <a:endParaRPr lang="en-US"/>
          </a:p>
        </p:txBody>
      </p:sp>
      <p:sp>
        <p:nvSpPr>
          <p:cNvPr id="16" name="Rectangle 122"/>
          <p:cNvSpPr>
            <a:spLocks noChangeArrowheads="1"/>
          </p:cNvSpPr>
          <p:nvPr/>
        </p:nvSpPr>
        <p:spPr bwMode="auto">
          <a:xfrm>
            <a:off x="6396830" y="4673030"/>
            <a:ext cx="1993094" cy="480108"/>
          </a:xfrm>
          <a:prstGeom prst="rect">
            <a:avLst/>
          </a:prstGeom>
          <a:solidFill>
            <a:srgbClr val="B2B2B2">
              <a:alpha val="74901"/>
            </a:srgbClr>
          </a:solidFill>
          <a:ln w="9525" algn="ctr">
            <a:solidFill>
              <a:srgbClr val="000000"/>
            </a:solidFill>
            <a:miter lim="800000"/>
            <a:headEnd/>
            <a:tailEnd/>
          </a:ln>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17" name="Rectangle 123"/>
          <p:cNvSpPr>
            <a:spLocks noChangeArrowheads="1"/>
          </p:cNvSpPr>
          <p:nvPr/>
        </p:nvSpPr>
        <p:spPr bwMode="auto">
          <a:xfrm>
            <a:off x="6396830" y="5615681"/>
            <a:ext cx="1993094" cy="48128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18" name="Line 124"/>
          <p:cNvSpPr>
            <a:spLocks noChangeShapeType="1"/>
          </p:cNvSpPr>
          <p:nvPr/>
        </p:nvSpPr>
        <p:spPr bwMode="auto">
          <a:xfrm>
            <a:off x="6795934" y="4116807"/>
            <a:ext cx="0" cy="1206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Freeform 125"/>
          <p:cNvSpPr>
            <a:spLocks/>
          </p:cNvSpPr>
          <p:nvPr/>
        </p:nvSpPr>
        <p:spPr bwMode="auto">
          <a:xfrm>
            <a:off x="6396830" y="3831083"/>
            <a:ext cx="399104" cy="841946"/>
          </a:xfrm>
          <a:custGeom>
            <a:avLst/>
            <a:gdLst>
              <a:gd name="T0" fmla="*/ 0 w 561"/>
              <a:gd name="T1" fmla="*/ 2147483647 h 1260"/>
              <a:gd name="T2" fmla="*/ 2147483647 w 561"/>
              <a:gd name="T3" fmla="*/ 0 h 1260"/>
              <a:gd name="T4" fmla="*/ 2147483647 w 561"/>
              <a:gd name="T5" fmla="*/ 2147483647 h 1260"/>
              <a:gd name="T6" fmla="*/ 0 w 561"/>
              <a:gd name="T7" fmla="*/ 2147483647 h 1260"/>
              <a:gd name="T8" fmla="*/ 0 w 561"/>
              <a:gd name="T9" fmla="*/ 2147483647 h 1260"/>
              <a:gd name="T10" fmla="*/ 0 60000 65536"/>
              <a:gd name="T11" fmla="*/ 0 60000 65536"/>
              <a:gd name="T12" fmla="*/ 0 60000 65536"/>
              <a:gd name="T13" fmla="*/ 0 60000 65536"/>
              <a:gd name="T14" fmla="*/ 0 60000 65536"/>
              <a:gd name="T15" fmla="*/ 0 w 561"/>
              <a:gd name="T16" fmla="*/ 0 h 1260"/>
              <a:gd name="T17" fmla="*/ 561 w 561"/>
              <a:gd name="T18" fmla="*/ 1260 h 1260"/>
            </a:gdLst>
            <a:ahLst/>
            <a:cxnLst>
              <a:cxn ang="T10">
                <a:pos x="T0" y="T1"/>
              </a:cxn>
              <a:cxn ang="T11">
                <a:pos x="T2" y="T3"/>
              </a:cxn>
              <a:cxn ang="T12">
                <a:pos x="T4" y="T5"/>
              </a:cxn>
              <a:cxn ang="T13">
                <a:pos x="T6" y="T7"/>
              </a:cxn>
              <a:cxn ang="T14">
                <a:pos x="T8" y="T9"/>
              </a:cxn>
            </a:cxnLst>
            <a:rect l="T15" t="T16" r="T17" b="T18"/>
            <a:pathLst>
              <a:path w="561" h="1260">
                <a:moveTo>
                  <a:pt x="0" y="540"/>
                </a:moveTo>
                <a:lnTo>
                  <a:pt x="561" y="0"/>
                </a:lnTo>
                <a:lnTo>
                  <a:pt x="561" y="720"/>
                </a:lnTo>
                <a:lnTo>
                  <a:pt x="0" y="1260"/>
                </a:lnTo>
                <a:lnTo>
                  <a:pt x="0" y="540"/>
                </a:lnTo>
                <a:close/>
              </a:path>
            </a:pathLst>
          </a:custGeom>
          <a:solidFill>
            <a:srgbClr val="808080">
              <a:alpha val="97000"/>
            </a:srgbClr>
          </a:solidFill>
          <a:ln>
            <a:noFill/>
          </a:ln>
          <a:extLst/>
        </p:spPr>
        <p:txBody>
          <a:bodyPr/>
          <a:lstStyle/>
          <a:p>
            <a:endParaRPr lang="en-US"/>
          </a:p>
        </p:txBody>
      </p:sp>
      <p:sp>
        <p:nvSpPr>
          <p:cNvPr id="20" name="Freeform 126"/>
          <p:cNvSpPr>
            <a:spLocks/>
          </p:cNvSpPr>
          <p:nvPr/>
        </p:nvSpPr>
        <p:spPr bwMode="auto">
          <a:xfrm>
            <a:off x="6396831" y="4312364"/>
            <a:ext cx="2393411" cy="360667"/>
          </a:xfrm>
          <a:custGeom>
            <a:avLst/>
            <a:gdLst>
              <a:gd name="T0" fmla="*/ 0 w 3366"/>
              <a:gd name="T1" fmla="*/ 2147483647 h 540"/>
              <a:gd name="T2" fmla="*/ 2147483647 w 3366"/>
              <a:gd name="T3" fmla="*/ 0 h 540"/>
              <a:gd name="T4" fmla="*/ 2147483647 w 3366"/>
              <a:gd name="T5" fmla="*/ 0 h 540"/>
              <a:gd name="T6" fmla="*/ 2147483647 w 3366"/>
              <a:gd name="T7" fmla="*/ 2147483647 h 540"/>
              <a:gd name="T8" fmla="*/ 0 w 3366"/>
              <a:gd name="T9" fmla="*/ 2147483647 h 540"/>
              <a:gd name="T10" fmla="*/ 0 60000 65536"/>
              <a:gd name="T11" fmla="*/ 0 60000 65536"/>
              <a:gd name="T12" fmla="*/ 0 60000 65536"/>
              <a:gd name="T13" fmla="*/ 0 60000 65536"/>
              <a:gd name="T14" fmla="*/ 0 60000 65536"/>
              <a:gd name="T15" fmla="*/ 0 w 3366"/>
              <a:gd name="T16" fmla="*/ 0 h 540"/>
              <a:gd name="T17" fmla="*/ 3366 w 3366"/>
              <a:gd name="T18" fmla="*/ 540 h 540"/>
            </a:gdLst>
            <a:ahLst/>
            <a:cxnLst>
              <a:cxn ang="T10">
                <a:pos x="T0" y="T1"/>
              </a:cxn>
              <a:cxn ang="T11">
                <a:pos x="T2" y="T3"/>
              </a:cxn>
              <a:cxn ang="T12">
                <a:pos x="T4" y="T5"/>
              </a:cxn>
              <a:cxn ang="T13">
                <a:pos x="T6" y="T7"/>
              </a:cxn>
              <a:cxn ang="T14">
                <a:pos x="T8" y="T9"/>
              </a:cxn>
            </a:cxnLst>
            <a:rect l="T15" t="T16" r="T17" b="T18"/>
            <a:pathLst>
              <a:path w="3366" h="540">
                <a:moveTo>
                  <a:pt x="0" y="540"/>
                </a:moveTo>
                <a:lnTo>
                  <a:pt x="561" y="0"/>
                </a:lnTo>
                <a:lnTo>
                  <a:pt x="3366" y="0"/>
                </a:lnTo>
                <a:lnTo>
                  <a:pt x="2805" y="540"/>
                </a:lnTo>
                <a:lnTo>
                  <a:pt x="0" y="540"/>
                </a:lnTo>
                <a:close/>
              </a:path>
            </a:pathLst>
          </a:custGeom>
          <a:solidFill>
            <a:srgbClr val="808080"/>
          </a:solidFill>
          <a:ln w="9525" cap="flat" cmpd="sng">
            <a:solidFill>
              <a:srgbClr val="000000"/>
            </a:solidFill>
            <a:prstDash val="solid"/>
            <a:round/>
            <a:headEnd type="none" w="med" len="med"/>
            <a:tailEnd type="none" w="med" len="med"/>
          </a:ln>
        </p:spPr>
        <p:txBody>
          <a:bodyPr/>
          <a:lstStyle/>
          <a:p>
            <a:endParaRPr lang="en-US"/>
          </a:p>
        </p:txBody>
      </p:sp>
      <p:sp>
        <p:nvSpPr>
          <p:cNvPr id="21" name="Freeform 127"/>
          <p:cNvSpPr>
            <a:spLocks/>
          </p:cNvSpPr>
          <p:nvPr/>
        </p:nvSpPr>
        <p:spPr bwMode="auto">
          <a:xfrm>
            <a:off x="8391138" y="3829914"/>
            <a:ext cx="400317" cy="843117"/>
          </a:xfrm>
          <a:custGeom>
            <a:avLst/>
            <a:gdLst>
              <a:gd name="T0" fmla="*/ 0 w 561"/>
              <a:gd name="T1" fmla="*/ 2147483647 h 1260"/>
              <a:gd name="T2" fmla="*/ 2147483647 w 561"/>
              <a:gd name="T3" fmla="*/ 0 h 1260"/>
              <a:gd name="T4" fmla="*/ 2147483647 w 561"/>
              <a:gd name="T5" fmla="*/ 2147483647 h 1260"/>
              <a:gd name="T6" fmla="*/ 0 w 561"/>
              <a:gd name="T7" fmla="*/ 2147483647 h 1260"/>
              <a:gd name="T8" fmla="*/ 0 w 561"/>
              <a:gd name="T9" fmla="*/ 2147483647 h 1260"/>
              <a:gd name="T10" fmla="*/ 0 60000 65536"/>
              <a:gd name="T11" fmla="*/ 0 60000 65536"/>
              <a:gd name="T12" fmla="*/ 0 60000 65536"/>
              <a:gd name="T13" fmla="*/ 0 60000 65536"/>
              <a:gd name="T14" fmla="*/ 0 60000 65536"/>
              <a:gd name="T15" fmla="*/ 0 w 561"/>
              <a:gd name="T16" fmla="*/ 0 h 1260"/>
              <a:gd name="T17" fmla="*/ 561 w 561"/>
              <a:gd name="T18" fmla="*/ 1260 h 1260"/>
            </a:gdLst>
            <a:ahLst/>
            <a:cxnLst>
              <a:cxn ang="T10">
                <a:pos x="T0" y="T1"/>
              </a:cxn>
              <a:cxn ang="T11">
                <a:pos x="T2" y="T3"/>
              </a:cxn>
              <a:cxn ang="T12">
                <a:pos x="T4" y="T5"/>
              </a:cxn>
              <a:cxn ang="T13">
                <a:pos x="T6" y="T7"/>
              </a:cxn>
              <a:cxn ang="T14">
                <a:pos x="T8" y="T9"/>
              </a:cxn>
            </a:cxnLst>
            <a:rect l="T15" t="T16" r="T17" b="T18"/>
            <a:pathLst>
              <a:path w="561" h="1260">
                <a:moveTo>
                  <a:pt x="0" y="540"/>
                </a:moveTo>
                <a:lnTo>
                  <a:pt x="561" y="0"/>
                </a:lnTo>
                <a:lnTo>
                  <a:pt x="561" y="720"/>
                </a:lnTo>
                <a:lnTo>
                  <a:pt x="0" y="1260"/>
                </a:lnTo>
                <a:lnTo>
                  <a:pt x="0" y="540"/>
                </a:lnTo>
                <a:close/>
              </a:path>
            </a:pathLst>
          </a:custGeom>
          <a:solidFill>
            <a:srgbClr val="808080">
              <a:alpha val="74901"/>
            </a:srgbClr>
          </a:solidFill>
          <a:ln w="9525" cap="flat" cmpd="sng">
            <a:solidFill>
              <a:srgbClr val="000000"/>
            </a:solidFill>
            <a:prstDash val="solid"/>
            <a:round/>
            <a:headEnd type="none" w="med" len="med"/>
            <a:tailEnd type="none" w="med" len="med"/>
          </a:ln>
        </p:spPr>
        <p:txBody>
          <a:bodyPr/>
          <a:lstStyle/>
          <a:p>
            <a:endParaRPr lang="en-US"/>
          </a:p>
        </p:txBody>
      </p:sp>
      <p:sp>
        <p:nvSpPr>
          <p:cNvPr id="22" name="Freeform 128"/>
          <p:cNvSpPr>
            <a:spLocks/>
          </p:cNvSpPr>
          <p:nvPr/>
        </p:nvSpPr>
        <p:spPr bwMode="auto">
          <a:xfrm>
            <a:off x="8389925" y="4293628"/>
            <a:ext cx="400317" cy="841945"/>
          </a:xfrm>
          <a:custGeom>
            <a:avLst/>
            <a:gdLst>
              <a:gd name="T0" fmla="*/ 0 w 561"/>
              <a:gd name="T1" fmla="*/ 2147483647 h 1260"/>
              <a:gd name="T2" fmla="*/ 2147483647 w 561"/>
              <a:gd name="T3" fmla="*/ 0 h 1260"/>
              <a:gd name="T4" fmla="*/ 2147483647 w 561"/>
              <a:gd name="T5" fmla="*/ 2147483647 h 1260"/>
              <a:gd name="T6" fmla="*/ 0 w 561"/>
              <a:gd name="T7" fmla="*/ 2147483647 h 1260"/>
              <a:gd name="T8" fmla="*/ 0 w 561"/>
              <a:gd name="T9" fmla="*/ 2147483647 h 1260"/>
              <a:gd name="T10" fmla="*/ 0 60000 65536"/>
              <a:gd name="T11" fmla="*/ 0 60000 65536"/>
              <a:gd name="T12" fmla="*/ 0 60000 65536"/>
              <a:gd name="T13" fmla="*/ 0 60000 65536"/>
              <a:gd name="T14" fmla="*/ 0 60000 65536"/>
              <a:gd name="T15" fmla="*/ 0 w 561"/>
              <a:gd name="T16" fmla="*/ 0 h 1260"/>
              <a:gd name="T17" fmla="*/ 561 w 561"/>
              <a:gd name="T18" fmla="*/ 1260 h 1260"/>
            </a:gdLst>
            <a:ahLst/>
            <a:cxnLst>
              <a:cxn ang="T10">
                <a:pos x="T0" y="T1"/>
              </a:cxn>
              <a:cxn ang="T11">
                <a:pos x="T2" y="T3"/>
              </a:cxn>
              <a:cxn ang="T12">
                <a:pos x="T4" y="T5"/>
              </a:cxn>
              <a:cxn ang="T13">
                <a:pos x="T6" y="T7"/>
              </a:cxn>
              <a:cxn ang="T14">
                <a:pos x="T8" y="T9"/>
              </a:cxn>
            </a:cxnLst>
            <a:rect l="T15" t="T16" r="T17" b="T18"/>
            <a:pathLst>
              <a:path w="561" h="1260">
                <a:moveTo>
                  <a:pt x="0" y="540"/>
                </a:moveTo>
                <a:lnTo>
                  <a:pt x="561" y="0"/>
                </a:lnTo>
                <a:lnTo>
                  <a:pt x="561" y="720"/>
                </a:lnTo>
                <a:lnTo>
                  <a:pt x="0" y="1260"/>
                </a:lnTo>
                <a:lnTo>
                  <a:pt x="0" y="540"/>
                </a:lnTo>
                <a:close/>
              </a:path>
            </a:pathLst>
          </a:custGeom>
          <a:solidFill>
            <a:srgbClr val="B2B2B2">
              <a:alpha val="74901"/>
            </a:srgbClr>
          </a:solidFill>
          <a:ln w="9525" cap="flat" cmpd="sng">
            <a:solidFill>
              <a:srgbClr val="000000"/>
            </a:solidFill>
            <a:prstDash val="solid"/>
            <a:round/>
            <a:headEnd type="none" w="med" len="med"/>
            <a:tailEnd type="none" w="med" len="med"/>
          </a:ln>
        </p:spPr>
        <p:txBody>
          <a:bodyPr/>
          <a:lstStyle/>
          <a:p>
            <a:endParaRPr lang="en-US"/>
          </a:p>
        </p:txBody>
      </p:sp>
      <p:sp>
        <p:nvSpPr>
          <p:cNvPr id="23" name="Line 129"/>
          <p:cNvSpPr>
            <a:spLocks noChangeShapeType="1"/>
          </p:cNvSpPr>
          <p:nvPr/>
        </p:nvSpPr>
        <p:spPr bwMode="auto">
          <a:xfrm>
            <a:off x="6795934" y="4654294"/>
            <a:ext cx="0" cy="12061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30"/>
          <p:cNvSpPr>
            <a:spLocks noChangeShapeType="1"/>
          </p:cNvSpPr>
          <p:nvPr/>
        </p:nvSpPr>
        <p:spPr bwMode="auto">
          <a:xfrm>
            <a:off x="6795934" y="5135573"/>
            <a:ext cx="0" cy="120613"/>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Freeform 131"/>
          <p:cNvSpPr>
            <a:spLocks/>
          </p:cNvSpPr>
          <p:nvPr/>
        </p:nvSpPr>
        <p:spPr bwMode="auto">
          <a:xfrm>
            <a:off x="8389925" y="4774907"/>
            <a:ext cx="400317" cy="840775"/>
          </a:xfrm>
          <a:custGeom>
            <a:avLst/>
            <a:gdLst>
              <a:gd name="T0" fmla="*/ 0 w 561"/>
              <a:gd name="T1" fmla="*/ 2147483647 h 1260"/>
              <a:gd name="T2" fmla="*/ 2147483647 w 561"/>
              <a:gd name="T3" fmla="*/ 0 h 1260"/>
              <a:gd name="T4" fmla="*/ 2147483647 w 561"/>
              <a:gd name="T5" fmla="*/ 2147483647 h 1260"/>
              <a:gd name="T6" fmla="*/ 0 w 561"/>
              <a:gd name="T7" fmla="*/ 2147483647 h 1260"/>
              <a:gd name="T8" fmla="*/ 0 w 561"/>
              <a:gd name="T9" fmla="*/ 2147483647 h 1260"/>
              <a:gd name="T10" fmla="*/ 0 60000 65536"/>
              <a:gd name="T11" fmla="*/ 0 60000 65536"/>
              <a:gd name="T12" fmla="*/ 0 60000 65536"/>
              <a:gd name="T13" fmla="*/ 0 60000 65536"/>
              <a:gd name="T14" fmla="*/ 0 60000 65536"/>
              <a:gd name="T15" fmla="*/ 0 w 561"/>
              <a:gd name="T16" fmla="*/ 0 h 1260"/>
              <a:gd name="T17" fmla="*/ 561 w 561"/>
              <a:gd name="T18" fmla="*/ 1260 h 1260"/>
            </a:gdLst>
            <a:ahLst/>
            <a:cxnLst>
              <a:cxn ang="T10">
                <a:pos x="T0" y="T1"/>
              </a:cxn>
              <a:cxn ang="T11">
                <a:pos x="T2" y="T3"/>
              </a:cxn>
              <a:cxn ang="T12">
                <a:pos x="T4" y="T5"/>
              </a:cxn>
              <a:cxn ang="T13">
                <a:pos x="T6" y="T7"/>
              </a:cxn>
              <a:cxn ang="T14">
                <a:pos x="T8" y="T9"/>
              </a:cxn>
            </a:cxnLst>
            <a:rect l="T15" t="T16" r="T17" b="T18"/>
            <a:pathLst>
              <a:path w="561" h="1260">
                <a:moveTo>
                  <a:pt x="0" y="540"/>
                </a:moveTo>
                <a:lnTo>
                  <a:pt x="561" y="0"/>
                </a:lnTo>
                <a:lnTo>
                  <a:pt x="561" y="720"/>
                </a:lnTo>
                <a:lnTo>
                  <a:pt x="0" y="1260"/>
                </a:lnTo>
                <a:lnTo>
                  <a:pt x="0" y="540"/>
                </a:lnTo>
                <a:close/>
              </a:path>
            </a:pathLst>
          </a:custGeom>
          <a:solidFill>
            <a:srgbClr val="EAEAEA">
              <a:alpha val="74901"/>
            </a:srgbClr>
          </a:solidFill>
          <a:ln w="9525" cap="flat" cmpd="sng">
            <a:solidFill>
              <a:srgbClr val="000000"/>
            </a:solidFill>
            <a:prstDash val="solid"/>
            <a:round/>
            <a:headEnd type="none" w="med" len="med"/>
            <a:tailEnd type="none" w="med" len="med"/>
          </a:ln>
        </p:spPr>
        <p:txBody>
          <a:bodyPr/>
          <a:lstStyle/>
          <a:p>
            <a:endParaRPr lang="en-US"/>
          </a:p>
        </p:txBody>
      </p:sp>
      <p:sp>
        <p:nvSpPr>
          <p:cNvPr id="26" name="Rectangle 132"/>
          <p:cNvSpPr>
            <a:spLocks noChangeArrowheads="1"/>
          </p:cNvSpPr>
          <p:nvPr/>
        </p:nvSpPr>
        <p:spPr bwMode="auto">
          <a:xfrm>
            <a:off x="6398044" y="4174186"/>
            <a:ext cx="1993095" cy="498844"/>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28" name="Text Box 135"/>
          <p:cNvSpPr txBox="1">
            <a:spLocks noChangeArrowheads="1"/>
          </p:cNvSpPr>
          <p:nvPr/>
        </p:nvSpPr>
        <p:spPr bwMode="auto">
          <a:xfrm>
            <a:off x="5750257" y="4427122"/>
            <a:ext cx="780012" cy="24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b="1" dirty="0">
                <a:solidFill>
                  <a:schemeClr val="tx1"/>
                </a:solidFill>
              </a:rPr>
              <a:t>-1 m</a:t>
            </a:r>
            <a:endParaRPr lang="en-US" altLang="en-US" sz="1800" dirty="0">
              <a:solidFill>
                <a:schemeClr val="tx1"/>
              </a:solidFill>
            </a:endParaRPr>
          </a:p>
        </p:txBody>
      </p:sp>
      <p:sp>
        <p:nvSpPr>
          <p:cNvPr id="29" name="Text Box 136"/>
          <p:cNvSpPr txBox="1">
            <a:spLocks noChangeArrowheads="1"/>
          </p:cNvSpPr>
          <p:nvPr/>
        </p:nvSpPr>
        <p:spPr bwMode="auto">
          <a:xfrm>
            <a:off x="5750257" y="4032496"/>
            <a:ext cx="780012" cy="24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b="1" dirty="0">
                <a:solidFill>
                  <a:schemeClr val="tx1"/>
                </a:solidFill>
              </a:rPr>
              <a:t>-0 m</a:t>
            </a:r>
            <a:endParaRPr lang="en-US" altLang="en-US" sz="1800" dirty="0">
              <a:solidFill>
                <a:schemeClr val="tx1"/>
              </a:solidFill>
            </a:endParaRPr>
          </a:p>
        </p:txBody>
      </p:sp>
      <p:sp>
        <p:nvSpPr>
          <p:cNvPr id="30" name="Text Box 137"/>
          <p:cNvSpPr txBox="1">
            <a:spLocks noChangeArrowheads="1"/>
          </p:cNvSpPr>
          <p:nvPr/>
        </p:nvSpPr>
        <p:spPr bwMode="auto">
          <a:xfrm>
            <a:off x="5750257" y="4908400"/>
            <a:ext cx="780012" cy="24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b="1" dirty="0">
                <a:solidFill>
                  <a:schemeClr val="tx1"/>
                </a:solidFill>
              </a:rPr>
              <a:t>-2 m</a:t>
            </a:r>
            <a:endParaRPr lang="en-US" altLang="en-US" sz="1800" dirty="0">
              <a:solidFill>
                <a:schemeClr val="tx1"/>
              </a:solidFill>
            </a:endParaRPr>
          </a:p>
        </p:txBody>
      </p:sp>
      <p:sp>
        <p:nvSpPr>
          <p:cNvPr id="31" name="Text Box 138"/>
          <p:cNvSpPr txBox="1">
            <a:spLocks noChangeArrowheads="1"/>
          </p:cNvSpPr>
          <p:nvPr/>
        </p:nvSpPr>
        <p:spPr bwMode="auto">
          <a:xfrm>
            <a:off x="5750257" y="5389680"/>
            <a:ext cx="780012" cy="24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b="1" dirty="0">
                <a:solidFill>
                  <a:schemeClr val="tx1"/>
                </a:solidFill>
              </a:rPr>
              <a:t>-3 m</a:t>
            </a:r>
            <a:endParaRPr lang="en-US" altLang="en-US" sz="1800" dirty="0">
              <a:solidFill>
                <a:schemeClr val="tx1"/>
              </a:solidFill>
            </a:endParaRPr>
          </a:p>
        </p:txBody>
      </p:sp>
      <p:sp>
        <p:nvSpPr>
          <p:cNvPr id="32" name="Rectangle 140"/>
          <p:cNvSpPr>
            <a:spLocks noChangeArrowheads="1"/>
          </p:cNvSpPr>
          <p:nvPr/>
        </p:nvSpPr>
        <p:spPr bwMode="auto">
          <a:xfrm>
            <a:off x="6396830" y="5615681"/>
            <a:ext cx="1993094" cy="48128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33" name="Freeform 141"/>
          <p:cNvSpPr>
            <a:spLocks/>
          </p:cNvSpPr>
          <p:nvPr/>
        </p:nvSpPr>
        <p:spPr bwMode="auto">
          <a:xfrm>
            <a:off x="6396831" y="5737464"/>
            <a:ext cx="2393411" cy="359496"/>
          </a:xfrm>
          <a:custGeom>
            <a:avLst/>
            <a:gdLst>
              <a:gd name="T0" fmla="*/ 0 w 3366"/>
              <a:gd name="T1" fmla="*/ 2147483647 h 540"/>
              <a:gd name="T2" fmla="*/ 2147483647 w 3366"/>
              <a:gd name="T3" fmla="*/ 0 h 540"/>
              <a:gd name="T4" fmla="*/ 2147483647 w 3366"/>
              <a:gd name="T5" fmla="*/ 0 h 540"/>
              <a:gd name="T6" fmla="*/ 2147483647 w 3366"/>
              <a:gd name="T7" fmla="*/ 2147483647 h 540"/>
              <a:gd name="T8" fmla="*/ 0 w 3366"/>
              <a:gd name="T9" fmla="*/ 2147483647 h 540"/>
              <a:gd name="T10" fmla="*/ 0 60000 65536"/>
              <a:gd name="T11" fmla="*/ 0 60000 65536"/>
              <a:gd name="T12" fmla="*/ 0 60000 65536"/>
              <a:gd name="T13" fmla="*/ 0 60000 65536"/>
              <a:gd name="T14" fmla="*/ 0 60000 65536"/>
              <a:gd name="T15" fmla="*/ 0 w 3366"/>
              <a:gd name="T16" fmla="*/ 0 h 540"/>
              <a:gd name="T17" fmla="*/ 3366 w 3366"/>
              <a:gd name="T18" fmla="*/ 540 h 540"/>
            </a:gdLst>
            <a:ahLst/>
            <a:cxnLst>
              <a:cxn ang="T10">
                <a:pos x="T0" y="T1"/>
              </a:cxn>
              <a:cxn ang="T11">
                <a:pos x="T2" y="T3"/>
              </a:cxn>
              <a:cxn ang="T12">
                <a:pos x="T4" y="T5"/>
              </a:cxn>
              <a:cxn ang="T13">
                <a:pos x="T6" y="T7"/>
              </a:cxn>
              <a:cxn ang="T14">
                <a:pos x="T8" y="T9"/>
              </a:cxn>
            </a:cxnLst>
            <a:rect l="T15" t="T16" r="T17" b="T18"/>
            <a:pathLst>
              <a:path w="3366" h="540">
                <a:moveTo>
                  <a:pt x="0" y="540"/>
                </a:moveTo>
                <a:lnTo>
                  <a:pt x="561" y="0"/>
                </a:lnTo>
                <a:lnTo>
                  <a:pt x="3366" y="0"/>
                </a:lnTo>
                <a:lnTo>
                  <a:pt x="2805" y="540"/>
                </a:lnTo>
                <a:lnTo>
                  <a:pt x="0" y="54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Rectangle 142"/>
          <p:cNvSpPr>
            <a:spLocks noChangeArrowheads="1"/>
          </p:cNvSpPr>
          <p:nvPr/>
        </p:nvSpPr>
        <p:spPr bwMode="auto">
          <a:xfrm>
            <a:off x="6396830" y="5615681"/>
            <a:ext cx="1993094" cy="48128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35" name="Rectangle 143"/>
          <p:cNvSpPr>
            <a:spLocks noChangeArrowheads="1"/>
          </p:cNvSpPr>
          <p:nvPr/>
        </p:nvSpPr>
        <p:spPr bwMode="auto">
          <a:xfrm>
            <a:off x="6396830" y="5135572"/>
            <a:ext cx="1993094" cy="480108"/>
          </a:xfrm>
          <a:prstGeom prst="rect">
            <a:avLst/>
          </a:prstGeom>
          <a:solidFill>
            <a:srgbClr val="C0C0C0">
              <a:alpha val="50195"/>
            </a:srgbClr>
          </a:solidFill>
          <a:ln w="9525" algn="ctr">
            <a:solidFill>
              <a:srgbClr val="000000"/>
            </a:solidFill>
            <a:miter lim="800000"/>
            <a:headEnd/>
            <a:tailEnd/>
          </a:ln>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36" name="Line 144"/>
          <p:cNvSpPr>
            <a:spLocks noChangeShapeType="1"/>
          </p:cNvSpPr>
          <p:nvPr/>
        </p:nvSpPr>
        <p:spPr bwMode="auto">
          <a:xfrm flipV="1">
            <a:off x="6795934" y="5615681"/>
            <a:ext cx="0" cy="1217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Freeform 145"/>
          <p:cNvSpPr>
            <a:spLocks/>
          </p:cNvSpPr>
          <p:nvPr/>
        </p:nvSpPr>
        <p:spPr bwMode="auto">
          <a:xfrm>
            <a:off x="8389925" y="5256186"/>
            <a:ext cx="400317" cy="840775"/>
          </a:xfrm>
          <a:custGeom>
            <a:avLst/>
            <a:gdLst>
              <a:gd name="T0" fmla="*/ 0 w 561"/>
              <a:gd name="T1" fmla="*/ 2147483647 h 1260"/>
              <a:gd name="T2" fmla="*/ 2147483647 w 561"/>
              <a:gd name="T3" fmla="*/ 0 h 1260"/>
              <a:gd name="T4" fmla="*/ 2147483647 w 561"/>
              <a:gd name="T5" fmla="*/ 2147483647 h 1260"/>
              <a:gd name="T6" fmla="*/ 0 w 561"/>
              <a:gd name="T7" fmla="*/ 2147483647 h 1260"/>
              <a:gd name="T8" fmla="*/ 0 w 561"/>
              <a:gd name="T9" fmla="*/ 2147483647 h 1260"/>
              <a:gd name="T10" fmla="*/ 0 60000 65536"/>
              <a:gd name="T11" fmla="*/ 0 60000 65536"/>
              <a:gd name="T12" fmla="*/ 0 60000 65536"/>
              <a:gd name="T13" fmla="*/ 0 60000 65536"/>
              <a:gd name="T14" fmla="*/ 0 60000 65536"/>
              <a:gd name="T15" fmla="*/ 0 w 561"/>
              <a:gd name="T16" fmla="*/ 0 h 1260"/>
              <a:gd name="T17" fmla="*/ 561 w 561"/>
              <a:gd name="T18" fmla="*/ 1260 h 1260"/>
            </a:gdLst>
            <a:ahLst/>
            <a:cxnLst>
              <a:cxn ang="T10">
                <a:pos x="T0" y="T1"/>
              </a:cxn>
              <a:cxn ang="T11">
                <a:pos x="T2" y="T3"/>
              </a:cxn>
              <a:cxn ang="T12">
                <a:pos x="T4" y="T5"/>
              </a:cxn>
              <a:cxn ang="T13">
                <a:pos x="T6" y="T7"/>
              </a:cxn>
              <a:cxn ang="T14">
                <a:pos x="T8" y="T9"/>
              </a:cxn>
            </a:cxnLst>
            <a:rect l="T15" t="T16" r="T17" b="T18"/>
            <a:pathLst>
              <a:path w="561" h="1260">
                <a:moveTo>
                  <a:pt x="0" y="540"/>
                </a:moveTo>
                <a:lnTo>
                  <a:pt x="561" y="0"/>
                </a:lnTo>
                <a:lnTo>
                  <a:pt x="561" y="720"/>
                </a:lnTo>
                <a:lnTo>
                  <a:pt x="0" y="1260"/>
                </a:lnTo>
                <a:lnTo>
                  <a:pt x="0" y="54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Text Box 146"/>
          <p:cNvSpPr txBox="1">
            <a:spLocks noChangeArrowheads="1"/>
          </p:cNvSpPr>
          <p:nvPr/>
        </p:nvSpPr>
        <p:spPr bwMode="auto">
          <a:xfrm>
            <a:off x="5750257" y="5870958"/>
            <a:ext cx="780012" cy="24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b="1" dirty="0">
                <a:solidFill>
                  <a:schemeClr val="tx1"/>
                </a:solidFill>
              </a:rPr>
              <a:t>-4 m</a:t>
            </a:r>
            <a:endParaRPr lang="en-US" altLang="en-US" sz="1800" dirty="0">
              <a:solidFill>
                <a:schemeClr val="tx1"/>
              </a:solidFill>
            </a:endParaRPr>
          </a:p>
        </p:txBody>
      </p:sp>
      <p:sp>
        <p:nvSpPr>
          <p:cNvPr id="39" name="Line 148"/>
          <p:cNvSpPr>
            <a:spLocks noChangeShapeType="1"/>
          </p:cNvSpPr>
          <p:nvPr/>
        </p:nvSpPr>
        <p:spPr bwMode="auto">
          <a:xfrm flipV="1">
            <a:off x="6421091" y="3854504"/>
            <a:ext cx="350580" cy="3185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177"/>
          <p:cNvSpPr>
            <a:spLocks noChangeShapeType="1"/>
          </p:cNvSpPr>
          <p:nvPr/>
        </p:nvSpPr>
        <p:spPr bwMode="auto">
          <a:xfrm flipV="1">
            <a:off x="8380219" y="4310022"/>
            <a:ext cx="388186" cy="35129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78"/>
          <p:cNvSpPr>
            <a:spLocks noChangeShapeType="1"/>
          </p:cNvSpPr>
          <p:nvPr/>
        </p:nvSpPr>
        <p:spPr bwMode="auto">
          <a:xfrm flipV="1">
            <a:off x="8398417" y="4758513"/>
            <a:ext cx="400317" cy="37003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179"/>
          <p:cNvSpPr>
            <a:spLocks noChangeShapeType="1"/>
          </p:cNvSpPr>
          <p:nvPr/>
        </p:nvSpPr>
        <p:spPr bwMode="auto">
          <a:xfrm flipV="1">
            <a:off x="8381433" y="5226910"/>
            <a:ext cx="423365" cy="38057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201"/>
          <p:cNvSpPr>
            <a:spLocks noChangeShapeType="1"/>
          </p:cNvSpPr>
          <p:nvPr/>
        </p:nvSpPr>
        <p:spPr bwMode="auto">
          <a:xfrm>
            <a:off x="6382273" y="5140256"/>
            <a:ext cx="200886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202"/>
          <p:cNvSpPr>
            <a:spLocks noChangeShapeType="1"/>
          </p:cNvSpPr>
          <p:nvPr/>
        </p:nvSpPr>
        <p:spPr bwMode="auto">
          <a:xfrm>
            <a:off x="6382273" y="4673030"/>
            <a:ext cx="200886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203"/>
          <p:cNvSpPr>
            <a:spLocks noChangeShapeType="1"/>
          </p:cNvSpPr>
          <p:nvPr/>
        </p:nvSpPr>
        <p:spPr bwMode="auto">
          <a:xfrm>
            <a:off x="6382273" y="5607484"/>
            <a:ext cx="200886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Text Box 205"/>
          <p:cNvSpPr txBox="1">
            <a:spLocks noChangeArrowheads="1"/>
          </p:cNvSpPr>
          <p:nvPr/>
        </p:nvSpPr>
        <p:spPr bwMode="auto">
          <a:xfrm>
            <a:off x="9127478" y="4121491"/>
            <a:ext cx="755750" cy="22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b="1">
                <a:solidFill>
                  <a:schemeClr val="tx1"/>
                </a:solidFill>
              </a:rPr>
              <a:t>DU-1</a:t>
            </a:r>
            <a:endParaRPr lang="en-US" altLang="en-US" sz="1800">
              <a:solidFill>
                <a:schemeClr val="tx1"/>
              </a:solidFill>
            </a:endParaRPr>
          </a:p>
        </p:txBody>
      </p:sp>
      <p:sp>
        <p:nvSpPr>
          <p:cNvPr id="53" name="Text Box 206"/>
          <p:cNvSpPr txBox="1">
            <a:spLocks noChangeArrowheads="1"/>
          </p:cNvSpPr>
          <p:nvPr/>
        </p:nvSpPr>
        <p:spPr bwMode="auto">
          <a:xfrm>
            <a:off x="9070463" y="4569983"/>
            <a:ext cx="813978" cy="24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b="1">
                <a:solidFill>
                  <a:schemeClr val="tx1"/>
                </a:solidFill>
              </a:rPr>
              <a:t>DU-2</a:t>
            </a:r>
            <a:endParaRPr lang="en-US" altLang="en-US" sz="1800">
              <a:solidFill>
                <a:schemeClr val="tx1"/>
              </a:solidFill>
            </a:endParaRPr>
          </a:p>
        </p:txBody>
      </p:sp>
      <p:sp>
        <p:nvSpPr>
          <p:cNvPr id="54" name="Text Box 207"/>
          <p:cNvSpPr txBox="1">
            <a:spLocks noChangeArrowheads="1"/>
          </p:cNvSpPr>
          <p:nvPr/>
        </p:nvSpPr>
        <p:spPr bwMode="auto">
          <a:xfrm>
            <a:off x="9070463" y="5051262"/>
            <a:ext cx="872206" cy="21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b="1">
                <a:solidFill>
                  <a:schemeClr val="tx1"/>
                </a:solidFill>
              </a:rPr>
              <a:t>DU-3</a:t>
            </a:r>
            <a:endParaRPr lang="en-US" altLang="en-US" sz="1800">
              <a:solidFill>
                <a:schemeClr val="tx1"/>
              </a:solidFill>
            </a:endParaRPr>
          </a:p>
        </p:txBody>
      </p:sp>
      <p:sp>
        <p:nvSpPr>
          <p:cNvPr id="55" name="Text Box 208"/>
          <p:cNvSpPr txBox="1">
            <a:spLocks noChangeArrowheads="1"/>
          </p:cNvSpPr>
          <p:nvPr/>
        </p:nvSpPr>
        <p:spPr bwMode="auto">
          <a:xfrm>
            <a:off x="9088659" y="5436520"/>
            <a:ext cx="854010" cy="22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b="1">
                <a:solidFill>
                  <a:schemeClr val="tx1"/>
                </a:solidFill>
              </a:rPr>
              <a:t>DU-4</a:t>
            </a:r>
            <a:endParaRPr lang="en-US" altLang="en-US" sz="1800">
              <a:solidFill>
                <a:schemeClr val="tx1"/>
              </a:solidFill>
            </a:endParaRPr>
          </a:p>
        </p:txBody>
      </p:sp>
      <p:grpSp>
        <p:nvGrpSpPr>
          <p:cNvPr id="57" name="Group 210"/>
          <p:cNvGrpSpPr>
            <a:grpSpLocks/>
          </p:cNvGrpSpPr>
          <p:nvPr/>
        </p:nvGrpSpPr>
        <p:grpSpPr bwMode="auto">
          <a:xfrm>
            <a:off x="8586444" y="4263182"/>
            <a:ext cx="583493" cy="1344303"/>
            <a:chOff x="3456" y="1536"/>
            <a:chExt cx="336" cy="1104"/>
          </a:xfrm>
        </p:grpSpPr>
        <p:sp>
          <p:nvSpPr>
            <p:cNvPr id="81" name="Line 211"/>
            <p:cNvSpPr>
              <a:spLocks noChangeShapeType="1"/>
            </p:cNvSpPr>
            <p:nvPr/>
          </p:nvSpPr>
          <p:spPr bwMode="auto">
            <a:xfrm flipH="1" flipV="1">
              <a:off x="3456" y="1536"/>
              <a:ext cx="33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 name="Line 212"/>
            <p:cNvSpPr>
              <a:spLocks noChangeShapeType="1"/>
            </p:cNvSpPr>
            <p:nvPr/>
          </p:nvSpPr>
          <p:spPr bwMode="auto">
            <a:xfrm flipH="1" flipV="1">
              <a:off x="3456" y="1920"/>
              <a:ext cx="33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 name="Line 213"/>
            <p:cNvSpPr>
              <a:spLocks noChangeShapeType="1"/>
            </p:cNvSpPr>
            <p:nvPr/>
          </p:nvSpPr>
          <p:spPr bwMode="auto">
            <a:xfrm flipH="1" flipV="1">
              <a:off x="3456" y="2304"/>
              <a:ext cx="33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 name="Line 214"/>
            <p:cNvSpPr>
              <a:spLocks noChangeShapeType="1"/>
            </p:cNvSpPr>
            <p:nvPr/>
          </p:nvSpPr>
          <p:spPr bwMode="auto">
            <a:xfrm flipH="1" flipV="1">
              <a:off x="3456" y="2640"/>
              <a:ext cx="33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14" name="Group 113"/>
          <p:cNvGrpSpPr/>
          <p:nvPr/>
        </p:nvGrpSpPr>
        <p:grpSpPr>
          <a:xfrm>
            <a:off x="2980224" y="2669015"/>
            <a:ext cx="6320079" cy="2990289"/>
            <a:chOff x="1809571" y="2697447"/>
            <a:chExt cx="6320079" cy="2990289"/>
          </a:xfrm>
        </p:grpSpPr>
        <p:sp>
          <p:nvSpPr>
            <p:cNvPr id="51" name="Line 204"/>
            <p:cNvSpPr>
              <a:spLocks noChangeShapeType="1"/>
            </p:cNvSpPr>
            <p:nvPr/>
          </p:nvSpPr>
          <p:spPr bwMode="auto">
            <a:xfrm flipH="1">
              <a:off x="6004727" y="3136684"/>
              <a:ext cx="984227" cy="759975"/>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56" name="Line 209"/>
            <p:cNvSpPr>
              <a:spLocks noChangeShapeType="1"/>
            </p:cNvSpPr>
            <p:nvPr/>
          </p:nvSpPr>
          <p:spPr bwMode="auto">
            <a:xfrm>
              <a:off x="6988955" y="3103145"/>
              <a:ext cx="122103" cy="793514"/>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60" name="Oval 220"/>
            <p:cNvSpPr>
              <a:spLocks noChangeArrowheads="1"/>
            </p:cNvSpPr>
            <p:nvPr/>
          </p:nvSpPr>
          <p:spPr bwMode="auto">
            <a:xfrm>
              <a:off x="5296287" y="3952867"/>
              <a:ext cx="407596" cy="730701"/>
            </a:xfrm>
            <a:prstGeom prst="ellipse">
              <a:avLst/>
            </a:prstGeom>
            <a:noFill/>
            <a:ln w="635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61" name="Text Box 221"/>
            <p:cNvSpPr txBox="1">
              <a:spLocks noChangeArrowheads="1"/>
            </p:cNvSpPr>
            <p:nvPr/>
          </p:nvSpPr>
          <p:spPr bwMode="auto">
            <a:xfrm>
              <a:off x="1809571" y="5195293"/>
              <a:ext cx="26516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dirty="0">
                  <a:solidFill>
                    <a:srgbClr val="0000FF"/>
                  </a:solidFill>
                </a:rPr>
                <a:t>Core Increments</a:t>
              </a:r>
            </a:p>
          </p:txBody>
        </p:sp>
        <p:sp>
          <p:nvSpPr>
            <p:cNvPr id="62" name="Line 222"/>
            <p:cNvSpPr>
              <a:spLocks noChangeShapeType="1"/>
            </p:cNvSpPr>
            <p:nvPr/>
          </p:nvSpPr>
          <p:spPr bwMode="auto">
            <a:xfrm flipV="1">
              <a:off x="4448972" y="4321731"/>
              <a:ext cx="1074386" cy="1050384"/>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58" name="Text Box 147"/>
            <p:cNvSpPr txBox="1">
              <a:spLocks noChangeArrowheads="1"/>
            </p:cNvSpPr>
            <p:nvPr/>
          </p:nvSpPr>
          <p:spPr bwMode="auto">
            <a:xfrm>
              <a:off x="6107442" y="2697447"/>
              <a:ext cx="2022208" cy="4168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2400" dirty="0">
                  <a:solidFill>
                    <a:srgbClr val="0000FF"/>
                  </a:solidFill>
                </a:rPr>
                <a:t>30 Borings</a:t>
              </a:r>
            </a:p>
          </p:txBody>
        </p:sp>
      </p:grpSp>
      <p:grpSp>
        <p:nvGrpSpPr>
          <p:cNvPr id="126" name="Group 125"/>
          <p:cNvGrpSpPr/>
          <p:nvPr/>
        </p:nvGrpSpPr>
        <p:grpSpPr>
          <a:xfrm>
            <a:off x="6552896" y="3863889"/>
            <a:ext cx="1879065" cy="2162829"/>
            <a:chOff x="5369072" y="3854503"/>
            <a:chExt cx="1879065" cy="2162829"/>
          </a:xfrm>
        </p:grpSpPr>
        <p:grpSp>
          <p:nvGrpSpPr>
            <p:cNvPr id="59" name="Group 157"/>
            <p:cNvGrpSpPr>
              <a:grpSpLocks/>
            </p:cNvGrpSpPr>
            <p:nvPr/>
          </p:nvGrpSpPr>
          <p:grpSpPr bwMode="auto">
            <a:xfrm>
              <a:off x="5369072" y="3854503"/>
              <a:ext cx="1879065" cy="291578"/>
              <a:chOff x="1920" y="1200"/>
              <a:chExt cx="1392" cy="240"/>
            </a:xfrm>
          </p:grpSpPr>
          <p:grpSp>
            <p:nvGrpSpPr>
              <p:cNvPr id="63" name="Group 158"/>
              <p:cNvGrpSpPr>
                <a:grpSpLocks/>
              </p:cNvGrpSpPr>
              <p:nvPr/>
            </p:nvGrpSpPr>
            <p:grpSpPr bwMode="auto">
              <a:xfrm>
                <a:off x="2448" y="1344"/>
                <a:ext cx="192" cy="96"/>
                <a:chOff x="480" y="1680"/>
                <a:chExt cx="192" cy="96"/>
              </a:xfrm>
            </p:grpSpPr>
            <p:sp>
              <p:nvSpPr>
                <p:cNvPr id="79" name="Line 159"/>
                <p:cNvSpPr>
                  <a:spLocks noChangeShapeType="1"/>
                </p:cNvSpPr>
                <p:nvPr/>
              </p:nvSpPr>
              <p:spPr bwMode="auto">
                <a:xfrm flipV="1">
                  <a:off x="528" y="1680"/>
                  <a:ext cx="96" cy="9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160"/>
                <p:cNvSpPr>
                  <a:spLocks noChangeShapeType="1"/>
                </p:cNvSpPr>
                <p:nvPr/>
              </p:nvSpPr>
              <p:spPr bwMode="auto">
                <a:xfrm>
                  <a:off x="480" y="1728"/>
                  <a:ext cx="19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4" name="Group 161"/>
              <p:cNvGrpSpPr>
                <a:grpSpLocks/>
              </p:cNvGrpSpPr>
              <p:nvPr/>
            </p:nvGrpSpPr>
            <p:grpSpPr bwMode="auto">
              <a:xfrm>
                <a:off x="2736" y="1200"/>
                <a:ext cx="192" cy="96"/>
                <a:chOff x="480" y="1680"/>
                <a:chExt cx="192" cy="96"/>
              </a:xfrm>
            </p:grpSpPr>
            <p:sp>
              <p:nvSpPr>
                <p:cNvPr id="77" name="Line 162"/>
                <p:cNvSpPr>
                  <a:spLocks noChangeShapeType="1"/>
                </p:cNvSpPr>
                <p:nvPr/>
              </p:nvSpPr>
              <p:spPr bwMode="auto">
                <a:xfrm flipV="1">
                  <a:off x="528" y="1680"/>
                  <a:ext cx="96" cy="9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163"/>
                <p:cNvSpPr>
                  <a:spLocks noChangeShapeType="1"/>
                </p:cNvSpPr>
                <p:nvPr/>
              </p:nvSpPr>
              <p:spPr bwMode="auto">
                <a:xfrm>
                  <a:off x="480" y="1728"/>
                  <a:ext cx="19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5" name="Group 164"/>
              <p:cNvGrpSpPr>
                <a:grpSpLocks/>
              </p:cNvGrpSpPr>
              <p:nvPr/>
            </p:nvGrpSpPr>
            <p:grpSpPr bwMode="auto">
              <a:xfrm>
                <a:off x="1920" y="1344"/>
                <a:ext cx="192" cy="96"/>
                <a:chOff x="480" y="1680"/>
                <a:chExt cx="192" cy="96"/>
              </a:xfrm>
            </p:grpSpPr>
            <p:sp>
              <p:nvSpPr>
                <p:cNvPr id="75" name="Line 165"/>
                <p:cNvSpPr>
                  <a:spLocks noChangeShapeType="1"/>
                </p:cNvSpPr>
                <p:nvPr/>
              </p:nvSpPr>
              <p:spPr bwMode="auto">
                <a:xfrm flipV="1">
                  <a:off x="528" y="1680"/>
                  <a:ext cx="96" cy="9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166"/>
                <p:cNvSpPr>
                  <a:spLocks noChangeShapeType="1"/>
                </p:cNvSpPr>
                <p:nvPr/>
              </p:nvSpPr>
              <p:spPr bwMode="auto">
                <a:xfrm>
                  <a:off x="480" y="1728"/>
                  <a:ext cx="19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6" name="Group 167"/>
              <p:cNvGrpSpPr>
                <a:grpSpLocks/>
              </p:cNvGrpSpPr>
              <p:nvPr/>
            </p:nvGrpSpPr>
            <p:grpSpPr bwMode="auto">
              <a:xfrm>
                <a:off x="2208" y="1200"/>
                <a:ext cx="192" cy="96"/>
                <a:chOff x="480" y="1680"/>
                <a:chExt cx="192" cy="96"/>
              </a:xfrm>
            </p:grpSpPr>
            <p:sp>
              <p:nvSpPr>
                <p:cNvPr id="73" name="Line 168"/>
                <p:cNvSpPr>
                  <a:spLocks noChangeShapeType="1"/>
                </p:cNvSpPr>
                <p:nvPr/>
              </p:nvSpPr>
              <p:spPr bwMode="auto">
                <a:xfrm flipV="1">
                  <a:off x="528" y="1680"/>
                  <a:ext cx="96" cy="9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169"/>
                <p:cNvSpPr>
                  <a:spLocks noChangeShapeType="1"/>
                </p:cNvSpPr>
                <p:nvPr/>
              </p:nvSpPr>
              <p:spPr bwMode="auto">
                <a:xfrm>
                  <a:off x="480" y="1728"/>
                  <a:ext cx="19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7" name="Group 170"/>
              <p:cNvGrpSpPr>
                <a:grpSpLocks/>
              </p:cNvGrpSpPr>
              <p:nvPr/>
            </p:nvGrpSpPr>
            <p:grpSpPr bwMode="auto">
              <a:xfrm>
                <a:off x="2928" y="1344"/>
                <a:ext cx="192" cy="96"/>
                <a:chOff x="480" y="1680"/>
                <a:chExt cx="192" cy="96"/>
              </a:xfrm>
            </p:grpSpPr>
            <p:sp>
              <p:nvSpPr>
                <p:cNvPr id="71" name="Line 171"/>
                <p:cNvSpPr>
                  <a:spLocks noChangeShapeType="1"/>
                </p:cNvSpPr>
                <p:nvPr/>
              </p:nvSpPr>
              <p:spPr bwMode="auto">
                <a:xfrm flipV="1">
                  <a:off x="528" y="1680"/>
                  <a:ext cx="96" cy="9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172"/>
                <p:cNvSpPr>
                  <a:spLocks noChangeShapeType="1"/>
                </p:cNvSpPr>
                <p:nvPr/>
              </p:nvSpPr>
              <p:spPr bwMode="auto">
                <a:xfrm>
                  <a:off x="480" y="1728"/>
                  <a:ext cx="19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8" name="Group 173"/>
              <p:cNvGrpSpPr>
                <a:grpSpLocks/>
              </p:cNvGrpSpPr>
              <p:nvPr/>
            </p:nvGrpSpPr>
            <p:grpSpPr bwMode="auto">
              <a:xfrm>
                <a:off x="3120" y="1200"/>
                <a:ext cx="192" cy="96"/>
                <a:chOff x="480" y="1680"/>
                <a:chExt cx="192" cy="96"/>
              </a:xfrm>
            </p:grpSpPr>
            <p:sp>
              <p:nvSpPr>
                <p:cNvPr id="69" name="Line 174"/>
                <p:cNvSpPr>
                  <a:spLocks noChangeShapeType="1"/>
                </p:cNvSpPr>
                <p:nvPr/>
              </p:nvSpPr>
              <p:spPr bwMode="auto">
                <a:xfrm flipV="1">
                  <a:off x="528" y="1680"/>
                  <a:ext cx="96" cy="9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175"/>
                <p:cNvSpPr>
                  <a:spLocks noChangeShapeType="1"/>
                </p:cNvSpPr>
                <p:nvPr/>
              </p:nvSpPr>
              <p:spPr bwMode="auto">
                <a:xfrm>
                  <a:off x="480" y="1728"/>
                  <a:ext cx="19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0" name="Group 149"/>
            <p:cNvGrpSpPr>
              <a:grpSpLocks/>
            </p:cNvGrpSpPr>
            <p:nvPr/>
          </p:nvGrpSpPr>
          <p:grpSpPr bwMode="auto">
            <a:xfrm>
              <a:off x="5434579" y="3913053"/>
              <a:ext cx="1749265" cy="642877"/>
              <a:chOff x="1968" y="1248"/>
              <a:chExt cx="1296" cy="528"/>
            </a:xfrm>
          </p:grpSpPr>
          <p:sp>
            <p:nvSpPr>
              <p:cNvPr id="103" name="AutoShape 150"/>
              <p:cNvSpPr>
                <a:spLocks noChangeArrowheads="1"/>
              </p:cNvSpPr>
              <p:nvPr/>
            </p:nvSpPr>
            <p:spPr bwMode="auto">
              <a:xfrm>
                <a:off x="2496" y="1392"/>
                <a:ext cx="96" cy="384"/>
              </a:xfrm>
              <a:prstGeom prst="can">
                <a:avLst>
                  <a:gd name="adj" fmla="val 18611"/>
                </a:avLst>
              </a:prstGeom>
              <a:solidFill>
                <a:srgbClr val="333333"/>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grpSp>
            <p:nvGrpSpPr>
              <p:cNvPr id="104" name="Group 151"/>
              <p:cNvGrpSpPr>
                <a:grpSpLocks/>
              </p:cNvGrpSpPr>
              <p:nvPr/>
            </p:nvGrpSpPr>
            <p:grpSpPr bwMode="auto">
              <a:xfrm>
                <a:off x="1968" y="1248"/>
                <a:ext cx="1296" cy="528"/>
                <a:chOff x="1968" y="1248"/>
                <a:chExt cx="1296" cy="528"/>
              </a:xfrm>
            </p:grpSpPr>
            <p:sp>
              <p:nvSpPr>
                <p:cNvPr id="105" name="AutoShape 152"/>
                <p:cNvSpPr>
                  <a:spLocks noChangeArrowheads="1"/>
                </p:cNvSpPr>
                <p:nvPr/>
              </p:nvSpPr>
              <p:spPr bwMode="auto">
                <a:xfrm>
                  <a:off x="2784" y="1248"/>
                  <a:ext cx="96" cy="384"/>
                </a:xfrm>
                <a:prstGeom prst="can">
                  <a:avLst>
                    <a:gd name="adj" fmla="val 18611"/>
                  </a:avLst>
                </a:prstGeom>
                <a:solidFill>
                  <a:srgbClr val="333333"/>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106" name="AutoShape 153"/>
                <p:cNvSpPr>
                  <a:spLocks noChangeArrowheads="1"/>
                </p:cNvSpPr>
                <p:nvPr/>
              </p:nvSpPr>
              <p:spPr bwMode="auto">
                <a:xfrm>
                  <a:off x="2976" y="1392"/>
                  <a:ext cx="96" cy="384"/>
                </a:xfrm>
                <a:prstGeom prst="can">
                  <a:avLst>
                    <a:gd name="adj" fmla="val 18611"/>
                  </a:avLst>
                </a:prstGeom>
                <a:solidFill>
                  <a:srgbClr val="333333"/>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107" name="AutoShape 154"/>
                <p:cNvSpPr>
                  <a:spLocks noChangeArrowheads="1"/>
                </p:cNvSpPr>
                <p:nvPr/>
              </p:nvSpPr>
              <p:spPr bwMode="auto">
                <a:xfrm>
                  <a:off x="3168" y="1248"/>
                  <a:ext cx="96" cy="384"/>
                </a:xfrm>
                <a:prstGeom prst="can">
                  <a:avLst>
                    <a:gd name="adj" fmla="val 18611"/>
                  </a:avLst>
                </a:prstGeom>
                <a:solidFill>
                  <a:srgbClr val="333333"/>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108" name="AutoShape 155"/>
                <p:cNvSpPr>
                  <a:spLocks noChangeArrowheads="1"/>
                </p:cNvSpPr>
                <p:nvPr/>
              </p:nvSpPr>
              <p:spPr bwMode="auto">
                <a:xfrm>
                  <a:off x="1968" y="1374"/>
                  <a:ext cx="96" cy="402"/>
                </a:xfrm>
                <a:prstGeom prst="can">
                  <a:avLst>
                    <a:gd name="adj" fmla="val 19484"/>
                  </a:avLst>
                </a:prstGeom>
                <a:solidFill>
                  <a:srgbClr val="333333"/>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109" name="AutoShape 156"/>
                <p:cNvSpPr>
                  <a:spLocks noChangeArrowheads="1"/>
                </p:cNvSpPr>
                <p:nvPr/>
              </p:nvSpPr>
              <p:spPr bwMode="auto">
                <a:xfrm>
                  <a:off x="2256" y="1248"/>
                  <a:ext cx="96" cy="384"/>
                </a:xfrm>
                <a:prstGeom prst="can">
                  <a:avLst>
                    <a:gd name="adj" fmla="val 18611"/>
                  </a:avLst>
                </a:prstGeom>
                <a:solidFill>
                  <a:srgbClr val="333333"/>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grpSp>
        </p:grpSp>
        <p:grpSp>
          <p:nvGrpSpPr>
            <p:cNvPr id="45" name="Group 180"/>
            <p:cNvGrpSpPr>
              <a:grpSpLocks/>
            </p:cNvGrpSpPr>
            <p:nvPr/>
          </p:nvGrpSpPr>
          <p:grpSpPr bwMode="auto">
            <a:xfrm>
              <a:off x="5433366" y="4657806"/>
              <a:ext cx="1750477" cy="381745"/>
              <a:chOff x="1967" y="1860"/>
              <a:chExt cx="1297" cy="313"/>
            </a:xfrm>
          </p:grpSpPr>
          <p:sp>
            <p:nvSpPr>
              <p:cNvPr id="97" name="AutoShape 181"/>
              <p:cNvSpPr>
                <a:spLocks noChangeArrowheads="1"/>
              </p:cNvSpPr>
              <p:nvPr/>
            </p:nvSpPr>
            <p:spPr bwMode="auto">
              <a:xfrm>
                <a:off x="2495" y="1860"/>
                <a:ext cx="97" cy="313"/>
              </a:xfrm>
              <a:prstGeom prst="can">
                <a:avLst>
                  <a:gd name="adj" fmla="val 15014"/>
                </a:avLst>
              </a:prstGeom>
              <a:solidFill>
                <a:srgbClr val="800000"/>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98" name="AutoShape 182"/>
              <p:cNvSpPr>
                <a:spLocks noChangeArrowheads="1"/>
              </p:cNvSpPr>
              <p:nvPr/>
            </p:nvSpPr>
            <p:spPr bwMode="auto">
              <a:xfrm>
                <a:off x="2784" y="1874"/>
                <a:ext cx="96" cy="149"/>
              </a:xfrm>
              <a:prstGeom prst="can">
                <a:avLst>
                  <a:gd name="adj" fmla="val 7221"/>
                </a:avLst>
              </a:prstGeom>
              <a:solidFill>
                <a:srgbClr val="800000"/>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99" name="AutoShape 183"/>
              <p:cNvSpPr>
                <a:spLocks noChangeArrowheads="1"/>
              </p:cNvSpPr>
              <p:nvPr/>
            </p:nvSpPr>
            <p:spPr bwMode="auto">
              <a:xfrm>
                <a:off x="2976" y="1860"/>
                <a:ext cx="96" cy="308"/>
              </a:xfrm>
              <a:prstGeom prst="can">
                <a:avLst>
                  <a:gd name="adj" fmla="val 14928"/>
                </a:avLst>
              </a:prstGeom>
              <a:solidFill>
                <a:srgbClr val="800000"/>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100" name="AutoShape 184"/>
              <p:cNvSpPr>
                <a:spLocks noChangeArrowheads="1"/>
              </p:cNvSpPr>
              <p:nvPr/>
            </p:nvSpPr>
            <p:spPr bwMode="auto">
              <a:xfrm>
                <a:off x="3168" y="1874"/>
                <a:ext cx="96" cy="149"/>
              </a:xfrm>
              <a:prstGeom prst="can">
                <a:avLst>
                  <a:gd name="adj" fmla="val 7221"/>
                </a:avLst>
              </a:prstGeom>
              <a:solidFill>
                <a:srgbClr val="800000"/>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101" name="AutoShape 185"/>
              <p:cNvSpPr>
                <a:spLocks noChangeArrowheads="1"/>
              </p:cNvSpPr>
              <p:nvPr/>
            </p:nvSpPr>
            <p:spPr bwMode="auto">
              <a:xfrm>
                <a:off x="1967" y="1867"/>
                <a:ext cx="103" cy="306"/>
              </a:xfrm>
              <a:prstGeom prst="can">
                <a:avLst>
                  <a:gd name="adj" fmla="val 13823"/>
                </a:avLst>
              </a:prstGeom>
              <a:solidFill>
                <a:srgbClr val="800000"/>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102" name="AutoShape 186"/>
              <p:cNvSpPr>
                <a:spLocks noChangeArrowheads="1"/>
              </p:cNvSpPr>
              <p:nvPr/>
            </p:nvSpPr>
            <p:spPr bwMode="auto">
              <a:xfrm>
                <a:off x="2255" y="1874"/>
                <a:ext cx="96" cy="149"/>
              </a:xfrm>
              <a:prstGeom prst="can">
                <a:avLst>
                  <a:gd name="adj" fmla="val 7221"/>
                </a:avLst>
              </a:prstGeom>
              <a:solidFill>
                <a:srgbClr val="800000"/>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grpSp>
        <p:grpSp>
          <p:nvGrpSpPr>
            <p:cNvPr id="46" name="Group 187"/>
            <p:cNvGrpSpPr>
              <a:grpSpLocks/>
            </p:cNvGrpSpPr>
            <p:nvPr/>
          </p:nvGrpSpPr>
          <p:grpSpPr bwMode="auto">
            <a:xfrm>
              <a:off x="5434579" y="5123863"/>
              <a:ext cx="1749265" cy="366522"/>
              <a:chOff x="1968" y="2243"/>
              <a:chExt cx="1296" cy="301"/>
            </a:xfrm>
          </p:grpSpPr>
          <p:sp>
            <p:nvSpPr>
              <p:cNvPr id="91" name="AutoShape 188"/>
              <p:cNvSpPr>
                <a:spLocks noChangeArrowheads="1"/>
              </p:cNvSpPr>
              <p:nvPr/>
            </p:nvSpPr>
            <p:spPr bwMode="auto">
              <a:xfrm>
                <a:off x="2496" y="2243"/>
                <a:ext cx="96" cy="301"/>
              </a:xfrm>
              <a:prstGeom prst="can">
                <a:avLst>
                  <a:gd name="adj" fmla="val 14588"/>
                </a:avLst>
              </a:prstGeom>
              <a:solidFill>
                <a:srgbClr val="FF0000"/>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92" name="AutoShape 189"/>
              <p:cNvSpPr>
                <a:spLocks noChangeArrowheads="1"/>
              </p:cNvSpPr>
              <p:nvPr/>
            </p:nvSpPr>
            <p:spPr bwMode="auto">
              <a:xfrm>
                <a:off x="2784" y="2256"/>
                <a:ext cx="96" cy="144"/>
              </a:xfrm>
              <a:prstGeom prst="can">
                <a:avLst>
                  <a:gd name="adj" fmla="val 6979"/>
                </a:avLst>
              </a:prstGeom>
              <a:solidFill>
                <a:srgbClr val="FF0000"/>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93" name="AutoShape 190"/>
              <p:cNvSpPr>
                <a:spLocks noChangeArrowheads="1"/>
              </p:cNvSpPr>
              <p:nvPr/>
            </p:nvSpPr>
            <p:spPr bwMode="auto">
              <a:xfrm>
                <a:off x="2976" y="2248"/>
                <a:ext cx="96" cy="296"/>
              </a:xfrm>
              <a:prstGeom prst="can">
                <a:avLst>
                  <a:gd name="adj" fmla="val 14346"/>
                </a:avLst>
              </a:prstGeom>
              <a:solidFill>
                <a:srgbClr val="FF0000"/>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94" name="AutoShape 191"/>
              <p:cNvSpPr>
                <a:spLocks noChangeArrowheads="1"/>
              </p:cNvSpPr>
              <p:nvPr/>
            </p:nvSpPr>
            <p:spPr bwMode="auto">
              <a:xfrm>
                <a:off x="3168" y="2256"/>
                <a:ext cx="96" cy="144"/>
              </a:xfrm>
              <a:prstGeom prst="can">
                <a:avLst>
                  <a:gd name="adj" fmla="val 6979"/>
                </a:avLst>
              </a:prstGeom>
              <a:solidFill>
                <a:srgbClr val="FF0000"/>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95" name="AutoShape 192"/>
              <p:cNvSpPr>
                <a:spLocks noChangeArrowheads="1"/>
              </p:cNvSpPr>
              <p:nvPr/>
            </p:nvSpPr>
            <p:spPr bwMode="auto">
              <a:xfrm>
                <a:off x="1968" y="2249"/>
                <a:ext cx="96" cy="295"/>
              </a:xfrm>
              <a:prstGeom prst="can">
                <a:avLst>
                  <a:gd name="adj" fmla="val 14298"/>
                </a:avLst>
              </a:prstGeom>
              <a:solidFill>
                <a:srgbClr val="FF0000"/>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96" name="AutoShape 193"/>
              <p:cNvSpPr>
                <a:spLocks noChangeArrowheads="1"/>
              </p:cNvSpPr>
              <p:nvPr/>
            </p:nvSpPr>
            <p:spPr bwMode="auto">
              <a:xfrm>
                <a:off x="2256" y="2256"/>
                <a:ext cx="96" cy="144"/>
              </a:xfrm>
              <a:prstGeom prst="can">
                <a:avLst>
                  <a:gd name="adj" fmla="val 6979"/>
                </a:avLst>
              </a:prstGeom>
              <a:solidFill>
                <a:srgbClr val="FF0000"/>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grpSp>
        <p:grpSp>
          <p:nvGrpSpPr>
            <p:cNvPr id="47" name="Group 194"/>
            <p:cNvGrpSpPr>
              <a:grpSpLocks/>
            </p:cNvGrpSpPr>
            <p:nvPr/>
          </p:nvGrpSpPr>
          <p:grpSpPr bwMode="auto">
            <a:xfrm>
              <a:off x="5434579" y="5598116"/>
              <a:ext cx="1749265" cy="419216"/>
              <a:chOff x="1968" y="2632"/>
              <a:chExt cx="1296" cy="344"/>
            </a:xfrm>
          </p:grpSpPr>
          <p:sp>
            <p:nvSpPr>
              <p:cNvPr id="85" name="AutoShape 195"/>
              <p:cNvSpPr>
                <a:spLocks noChangeArrowheads="1"/>
              </p:cNvSpPr>
              <p:nvPr/>
            </p:nvSpPr>
            <p:spPr bwMode="auto">
              <a:xfrm>
                <a:off x="2496" y="2632"/>
                <a:ext cx="96" cy="344"/>
              </a:xfrm>
              <a:prstGeom prst="can">
                <a:avLst>
                  <a:gd name="adj" fmla="val 16672"/>
                </a:avLst>
              </a:prstGeom>
              <a:solidFill>
                <a:srgbClr val="FF99CC"/>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86" name="AutoShape 196"/>
              <p:cNvSpPr>
                <a:spLocks noChangeArrowheads="1"/>
              </p:cNvSpPr>
              <p:nvPr/>
            </p:nvSpPr>
            <p:spPr bwMode="auto">
              <a:xfrm>
                <a:off x="2784" y="2647"/>
                <a:ext cx="96" cy="164"/>
              </a:xfrm>
              <a:prstGeom prst="can">
                <a:avLst>
                  <a:gd name="adj" fmla="val 7948"/>
                </a:avLst>
              </a:prstGeom>
              <a:solidFill>
                <a:srgbClr val="FF99CC"/>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87" name="AutoShape 197"/>
              <p:cNvSpPr>
                <a:spLocks noChangeArrowheads="1"/>
              </p:cNvSpPr>
              <p:nvPr/>
            </p:nvSpPr>
            <p:spPr bwMode="auto">
              <a:xfrm>
                <a:off x="2976" y="2638"/>
                <a:ext cx="96" cy="338"/>
              </a:xfrm>
              <a:prstGeom prst="can">
                <a:avLst>
                  <a:gd name="adj" fmla="val 16382"/>
                </a:avLst>
              </a:prstGeom>
              <a:solidFill>
                <a:srgbClr val="FF99CC"/>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88" name="AutoShape 198"/>
              <p:cNvSpPr>
                <a:spLocks noChangeArrowheads="1"/>
              </p:cNvSpPr>
              <p:nvPr/>
            </p:nvSpPr>
            <p:spPr bwMode="auto">
              <a:xfrm>
                <a:off x="3168" y="2647"/>
                <a:ext cx="96" cy="164"/>
              </a:xfrm>
              <a:prstGeom prst="can">
                <a:avLst>
                  <a:gd name="adj" fmla="val 7948"/>
                </a:avLst>
              </a:prstGeom>
              <a:solidFill>
                <a:srgbClr val="FF99CC"/>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89" name="AutoShape 199"/>
              <p:cNvSpPr>
                <a:spLocks noChangeArrowheads="1"/>
              </p:cNvSpPr>
              <p:nvPr/>
            </p:nvSpPr>
            <p:spPr bwMode="auto">
              <a:xfrm>
                <a:off x="1968" y="2637"/>
                <a:ext cx="86" cy="339"/>
              </a:xfrm>
              <a:prstGeom prst="can">
                <a:avLst>
                  <a:gd name="adj" fmla="val 18341"/>
                </a:avLst>
              </a:prstGeom>
              <a:solidFill>
                <a:srgbClr val="FF99CC"/>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sp>
            <p:nvSpPr>
              <p:cNvPr id="90" name="AutoShape 200"/>
              <p:cNvSpPr>
                <a:spLocks noChangeArrowheads="1"/>
              </p:cNvSpPr>
              <p:nvPr/>
            </p:nvSpPr>
            <p:spPr bwMode="auto">
              <a:xfrm>
                <a:off x="2256" y="2647"/>
                <a:ext cx="96" cy="164"/>
              </a:xfrm>
              <a:prstGeom prst="can">
                <a:avLst>
                  <a:gd name="adj" fmla="val 7948"/>
                </a:avLst>
              </a:prstGeom>
              <a:solidFill>
                <a:srgbClr val="FF99CC"/>
              </a:solidFill>
              <a:ln w="9525">
                <a:solidFill>
                  <a:srgbClr val="000000"/>
                </a:solidFill>
                <a:round/>
                <a:headEnd/>
                <a:tailEnd/>
              </a:ln>
            </p:spPr>
            <p:txBody>
              <a:bodyPr anchor="ctr"/>
              <a:lstStyle>
                <a:lvl1pPr eaLnBrk="0" hangingPunct="0">
                  <a:spcBef>
                    <a:spcPct val="20000"/>
                  </a:spcBef>
                  <a:buClr>
                    <a:srgbClr val="008000"/>
                  </a:buClr>
                  <a:buSzPct val="75000"/>
                  <a:buFont typeface="Wingdings 3" pitchFamily="18" charset="2"/>
                  <a:buChar char="u"/>
                  <a:defRPr sz="2600">
                    <a:solidFill>
                      <a:srgbClr val="333399"/>
                    </a:solidFill>
                    <a:latin typeface="Arial" charset="0"/>
                  </a:defRPr>
                </a:lvl1pPr>
                <a:lvl2pPr marL="742950" indent="-285750" eaLnBrk="0" hangingPunct="0">
                  <a:spcBef>
                    <a:spcPct val="20000"/>
                  </a:spcBef>
                  <a:buClr>
                    <a:srgbClr val="333399"/>
                  </a:buClr>
                  <a:buSzPct val="115000"/>
                  <a:buChar char="•"/>
                  <a:defRPr sz="2400">
                    <a:solidFill>
                      <a:srgbClr val="008000"/>
                    </a:solidFill>
                    <a:latin typeface="Arial" charset="0"/>
                  </a:defRPr>
                </a:lvl2pPr>
                <a:lvl3pPr marL="1143000" indent="-228600" eaLnBrk="0" hangingPunct="0">
                  <a:spcBef>
                    <a:spcPct val="20000"/>
                  </a:spcBef>
                  <a:buClr>
                    <a:srgbClr val="333399"/>
                  </a:buClr>
                  <a:buSzPct val="90000"/>
                  <a:buFont typeface="Wingdings" pitchFamily="2" charset="2"/>
                  <a:buChar char="§"/>
                  <a:defRPr sz="22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solidFill>
                    <a:schemeClr val="tx1"/>
                  </a:solidFill>
                </a:endParaRPr>
              </a:p>
            </p:txBody>
          </p:sp>
        </p:grpSp>
      </p:grpSp>
      <p:sp>
        <p:nvSpPr>
          <p:cNvPr id="112" name="Freeform 127"/>
          <p:cNvSpPr>
            <a:spLocks/>
          </p:cNvSpPr>
          <p:nvPr/>
        </p:nvSpPr>
        <p:spPr bwMode="auto">
          <a:xfrm>
            <a:off x="8396069" y="3830856"/>
            <a:ext cx="408641" cy="823697"/>
          </a:xfrm>
          <a:custGeom>
            <a:avLst/>
            <a:gdLst>
              <a:gd name="T0" fmla="*/ 0 w 561"/>
              <a:gd name="T1" fmla="*/ 2147483647 h 1260"/>
              <a:gd name="T2" fmla="*/ 2147483647 w 561"/>
              <a:gd name="T3" fmla="*/ 0 h 1260"/>
              <a:gd name="T4" fmla="*/ 2147483647 w 561"/>
              <a:gd name="T5" fmla="*/ 2147483647 h 1260"/>
              <a:gd name="T6" fmla="*/ 0 w 561"/>
              <a:gd name="T7" fmla="*/ 2147483647 h 1260"/>
              <a:gd name="T8" fmla="*/ 0 w 561"/>
              <a:gd name="T9" fmla="*/ 2147483647 h 1260"/>
              <a:gd name="T10" fmla="*/ 0 60000 65536"/>
              <a:gd name="T11" fmla="*/ 0 60000 65536"/>
              <a:gd name="T12" fmla="*/ 0 60000 65536"/>
              <a:gd name="T13" fmla="*/ 0 60000 65536"/>
              <a:gd name="T14" fmla="*/ 0 60000 65536"/>
              <a:gd name="T15" fmla="*/ 0 w 561"/>
              <a:gd name="T16" fmla="*/ 0 h 1260"/>
              <a:gd name="T17" fmla="*/ 561 w 561"/>
              <a:gd name="T18" fmla="*/ 1260 h 1260"/>
            </a:gdLst>
            <a:ahLst/>
            <a:cxnLst>
              <a:cxn ang="T10">
                <a:pos x="T0" y="T1"/>
              </a:cxn>
              <a:cxn ang="T11">
                <a:pos x="T2" y="T3"/>
              </a:cxn>
              <a:cxn ang="T12">
                <a:pos x="T4" y="T5"/>
              </a:cxn>
              <a:cxn ang="T13">
                <a:pos x="T6" y="T7"/>
              </a:cxn>
              <a:cxn ang="T14">
                <a:pos x="T8" y="T9"/>
              </a:cxn>
            </a:cxnLst>
            <a:rect l="T15" t="T16" r="T17" b="T18"/>
            <a:pathLst>
              <a:path w="561" h="1260">
                <a:moveTo>
                  <a:pt x="0" y="540"/>
                </a:moveTo>
                <a:lnTo>
                  <a:pt x="561" y="0"/>
                </a:lnTo>
                <a:lnTo>
                  <a:pt x="561" y="720"/>
                </a:lnTo>
                <a:lnTo>
                  <a:pt x="0" y="1260"/>
                </a:lnTo>
                <a:lnTo>
                  <a:pt x="0" y="540"/>
                </a:lnTo>
                <a:close/>
              </a:path>
            </a:pathLst>
          </a:custGeom>
          <a:solidFill>
            <a:srgbClr val="808080">
              <a:alpha val="74901"/>
            </a:srgbClr>
          </a:solidFill>
          <a:ln w="9525" cap="flat" cmpd="sng">
            <a:solidFill>
              <a:srgbClr val="000000"/>
            </a:solidFill>
            <a:prstDash val="solid"/>
            <a:round/>
            <a:headEnd type="none" w="med" len="med"/>
            <a:tailEnd type="none" w="med" len="med"/>
          </a:ln>
        </p:spPr>
        <p:txBody>
          <a:bodyPr/>
          <a:lstStyle/>
          <a:p>
            <a:endParaRPr lang="en-US"/>
          </a:p>
        </p:txBody>
      </p:sp>
      <p:sp>
        <p:nvSpPr>
          <p:cNvPr id="113" name="Line 148"/>
          <p:cNvSpPr>
            <a:spLocks noChangeShapeType="1"/>
          </p:cNvSpPr>
          <p:nvPr/>
        </p:nvSpPr>
        <p:spPr bwMode="auto">
          <a:xfrm flipV="1">
            <a:off x="6445354" y="3854504"/>
            <a:ext cx="350580" cy="3185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0" name="Picture 1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442" y="2473834"/>
            <a:ext cx="5208767" cy="3906575"/>
          </a:xfrm>
          <a:prstGeom prst="rect">
            <a:avLst/>
          </a:prstGeom>
        </p:spPr>
      </p:pic>
      <p:sp>
        <p:nvSpPr>
          <p:cNvPr id="111" name="Title 10">
            <a:extLst>
              <a:ext uri="{FF2B5EF4-FFF2-40B4-BE49-F238E27FC236}">
                <a16:creationId xmlns:a16="http://schemas.microsoft.com/office/drawing/2014/main" xmlns="" id="{39800611-3F8A-4F13-A591-BEC2A2AAE389}"/>
              </a:ext>
            </a:extLst>
          </p:cNvPr>
          <p:cNvSpPr txBox="1">
            <a:spLocks/>
          </p:cNvSpPr>
          <p:nvPr/>
        </p:nvSpPr>
        <p:spPr>
          <a:xfrm>
            <a:off x="1828799" y="555605"/>
            <a:ext cx="8753976" cy="954107"/>
          </a:xfrm>
          <a:prstGeom prst="rect">
            <a:avLst/>
          </a:prstGeom>
        </p:spPr>
        <p:txBody>
          <a:bodyPr vert="horz" wrap="square"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Application of Incremental Sampling Methodology to Treatment Confirmation</a:t>
            </a:r>
            <a:endParaRPr lang="en-US" b="1" dirty="0"/>
          </a:p>
        </p:txBody>
      </p:sp>
    </p:spTree>
    <p:extLst>
      <p:ext uri="{BB962C8B-B14F-4D97-AF65-F5344CB8AC3E}">
        <p14:creationId xmlns:p14="http://schemas.microsoft.com/office/powerpoint/2010/main" val="87925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73475" y="1526077"/>
            <a:ext cx="4727326" cy="4522298"/>
          </a:xfrm>
        </p:spPr>
        <p:txBody>
          <a:bodyPr>
            <a:normAutofit/>
          </a:bodyPr>
          <a:lstStyle/>
          <a:p>
            <a:r>
              <a:rPr lang="en-US" dirty="0"/>
              <a:t>This work is funded and overseen by USAID. Special thanks to:</a:t>
            </a:r>
          </a:p>
          <a:p>
            <a:pPr lvl="1"/>
            <a:r>
              <a:rPr lang="en-US" dirty="0"/>
              <a:t>Michael Greene</a:t>
            </a:r>
          </a:p>
          <a:p>
            <a:pPr lvl="1"/>
            <a:r>
              <a:rPr lang="en-US" dirty="0" err="1"/>
              <a:t>Joakim</a:t>
            </a:r>
            <a:r>
              <a:rPr lang="en-US" dirty="0"/>
              <a:t> Parker</a:t>
            </a:r>
          </a:p>
          <a:p>
            <a:pPr lvl="1"/>
            <a:r>
              <a:rPr lang="en-US" dirty="0"/>
              <a:t>Chris Abrams</a:t>
            </a:r>
          </a:p>
          <a:p>
            <a:pPr lvl="1"/>
            <a:r>
              <a:rPr lang="en-US" dirty="0"/>
              <a:t>Kyung </a:t>
            </a:r>
            <a:r>
              <a:rPr lang="en-US" dirty="0" err="1"/>
              <a:t>Choe</a:t>
            </a:r>
            <a:endParaRPr lang="en-US" dirty="0"/>
          </a:p>
          <a:p>
            <a:pPr lvl="1"/>
            <a:r>
              <a:rPr lang="en-US" dirty="0"/>
              <a:t>Jim Brown</a:t>
            </a:r>
          </a:p>
          <a:p>
            <a:pPr lvl="1"/>
            <a:r>
              <a:rPr lang="en-US" dirty="0"/>
              <a:t>Maura Patterson</a:t>
            </a:r>
          </a:p>
          <a:p>
            <a:pPr lvl="1"/>
            <a:r>
              <a:rPr lang="en-US" dirty="0"/>
              <a:t>Andrew Sayers-Fay</a:t>
            </a:r>
          </a:p>
          <a:p>
            <a:pPr lvl="1"/>
            <a:r>
              <a:rPr lang="en-US" dirty="0" err="1"/>
              <a:t>Phuc</a:t>
            </a:r>
            <a:r>
              <a:rPr lang="en-US" dirty="0"/>
              <a:t> Nguyen</a:t>
            </a:r>
          </a:p>
        </p:txBody>
      </p:sp>
      <p:sp>
        <p:nvSpPr>
          <p:cNvPr id="4" name="Title 10">
            <a:extLst>
              <a:ext uri="{FF2B5EF4-FFF2-40B4-BE49-F238E27FC236}">
                <a16:creationId xmlns:a16="http://schemas.microsoft.com/office/drawing/2014/main" xmlns="" id="{076C124E-1887-4629-9BB2-636BD8574230}"/>
              </a:ext>
            </a:extLst>
          </p:cNvPr>
          <p:cNvSpPr>
            <a:spLocks noGrp="1"/>
          </p:cNvSpPr>
          <p:nvPr>
            <p:ph type="title"/>
          </p:nvPr>
        </p:nvSpPr>
        <p:spPr>
          <a:xfrm>
            <a:off x="1828800" y="986492"/>
            <a:ext cx="5934075" cy="523220"/>
          </a:xfrm>
        </p:spPr>
        <p:txBody>
          <a:bodyPr/>
          <a:lstStyle/>
          <a:p>
            <a:r>
              <a:rPr lang="en-US" sz="2800" b="1" dirty="0"/>
              <a:t>Acknowledgements</a:t>
            </a:r>
            <a:endParaRPr lang="en-US" dirty="0"/>
          </a:p>
        </p:txBody>
      </p:sp>
    </p:spTree>
    <p:extLst>
      <p:ext uri="{BB962C8B-B14F-4D97-AF65-F5344CB8AC3E}">
        <p14:creationId xmlns:p14="http://schemas.microsoft.com/office/powerpoint/2010/main" val="1138811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524000" y="990600"/>
            <a:ext cx="8763000" cy="5486400"/>
          </a:xfrm>
          <a:prstGeom prst="rect">
            <a:avLst/>
          </a:prstGeom>
        </p:spPr>
        <p:txBody>
          <a:bodyPr vert="horz" lIns="91440" tIns="45720" rIns="91440" bIns="45720" rtlCol="0">
            <a:normAutofit/>
          </a:bodyPr>
          <a:lstStyle/>
          <a:p>
            <a:pPr marL="285750" indent="-285750">
              <a:spcBef>
                <a:spcPts val="600"/>
              </a:spcBef>
              <a:buFont typeface="Arial" panose="020B0604020202020204" pitchFamily="34" charset="0"/>
              <a:buChar char="•"/>
            </a:pPr>
            <a:endParaRPr lang="en-US" sz="2800" dirty="0"/>
          </a:p>
        </p:txBody>
      </p:sp>
      <p:sp>
        <p:nvSpPr>
          <p:cNvPr id="12" name="Rectangle 2"/>
          <p:cNvSpPr>
            <a:spLocks noChangeArrowheads="1"/>
          </p:cNvSpPr>
          <p:nvPr/>
        </p:nvSpPr>
        <p:spPr bwMode="auto">
          <a:xfrm>
            <a:off x="1557867" y="2808951"/>
            <a:ext cx="99906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700055765"/>
              </p:ext>
            </p:extLst>
          </p:nvPr>
        </p:nvGraphicFramePr>
        <p:xfrm>
          <a:off x="1780951" y="1733993"/>
          <a:ext cx="8753977" cy="4480560"/>
        </p:xfrm>
        <a:graphic>
          <a:graphicData uri="http://schemas.openxmlformats.org/drawingml/2006/table">
            <a:tbl>
              <a:tblPr firstRow="1" firstCol="1" bandRow="1">
                <a:tableStyleId>{93296810-A885-4BE3-A3E7-6D5BEEA58F35}</a:tableStyleId>
              </a:tblPr>
              <a:tblGrid>
                <a:gridCol w="1928683">
                  <a:extLst>
                    <a:ext uri="{9D8B030D-6E8A-4147-A177-3AD203B41FA5}">
                      <a16:colId xmlns:a16="http://schemas.microsoft.com/office/drawing/2014/main" xmlns="" val="20000"/>
                    </a:ext>
                  </a:extLst>
                </a:gridCol>
                <a:gridCol w="2949201">
                  <a:extLst>
                    <a:ext uri="{9D8B030D-6E8A-4147-A177-3AD203B41FA5}">
                      <a16:colId xmlns:a16="http://schemas.microsoft.com/office/drawing/2014/main" xmlns="" val="20001"/>
                    </a:ext>
                  </a:extLst>
                </a:gridCol>
                <a:gridCol w="1095418">
                  <a:extLst>
                    <a:ext uri="{9D8B030D-6E8A-4147-A177-3AD203B41FA5}">
                      <a16:colId xmlns:a16="http://schemas.microsoft.com/office/drawing/2014/main" xmlns="" val="20002"/>
                    </a:ext>
                  </a:extLst>
                </a:gridCol>
                <a:gridCol w="1263944">
                  <a:extLst>
                    <a:ext uri="{9D8B030D-6E8A-4147-A177-3AD203B41FA5}">
                      <a16:colId xmlns:a16="http://schemas.microsoft.com/office/drawing/2014/main" xmlns="" val="20003"/>
                    </a:ext>
                  </a:extLst>
                </a:gridCol>
                <a:gridCol w="1516731">
                  <a:extLst>
                    <a:ext uri="{9D8B030D-6E8A-4147-A177-3AD203B41FA5}">
                      <a16:colId xmlns:a16="http://schemas.microsoft.com/office/drawing/2014/main" xmlns="" val="20004"/>
                    </a:ext>
                  </a:extLst>
                </a:gridCol>
              </a:tblGrid>
              <a:tr h="640080">
                <a:tc>
                  <a:txBody>
                    <a:bodyPr/>
                    <a:lstStyle/>
                    <a:p>
                      <a:pPr marL="0" marR="0" algn="l">
                        <a:spcBef>
                          <a:spcPts val="0"/>
                        </a:spcBef>
                        <a:spcAft>
                          <a:spcPts val="0"/>
                        </a:spcAft>
                      </a:pPr>
                      <a:r>
                        <a:rPr lang="en-US" sz="1200" dirty="0">
                          <a:solidFill>
                            <a:schemeClr val="tx1"/>
                          </a:solidFill>
                          <a:effectLst/>
                        </a:rPr>
                        <a:t>Sample ID</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rPr>
                        <a:t>Location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solidFill>
                            <a:schemeClr val="tx1"/>
                          </a:solidFill>
                          <a:effectLst/>
                        </a:rPr>
                        <a:t>Date Sampled</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solidFill>
                            <a:schemeClr val="tx1"/>
                          </a:solidFill>
                          <a:effectLst/>
                        </a:rPr>
                        <a:t>Action Level </a:t>
                      </a:r>
                      <a:br>
                        <a:rPr lang="en-US" sz="1200" dirty="0">
                          <a:solidFill>
                            <a:schemeClr val="tx1"/>
                          </a:solidFill>
                          <a:effectLst/>
                        </a:rPr>
                      </a:br>
                      <a:r>
                        <a:rPr lang="en-US" sz="1200" dirty="0">
                          <a:solidFill>
                            <a:schemeClr val="tx1"/>
                          </a:solidFill>
                          <a:effectLst/>
                        </a:rPr>
                        <a:t>(</a:t>
                      </a:r>
                      <a:r>
                        <a:rPr lang="en-US" sz="1200" dirty="0" err="1">
                          <a:solidFill>
                            <a:schemeClr val="tx1"/>
                          </a:solidFill>
                          <a:effectLst/>
                        </a:rPr>
                        <a:t>pg</a:t>
                      </a:r>
                      <a:r>
                        <a:rPr lang="en-US" sz="1200" dirty="0">
                          <a:solidFill>
                            <a:schemeClr val="tx1"/>
                          </a:solidFill>
                          <a:effectLst/>
                        </a:rPr>
                        <a:t> TEQ/g)</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solidFill>
                            <a:schemeClr val="tx1"/>
                          </a:solidFill>
                          <a:effectLst/>
                        </a:rPr>
                        <a:t>Dioxin Concentration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chemeClr val="tx1"/>
                          </a:solidFill>
                          <a:effectLst/>
                        </a:rPr>
                        <a:t>(</a:t>
                      </a:r>
                      <a:r>
                        <a:rPr lang="en-US" sz="1200" dirty="0" err="1">
                          <a:solidFill>
                            <a:schemeClr val="tx1"/>
                          </a:solidFill>
                          <a:effectLst/>
                        </a:rPr>
                        <a:t>pg</a:t>
                      </a:r>
                      <a:r>
                        <a:rPr lang="en-US" sz="1200" dirty="0">
                          <a:solidFill>
                            <a:schemeClr val="tx1"/>
                          </a:solidFill>
                          <a:effectLst/>
                        </a:rPr>
                        <a:t> TEQ/g)</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40080">
                <a:tc>
                  <a:txBody>
                    <a:bodyPr/>
                    <a:lstStyle/>
                    <a:p>
                      <a:pPr marL="0" marR="0">
                        <a:spcBef>
                          <a:spcPts val="0"/>
                        </a:spcBef>
                        <a:spcAft>
                          <a:spcPts val="0"/>
                        </a:spcAft>
                      </a:pPr>
                      <a:r>
                        <a:rPr lang="en-US" sz="1200" dirty="0">
                          <a:solidFill>
                            <a:schemeClr val="tx1"/>
                          </a:solidFill>
                          <a:effectLst/>
                        </a:rPr>
                        <a:t>1R-SL-P1-IPTD-0001</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rPr>
                        <a:t>Phase I IPTD samples collected at A locations, 0-1m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a:effectLst/>
                        </a:rPr>
                        <a:t>3/23/2015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150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51.5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640080">
                <a:tc>
                  <a:txBody>
                    <a:bodyPr/>
                    <a:lstStyle/>
                    <a:p>
                      <a:pPr marL="0" marR="0">
                        <a:spcBef>
                          <a:spcPts val="0"/>
                        </a:spcBef>
                        <a:spcAft>
                          <a:spcPts val="0"/>
                        </a:spcAft>
                      </a:pPr>
                      <a:r>
                        <a:rPr lang="en-US" sz="1200" dirty="0">
                          <a:solidFill>
                            <a:schemeClr val="tx1"/>
                          </a:solidFill>
                          <a:effectLst/>
                        </a:rPr>
                        <a:t>1R-SL-P1-IPTD-0002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rPr>
                        <a:t>Phase I IPTD samples collected at B locations, 1-2m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4/25/2015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a:effectLst/>
                        </a:rPr>
                        <a:t>150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0.332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40080">
                <a:tc>
                  <a:txBody>
                    <a:bodyPr/>
                    <a:lstStyle/>
                    <a:p>
                      <a:pPr marL="0" marR="0">
                        <a:spcBef>
                          <a:spcPts val="0"/>
                        </a:spcBef>
                        <a:spcAft>
                          <a:spcPts val="0"/>
                        </a:spcAft>
                      </a:pPr>
                      <a:r>
                        <a:rPr lang="en-US" sz="1200" dirty="0">
                          <a:solidFill>
                            <a:schemeClr val="tx1"/>
                          </a:solidFill>
                          <a:effectLst/>
                        </a:rPr>
                        <a:t>1R-SL-P1-IPTD-0003</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rPr>
                        <a:t>Phase I IPTD samples collected at B locations, 2-3m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4/25/2015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a:effectLst/>
                        </a:rPr>
                        <a:t>150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0.237, 2.34, 0.27</a:t>
                      </a:r>
                    </a:p>
                    <a:p>
                      <a:pPr marL="0" marR="0" algn="ctr">
                        <a:spcBef>
                          <a:spcPts val="0"/>
                        </a:spcBef>
                        <a:spcAft>
                          <a:spcPts val="0"/>
                        </a:spcAft>
                      </a:pPr>
                      <a:r>
                        <a:rPr lang="en-US" sz="1400" dirty="0">
                          <a:effectLst/>
                        </a:rPr>
                        <a:t>95%</a:t>
                      </a:r>
                      <a:r>
                        <a:rPr lang="en-US" sz="1400" baseline="0" dirty="0">
                          <a:effectLst/>
                        </a:rPr>
                        <a:t> UCL = 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40080">
                <a:tc>
                  <a:txBody>
                    <a:bodyPr/>
                    <a:lstStyle/>
                    <a:p>
                      <a:pPr marL="0" marR="0">
                        <a:spcBef>
                          <a:spcPts val="0"/>
                        </a:spcBef>
                        <a:spcAft>
                          <a:spcPts val="0"/>
                        </a:spcAft>
                      </a:pPr>
                      <a:r>
                        <a:rPr lang="en-US" sz="1200" dirty="0">
                          <a:solidFill>
                            <a:schemeClr val="tx1"/>
                          </a:solidFill>
                          <a:effectLst/>
                        </a:rPr>
                        <a:t>1R-SL-P1-IPTD-0004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rPr>
                        <a:t>Phase I IPTD samples collected at B locations, 3-4m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4/25/2015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150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0.304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40080">
                <a:tc>
                  <a:txBody>
                    <a:bodyPr/>
                    <a:lstStyle/>
                    <a:p>
                      <a:pPr marL="0" marR="0">
                        <a:spcBef>
                          <a:spcPts val="0"/>
                        </a:spcBef>
                        <a:spcAft>
                          <a:spcPts val="0"/>
                        </a:spcAft>
                      </a:pPr>
                      <a:r>
                        <a:rPr lang="en-US" sz="1200" dirty="0">
                          <a:solidFill>
                            <a:schemeClr val="tx1"/>
                          </a:solidFill>
                          <a:effectLst/>
                        </a:rPr>
                        <a:t>1R-SL-P1-IPTD-0005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rPr>
                        <a:t>Phase I IPTD samples collected at B locations, 4-5m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4/25/2015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150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0.0918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640080">
                <a:tc>
                  <a:txBody>
                    <a:bodyPr/>
                    <a:lstStyle/>
                    <a:p>
                      <a:pPr marL="0" marR="0">
                        <a:spcBef>
                          <a:spcPts val="0"/>
                        </a:spcBef>
                        <a:spcAft>
                          <a:spcPts val="0"/>
                        </a:spcAft>
                      </a:pPr>
                      <a:r>
                        <a:rPr lang="en-US" sz="1200" dirty="0">
                          <a:solidFill>
                            <a:schemeClr val="tx1"/>
                          </a:solidFill>
                          <a:effectLst/>
                        </a:rPr>
                        <a:t>1R-SL-P1-IPTD-0006</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rPr>
                        <a:t>Phase I IPTD samples collected at B locations, 5-6m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4/25/2015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150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0.981 </a:t>
                      </a:r>
                      <a:br>
                        <a:rPr lang="en-US" sz="1400" dirty="0">
                          <a:effectLst/>
                        </a:rPr>
                      </a:br>
                      <a:r>
                        <a:rPr lang="en-US" sz="1400" dirty="0">
                          <a:effectLst/>
                        </a:rPr>
                        <a:t>(lab dup 0.819)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18" marR="550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6" name="Title 10">
            <a:extLst>
              <a:ext uri="{FF2B5EF4-FFF2-40B4-BE49-F238E27FC236}">
                <a16:creationId xmlns:a16="http://schemas.microsoft.com/office/drawing/2014/main" xmlns="" id="{111AEB37-DC9B-4C92-8C6E-746AFCE91AFF}"/>
              </a:ext>
            </a:extLst>
          </p:cNvPr>
          <p:cNvSpPr txBox="1">
            <a:spLocks/>
          </p:cNvSpPr>
          <p:nvPr/>
        </p:nvSpPr>
        <p:spPr>
          <a:xfrm>
            <a:off x="2558373" y="357294"/>
            <a:ext cx="8753976" cy="523220"/>
          </a:xfrm>
          <a:prstGeom prst="rect">
            <a:avLst/>
          </a:prstGeom>
        </p:spPr>
        <p:txBody>
          <a:bodyPr vert="horz" wrap="square"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Phase 1 Final Sample Results (May 2015)</a:t>
            </a:r>
            <a:endParaRPr lang="en-US" b="1" dirty="0"/>
          </a:p>
        </p:txBody>
      </p:sp>
      <p:pic>
        <p:nvPicPr>
          <p:cNvPr id="3" name="Picture 2"/>
          <p:cNvPicPr>
            <a:picLocks noChangeAspect="1"/>
          </p:cNvPicPr>
          <p:nvPr/>
        </p:nvPicPr>
        <p:blipFill>
          <a:blip r:embed="rId3"/>
          <a:stretch>
            <a:fillRect/>
          </a:stretch>
        </p:blipFill>
        <p:spPr>
          <a:xfrm>
            <a:off x="1524000" y="990600"/>
            <a:ext cx="9146708" cy="5824944"/>
          </a:xfrm>
          <a:prstGeom prst="rect">
            <a:avLst/>
          </a:prstGeom>
        </p:spPr>
      </p:pic>
      <p:sp>
        <p:nvSpPr>
          <p:cNvPr id="4" name="TextBox 3"/>
          <p:cNvSpPr txBox="1"/>
          <p:nvPr/>
        </p:nvSpPr>
        <p:spPr>
          <a:xfrm>
            <a:off x="2023354" y="3749183"/>
            <a:ext cx="1857982" cy="307777"/>
          </a:xfrm>
          <a:prstGeom prst="rect">
            <a:avLst/>
          </a:prstGeom>
          <a:solidFill>
            <a:schemeClr val="bg1"/>
          </a:solidFill>
        </p:spPr>
        <p:txBody>
          <a:bodyPr wrap="square" rtlCol="0">
            <a:spAutoFit/>
          </a:bodyPr>
          <a:lstStyle/>
          <a:p>
            <a:r>
              <a:rPr lang="en-US" sz="1400" dirty="0"/>
              <a:t>95% UCL = 2.6 </a:t>
            </a:r>
            <a:r>
              <a:rPr lang="en-US" sz="1400" dirty="0" err="1"/>
              <a:t>pg</a:t>
            </a:r>
            <a:r>
              <a:rPr lang="en-US" sz="1400" dirty="0"/>
              <a:t>/g</a:t>
            </a:r>
          </a:p>
        </p:txBody>
      </p:sp>
      <p:sp>
        <p:nvSpPr>
          <p:cNvPr id="9" name="TextBox 8"/>
          <p:cNvSpPr txBox="1"/>
          <p:nvPr/>
        </p:nvSpPr>
        <p:spPr>
          <a:xfrm>
            <a:off x="1031557" y="3144037"/>
            <a:ext cx="492443" cy="1633520"/>
          </a:xfrm>
          <a:prstGeom prst="rect">
            <a:avLst/>
          </a:prstGeom>
          <a:solidFill>
            <a:schemeClr val="bg1"/>
          </a:solidFill>
        </p:spPr>
        <p:txBody>
          <a:bodyPr vert="vert270" wrap="square" rtlCol="0">
            <a:spAutoFit/>
          </a:bodyPr>
          <a:lstStyle/>
          <a:p>
            <a:pPr algn="ctr"/>
            <a:r>
              <a:rPr lang="en-US" sz="2000" dirty="0"/>
              <a:t>Depth (m)</a:t>
            </a:r>
          </a:p>
        </p:txBody>
      </p:sp>
    </p:spTree>
    <p:extLst>
      <p:ext uri="{BB962C8B-B14F-4D97-AF65-F5344CB8AC3E}">
        <p14:creationId xmlns:p14="http://schemas.microsoft.com/office/powerpoint/2010/main" val="4204629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5849" y="1733872"/>
            <a:ext cx="3795352" cy="1714179"/>
          </a:xfrm>
        </p:spPr>
        <p:txBody>
          <a:bodyPr/>
          <a:lstStyle/>
          <a:p>
            <a:r>
              <a:rPr lang="en-US" dirty="0"/>
              <a:t>Phase 1 pile was quenched May-July 2015</a:t>
            </a:r>
          </a:p>
          <a:p>
            <a:r>
              <a:rPr lang="en-US" dirty="0"/>
              <a:t>Phase 1 treated soil/ sediment was removed September-October 2015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049" t="22596" r="9490" b="7085"/>
          <a:stretch/>
        </p:blipFill>
        <p:spPr>
          <a:xfrm>
            <a:off x="5791202" y="1687935"/>
            <a:ext cx="4699783" cy="2458275"/>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7037" b="36666"/>
          <a:stretch/>
        </p:blipFill>
        <p:spPr>
          <a:xfrm>
            <a:off x="1388893" y="4189131"/>
            <a:ext cx="9402470" cy="2448596"/>
          </a:xfrm>
          <a:prstGeom prst="rect">
            <a:avLst/>
          </a:prstGeom>
        </p:spPr>
      </p:pic>
      <p:sp>
        <p:nvSpPr>
          <p:cNvPr id="9" name="Text Box 2"/>
          <p:cNvSpPr txBox="1">
            <a:spLocks noChangeArrowheads="1"/>
          </p:cNvSpPr>
          <p:nvPr/>
        </p:nvSpPr>
        <p:spPr bwMode="auto">
          <a:xfrm>
            <a:off x="3710307" y="4578511"/>
            <a:ext cx="1433195" cy="526415"/>
          </a:xfrm>
          <a:prstGeom prst="rect">
            <a:avLst/>
          </a:prstGeom>
          <a:ln>
            <a:solidFill>
              <a:srgbClr val="0000FF"/>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gn="ctr">
              <a:spcBef>
                <a:spcPts val="0"/>
              </a:spcBef>
              <a:spcAft>
                <a:spcPts val="0"/>
              </a:spcAft>
            </a:pPr>
            <a:r>
              <a:rPr lang="en-US" sz="1000" dirty="0">
                <a:solidFill>
                  <a:srgbClr val="0070C0"/>
                </a:solidFill>
                <a:latin typeface="Arial" panose="020B0604020202020204" pitchFamily="34" charset="0"/>
                <a:ea typeface="Times" panose="02020603050405020304" pitchFamily="18" charset="0"/>
                <a:cs typeface="Angsana New" panose="02020603050405020304" pitchFamily="18" charset="-34"/>
              </a:rPr>
              <a:t>Temporary storage area for Phase 1 treated material</a:t>
            </a:r>
            <a:endParaRPr lang="en-US" sz="1000" dirty="0">
              <a:latin typeface="Times" panose="02020603050405020304" pitchFamily="18" charset="0"/>
              <a:ea typeface="Times" panose="02020603050405020304" pitchFamily="18" charset="0"/>
              <a:cs typeface="Angsana New" panose="02020603050405020304" pitchFamily="18" charset="-34"/>
            </a:endParaRPr>
          </a:p>
        </p:txBody>
      </p:sp>
      <p:cxnSp>
        <p:nvCxnSpPr>
          <p:cNvPr id="10" name="Straight Arrow Connector 9"/>
          <p:cNvCxnSpPr>
            <a:stCxn id="9" idx="3"/>
          </p:cNvCxnSpPr>
          <p:nvPr/>
        </p:nvCxnSpPr>
        <p:spPr>
          <a:xfrm>
            <a:off x="5143501" y="4841719"/>
            <a:ext cx="1710982" cy="345153"/>
          </a:xfrm>
          <a:prstGeom prst="straightConnector1">
            <a:avLst/>
          </a:prstGeom>
          <a:ln>
            <a:solidFill>
              <a:srgbClr val="0000FF"/>
            </a:solidFill>
            <a:tailEnd type="triangle"/>
          </a:ln>
        </p:spPr>
        <p:style>
          <a:lnRef idx="2">
            <a:schemeClr val="accent1"/>
          </a:lnRef>
          <a:fillRef idx="1">
            <a:schemeClr val="lt1"/>
          </a:fillRef>
          <a:effectRef idx="0">
            <a:schemeClr val="accent1"/>
          </a:effectRef>
          <a:fontRef idx="minor">
            <a:schemeClr val="dk1"/>
          </a:fontRef>
        </p:style>
      </p:cxnSp>
      <p:sp>
        <p:nvSpPr>
          <p:cNvPr id="13" name="Text Box 2"/>
          <p:cNvSpPr txBox="1">
            <a:spLocks noChangeArrowheads="1"/>
          </p:cNvSpPr>
          <p:nvPr/>
        </p:nvSpPr>
        <p:spPr bwMode="auto">
          <a:xfrm>
            <a:off x="5067302" y="6389689"/>
            <a:ext cx="1685925" cy="415210"/>
          </a:xfrm>
          <a:prstGeom prst="rect">
            <a:avLst/>
          </a:prstGeom>
          <a:ln>
            <a:solidFill>
              <a:srgbClr val="0000FF"/>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spcBef>
                <a:spcPts val="0"/>
              </a:spcBef>
              <a:spcAft>
                <a:spcPts val="0"/>
              </a:spcAft>
            </a:pPr>
            <a:r>
              <a:rPr lang="en-US" sz="1000" dirty="0">
                <a:solidFill>
                  <a:srgbClr val="0070C0"/>
                </a:solidFill>
                <a:latin typeface="Arial" panose="020B0604020202020204" pitchFamily="34" charset="0"/>
                <a:ea typeface="Times" panose="02020603050405020304" pitchFamily="18" charset="0"/>
                <a:cs typeface="Angsana New" panose="02020603050405020304" pitchFamily="18" charset="-34"/>
              </a:rPr>
              <a:t>Removal of Phase 1 treated soil/sediment</a:t>
            </a:r>
            <a:endParaRPr lang="en-US" sz="1000" dirty="0">
              <a:latin typeface="Times" panose="02020603050405020304" pitchFamily="18" charset="0"/>
              <a:ea typeface="Times" panose="02020603050405020304" pitchFamily="18" charset="0"/>
              <a:cs typeface="Angsana New" panose="02020603050405020304" pitchFamily="18" charset="-34"/>
            </a:endParaRPr>
          </a:p>
        </p:txBody>
      </p:sp>
      <p:cxnSp>
        <p:nvCxnSpPr>
          <p:cNvPr id="14" name="Straight Arrow Connector 13"/>
          <p:cNvCxnSpPr/>
          <p:nvPr/>
        </p:nvCxnSpPr>
        <p:spPr>
          <a:xfrm flipH="1" flipV="1">
            <a:off x="4038600" y="5789675"/>
            <a:ext cx="1028700" cy="863858"/>
          </a:xfrm>
          <a:prstGeom prst="straightConnector1">
            <a:avLst/>
          </a:prstGeom>
          <a:ln>
            <a:solidFill>
              <a:srgbClr val="0000FF"/>
            </a:solidFill>
            <a:tailEnd type="triangle"/>
          </a:ln>
        </p:spPr>
        <p:style>
          <a:lnRef idx="2">
            <a:schemeClr val="accent1"/>
          </a:lnRef>
          <a:fillRef idx="1">
            <a:schemeClr val="lt1"/>
          </a:fillRef>
          <a:effectRef idx="0">
            <a:schemeClr val="accent1"/>
          </a:effectRef>
          <a:fontRef idx="minor">
            <a:schemeClr val="dk1"/>
          </a:fontRef>
        </p:style>
      </p:cxnSp>
      <p:sp>
        <p:nvSpPr>
          <p:cNvPr id="11" name="Title 10">
            <a:extLst>
              <a:ext uri="{FF2B5EF4-FFF2-40B4-BE49-F238E27FC236}">
                <a16:creationId xmlns:a16="http://schemas.microsoft.com/office/drawing/2014/main" xmlns="" id="{464194D5-6047-4A7D-B497-8A7E36872649}"/>
              </a:ext>
            </a:extLst>
          </p:cNvPr>
          <p:cNvSpPr txBox="1">
            <a:spLocks/>
          </p:cNvSpPr>
          <p:nvPr/>
        </p:nvSpPr>
        <p:spPr>
          <a:xfrm>
            <a:off x="1828799" y="986493"/>
            <a:ext cx="7191376" cy="523220"/>
          </a:xfrm>
          <a:prstGeom prst="rect">
            <a:avLst/>
          </a:prstGeom>
        </p:spPr>
        <p:txBody>
          <a:bodyPr vert="horz" wrap="square"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Cooling and Removing Treated Material</a:t>
            </a:r>
            <a:endParaRPr lang="en-US" b="1" dirty="0"/>
          </a:p>
        </p:txBody>
      </p:sp>
    </p:spTree>
    <p:extLst>
      <p:ext uri="{BB962C8B-B14F-4D97-AF65-F5344CB8AC3E}">
        <p14:creationId xmlns:p14="http://schemas.microsoft.com/office/powerpoint/2010/main" val="3675722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37" y="894419"/>
            <a:ext cx="11908464" cy="523220"/>
          </a:xfrm>
        </p:spPr>
        <p:txBody>
          <a:bodyPr vert="horz" wrap="square" lIns="91440" tIns="45720" rIns="91440" bIns="45720" rtlCol="0" anchor="b" anchorCtr="0">
            <a:spAutoFit/>
          </a:bodyPr>
          <a:lstStyle/>
          <a:p>
            <a:r>
              <a:rPr lang="en-US" sz="2800" b="1" dirty="0"/>
              <a:t>Phase 2 Modifications</a:t>
            </a:r>
          </a:p>
        </p:txBody>
      </p:sp>
      <p:sp>
        <p:nvSpPr>
          <p:cNvPr id="3" name="Content Placeholder 2"/>
          <p:cNvSpPr>
            <a:spLocks noGrp="1"/>
          </p:cNvSpPr>
          <p:nvPr>
            <p:ph idx="1"/>
          </p:nvPr>
        </p:nvSpPr>
        <p:spPr>
          <a:xfrm>
            <a:off x="914400" y="1715549"/>
            <a:ext cx="4935415" cy="4233230"/>
          </a:xfrm>
        </p:spPr>
        <p:txBody>
          <a:bodyPr/>
          <a:lstStyle/>
          <a:p>
            <a:pPr>
              <a:buFont typeface="Wingdings" charset="2"/>
              <a:buChar char="§"/>
            </a:pPr>
            <a:r>
              <a:rPr lang="en-US" dirty="0"/>
              <a:t>Design</a:t>
            </a:r>
          </a:p>
          <a:p>
            <a:pPr lvl="1"/>
            <a:r>
              <a:rPr lang="en-US" dirty="0"/>
              <a:t>Heaters</a:t>
            </a:r>
          </a:p>
          <a:p>
            <a:pPr lvl="1"/>
            <a:r>
              <a:rPr lang="en-US" dirty="0"/>
              <a:t>Cover</a:t>
            </a:r>
          </a:p>
          <a:p>
            <a:pPr lvl="1"/>
            <a:r>
              <a:rPr lang="en-US" dirty="0"/>
              <a:t>Liquid Vapor Treatment Plant (LVTP) Modifications</a:t>
            </a:r>
          </a:p>
          <a:p>
            <a:r>
              <a:rPr lang="en-US" dirty="0"/>
              <a:t>Mass Balance</a:t>
            </a:r>
          </a:p>
          <a:p>
            <a:pPr lvl="1"/>
            <a:r>
              <a:rPr lang="en-US" dirty="0"/>
              <a:t>Collect initial ISM samples in pile</a:t>
            </a:r>
          </a:p>
          <a:p>
            <a:pPr lvl="1"/>
            <a:r>
              <a:rPr lang="en-US" dirty="0"/>
              <a:t>Increased sampling of LVTP processes</a:t>
            </a:r>
          </a:p>
          <a:p>
            <a:endParaRPr lang="en-US" dirty="0"/>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4"/>
          </p:nvPr>
        </p:nvSpPr>
        <p:spPr/>
        <p:txBody>
          <a:bodyPr/>
          <a:lstStyle/>
          <a:p>
            <a:pPr>
              <a:defRPr/>
            </a:pPr>
            <a:fld id="{004E23FA-282F-4C84-881E-9DAC50DAD92C}" type="slidenum">
              <a:rPr lang="en-US" smtClean="0"/>
              <a:pPr>
                <a:defRPr/>
              </a:pPr>
              <a:t>22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0862" y="1095425"/>
            <a:ext cx="6471139" cy="4853354"/>
          </a:xfrm>
          <a:prstGeom prst="rect">
            <a:avLst/>
          </a:prstGeom>
        </p:spPr>
      </p:pic>
      <p:sp>
        <p:nvSpPr>
          <p:cNvPr id="7" name="Title 1"/>
          <p:cNvSpPr txBox="1">
            <a:spLocks/>
          </p:cNvSpPr>
          <p:nvPr/>
        </p:nvSpPr>
        <p:spPr>
          <a:xfrm>
            <a:off x="7658100" y="1853692"/>
            <a:ext cx="3886200" cy="609600"/>
          </a:xfrm>
          <a:prstGeom prst="rect">
            <a:avLst/>
          </a:prstGeom>
        </p:spPr>
        <p:txBody>
          <a:bodyPr vert="horz"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dirty="0">
                <a:solidFill>
                  <a:schemeClr val="bg1"/>
                </a:solidFill>
              </a:rPr>
              <a:t>Ready for Phase 2!</a:t>
            </a:r>
          </a:p>
        </p:txBody>
      </p:sp>
    </p:spTree>
    <p:extLst>
      <p:ext uri="{BB962C8B-B14F-4D97-AF65-F5344CB8AC3E}">
        <p14:creationId xmlns:p14="http://schemas.microsoft.com/office/powerpoint/2010/main" val="1147054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805" y="990750"/>
            <a:ext cx="10363200" cy="523220"/>
          </a:xfrm>
        </p:spPr>
        <p:txBody>
          <a:bodyPr vert="horz" wrap="square" lIns="91440" tIns="45720" rIns="91440" bIns="45720" rtlCol="0" anchor="b" anchorCtr="0">
            <a:spAutoFit/>
          </a:bodyPr>
          <a:lstStyle/>
          <a:p>
            <a:r>
              <a:rPr lang="en-US" sz="2800" b="1" dirty="0"/>
              <a:t>Modified Heater Design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291" y="1729900"/>
            <a:ext cx="7858125" cy="466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47090" y="5286505"/>
            <a:ext cx="914400" cy="523220"/>
          </a:xfrm>
          <a:prstGeom prst="rect">
            <a:avLst/>
          </a:prstGeom>
          <a:noFill/>
        </p:spPr>
        <p:txBody>
          <a:bodyPr wrap="square" rtlCol="0">
            <a:spAutoFit/>
          </a:bodyPr>
          <a:lstStyle/>
          <a:p>
            <a:r>
              <a:rPr lang="en-US" sz="1400" dirty="0">
                <a:solidFill>
                  <a:srgbClr val="FF0000"/>
                </a:solidFill>
              </a:rPr>
              <a:t>Bottom 2m boost</a:t>
            </a:r>
          </a:p>
        </p:txBody>
      </p:sp>
    </p:spTree>
    <p:extLst>
      <p:ext uri="{BB962C8B-B14F-4D97-AF65-F5344CB8AC3E}">
        <p14:creationId xmlns:p14="http://schemas.microsoft.com/office/powerpoint/2010/main" val="3844557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805" y="990750"/>
            <a:ext cx="10363200" cy="523220"/>
          </a:xfrm>
        </p:spPr>
        <p:txBody>
          <a:bodyPr vert="horz" wrap="square" lIns="91440" tIns="45720" rIns="91440" bIns="45720" rtlCol="0" anchor="b" anchorCtr="0">
            <a:spAutoFit/>
          </a:bodyPr>
          <a:lstStyle/>
          <a:p>
            <a:r>
              <a:rPr lang="en-US" sz="2800" b="1" dirty="0"/>
              <a:t>Cover Redesign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05001"/>
            <a:ext cx="885190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72904" y="2514601"/>
            <a:ext cx="914400" cy="246221"/>
          </a:xfrm>
          <a:prstGeom prst="rect">
            <a:avLst/>
          </a:prstGeom>
          <a:solidFill>
            <a:schemeClr val="bg1"/>
          </a:solidFill>
        </p:spPr>
        <p:txBody>
          <a:bodyPr wrap="square" rtlCol="0">
            <a:spAutoFit/>
          </a:bodyPr>
          <a:lstStyle/>
          <a:p>
            <a:r>
              <a:rPr lang="en-US" sz="1000" dirty="0"/>
              <a:t>210 kg/cm</a:t>
            </a:r>
            <a:r>
              <a:rPr lang="en-US" sz="1000" baseline="30000" dirty="0"/>
              <a:t>2</a:t>
            </a:r>
            <a:endParaRPr lang="en-US" sz="1000" dirty="0"/>
          </a:p>
        </p:txBody>
      </p:sp>
      <p:sp>
        <p:nvSpPr>
          <p:cNvPr id="5" name="TextBox 4"/>
          <p:cNvSpPr txBox="1"/>
          <p:nvPr/>
        </p:nvSpPr>
        <p:spPr>
          <a:xfrm>
            <a:off x="5372910" y="4343401"/>
            <a:ext cx="844550" cy="246221"/>
          </a:xfrm>
          <a:prstGeom prst="rect">
            <a:avLst/>
          </a:prstGeom>
          <a:solidFill>
            <a:schemeClr val="bg1"/>
          </a:solidFill>
        </p:spPr>
        <p:txBody>
          <a:bodyPr wrap="square" rtlCol="0">
            <a:spAutoFit/>
          </a:bodyPr>
          <a:lstStyle/>
          <a:p>
            <a:r>
              <a:rPr lang="en-US" sz="1000" dirty="0"/>
              <a:t>210 kg/cm</a:t>
            </a:r>
            <a:r>
              <a:rPr lang="en-US" sz="1000" baseline="30000" dirty="0"/>
              <a:t>2</a:t>
            </a:r>
            <a:endParaRPr lang="en-US" sz="1000" dirty="0"/>
          </a:p>
        </p:txBody>
      </p:sp>
      <p:sp>
        <p:nvSpPr>
          <p:cNvPr id="7" name="Rectangle 6"/>
          <p:cNvSpPr/>
          <p:nvPr/>
        </p:nvSpPr>
        <p:spPr>
          <a:xfrm>
            <a:off x="8346331" y="2514601"/>
            <a:ext cx="1420239" cy="539884"/>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802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a:defRPr/>
            </a:pPr>
            <a:fld id="{004E23FA-282F-4C84-881E-9DAC50DAD92C}" type="slidenum">
              <a:rPr lang="en-US" smtClean="0"/>
              <a:pPr>
                <a:defRPr/>
              </a:pPr>
              <a:t>25</a:t>
            </a:fld>
            <a:endParaRPr lang="en-US" dirty="0"/>
          </a:p>
        </p:txBody>
      </p:sp>
      <p:sp>
        <p:nvSpPr>
          <p:cNvPr id="8" name="Title 10">
            <a:extLst>
              <a:ext uri="{FF2B5EF4-FFF2-40B4-BE49-F238E27FC236}">
                <a16:creationId xmlns:a16="http://schemas.microsoft.com/office/drawing/2014/main" xmlns="" id="{5237291A-BC98-4EB4-8689-D777FA42310E}"/>
              </a:ext>
            </a:extLst>
          </p:cNvPr>
          <p:cNvSpPr txBox="1">
            <a:spLocks/>
          </p:cNvSpPr>
          <p:nvPr/>
        </p:nvSpPr>
        <p:spPr>
          <a:xfrm>
            <a:off x="2227633" y="292100"/>
            <a:ext cx="8753976" cy="523220"/>
          </a:xfrm>
          <a:prstGeom prst="rect">
            <a:avLst/>
          </a:prstGeom>
        </p:spPr>
        <p:txBody>
          <a:bodyPr vert="horz" wrap="square"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Phase 2 Pre-treatment Concentrations by ISM</a:t>
            </a:r>
            <a:endParaRPr lang="en-US" b="1" dirty="0"/>
          </a:p>
        </p:txBody>
      </p:sp>
      <p:pic>
        <p:nvPicPr>
          <p:cNvPr id="2" name="Picture 1"/>
          <p:cNvPicPr>
            <a:picLocks noChangeAspect="1"/>
          </p:cNvPicPr>
          <p:nvPr/>
        </p:nvPicPr>
        <p:blipFill>
          <a:blip r:embed="rId2"/>
          <a:stretch>
            <a:fillRect/>
          </a:stretch>
        </p:blipFill>
        <p:spPr>
          <a:xfrm>
            <a:off x="1498059" y="951647"/>
            <a:ext cx="9171368" cy="5840649"/>
          </a:xfrm>
          <a:prstGeom prst="rect">
            <a:avLst/>
          </a:prstGeom>
        </p:spPr>
      </p:pic>
      <p:sp>
        <p:nvSpPr>
          <p:cNvPr id="3" name="TextBox 2"/>
          <p:cNvSpPr txBox="1"/>
          <p:nvPr/>
        </p:nvSpPr>
        <p:spPr>
          <a:xfrm>
            <a:off x="5029200" y="2188724"/>
            <a:ext cx="1819072" cy="307777"/>
          </a:xfrm>
          <a:prstGeom prst="rect">
            <a:avLst/>
          </a:prstGeom>
          <a:noFill/>
        </p:spPr>
        <p:txBody>
          <a:bodyPr wrap="square" rtlCol="0">
            <a:spAutoFit/>
          </a:bodyPr>
          <a:lstStyle/>
          <a:p>
            <a:r>
              <a:rPr lang="en-US" sz="1400" dirty="0"/>
              <a:t>+/- 275 </a:t>
            </a:r>
            <a:r>
              <a:rPr lang="en-US" sz="1400" dirty="0" err="1"/>
              <a:t>pg</a:t>
            </a:r>
            <a:r>
              <a:rPr lang="en-US" sz="1400" dirty="0"/>
              <a:t>/g</a:t>
            </a:r>
          </a:p>
        </p:txBody>
      </p:sp>
      <p:sp>
        <p:nvSpPr>
          <p:cNvPr id="9" name="TextBox 8"/>
          <p:cNvSpPr txBox="1"/>
          <p:nvPr/>
        </p:nvSpPr>
        <p:spPr>
          <a:xfrm>
            <a:off x="1005616" y="3144037"/>
            <a:ext cx="492443" cy="1633520"/>
          </a:xfrm>
          <a:prstGeom prst="rect">
            <a:avLst/>
          </a:prstGeom>
          <a:solidFill>
            <a:schemeClr val="bg1"/>
          </a:solidFill>
        </p:spPr>
        <p:txBody>
          <a:bodyPr vert="vert270" wrap="square" rtlCol="0">
            <a:spAutoFit/>
          </a:bodyPr>
          <a:lstStyle/>
          <a:p>
            <a:pPr algn="ctr"/>
            <a:r>
              <a:rPr lang="en-US" sz="2000" dirty="0"/>
              <a:t>Depth (m)</a:t>
            </a:r>
          </a:p>
        </p:txBody>
      </p:sp>
    </p:spTree>
    <p:extLst>
      <p:ext uri="{BB962C8B-B14F-4D97-AF65-F5344CB8AC3E}">
        <p14:creationId xmlns:p14="http://schemas.microsoft.com/office/powerpoint/2010/main" val="130967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xmlns="" id="{0429477C-FAF0-41CE-B4F6-A2BA4318BACE}"/>
              </a:ext>
            </a:extLst>
          </p:cNvPr>
          <p:cNvSpPr txBox="1">
            <a:spLocks/>
          </p:cNvSpPr>
          <p:nvPr/>
        </p:nvSpPr>
        <p:spPr>
          <a:xfrm>
            <a:off x="1828799" y="555606"/>
            <a:ext cx="8639176" cy="954107"/>
          </a:xfrm>
          <a:prstGeom prst="rect">
            <a:avLst/>
          </a:prstGeom>
        </p:spPr>
        <p:txBody>
          <a:bodyPr vert="horz" wrap="square"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Phase 2 Results – Average centroid temperature by treatment zone depth interval (6 mo. heating)</a:t>
            </a:r>
            <a:endParaRPr lang="en-US" b="1" dirty="0"/>
          </a:p>
        </p:txBody>
      </p:sp>
      <p:pic>
        <p:nvPicPr>
          <p:cNvPr id="2" name="Picture 1"/>
          <p:cNvPicPr>
            <a:picLocks noChangeAspect="1"/>
          </p:cNvPicPr>
          <p:nvPr/>
        </p:nvPicPr>
        <p:blipFill>
          <a:blip r:embed="rId3"/>
          <a:stretch>
            <a:fillRect/>
          </a:stretch>
        </p:blipFill>
        <p:spPr>
          <a:xfrm>
            <a:off x="1709542" y="1509713"/>
            <a:ext cx="8403264" cy="5181601"/>
          </a:xfrm>
          <a:prstGeom prst="rect">
            <a:avLst/>
          </a:prstGeom>
        </p:spPr>
      </p:pic>
    </p:spTree>
    <p:extLst>
      <p:ext uri="{BB962C8B-B14F-4D97-AF65-F5344CB8AC3E}">
        <p14:creationId xmlns:p14="http://schemas.microsoft.com/office/powerpoint/2010/main" val="3960355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28799" y="1509715"/>
            <a:ext cx="8459116" cy="4844797"/>
          </a:xfrm>
          <a:prstGeom prst="rect">
            <a:avLst/>
          </a:prstGeom>
        </p:spPr>
      </p:pic>
      <p:sp>
        <p:nvSpPr>
          <p:cNvPr id="4" name="Title 10">
            <a:extLst>
              <a:ext uri="{FF2B5EF4-FFF2-40B4-BE49-F238E27FC236}">
                <a16:creationId xmlns:a16="http://schemas.microsoft.com/office/drawing/2014/main" xmlns="" id="{E7DEC286-21D0-48B5-B00E-4F1A64907587}"/>
              </a:ext>
            </a:extLst>
          </p:cNvPr>
          <p:cNvSpPr txBox="1">
            <a:spLocks/>
          </p:cNvSpPr>
          <p:nvPr/>
        </p:nvSpPr>
        <p:spPr>
          <a:xfrm>
            <a:off x="1828799" y="986494"/>
            <a:ext cx="8753976" cy="523220"/>
          </a:xfrm>
          <a:prstGeom prst="rect">
            <a:avLst/>
          </a:prstGeom>
        </p:spPr>
        <p:txBody>
          <a:bodyPr vert="horz" wrap="square"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Phase 2 Results</a:t>
            </a:r>
            <a:endParaRPr lang="en-US" b="1" dirty="0"/>
          </a:p>
        </p:txBody>
      </p:sp>
    </p:spTree>
    <p:extLst>
      <p:ext uri="{BB962C8B-B14F-4D97-AF65-F5344CB8AC3E}">
        <p14:creationId xmlns:p14="http://schemas.microsoft.com/office/powerpoint/2010/main" val="3256637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524000" y="990600"/>
            <a:ext cx="8763000" cy="5486400"/>
          </a:xfrm>
          <a:prstGeom prst="rect">
            <a:avLst/>
          </a:prstGeom>
        </p:spPr>
        <p:txBody>
          <a:bodyPr vert="horz" lIns="91440" tIns="45720" rIns="91440" bIns="45720" rtlCol="0">
            <a:normAutofit/>
          </a:bodyPr>
          <a:lstStyle/>
          <a:p>
            <a:pPr marL="285750" indent="-285750">
              <a:spcBef>
                <a:spcPts val="600"/>
              </a:spcBef>
              <a:buFont typeface="Arial" panose="020B0604020202020204" pitchFamily="34" charset="0"/>
              <a:buChar char="•"/>
            </a:pPr>
            <a:endParaRPr lang="en-US" sz="2800" dirty="0"/>
          </a:p>
        </p:txBody>
      </p:sp>
      <p:sp>
        <p:nvSpPr>
          <p:cNvPr id="12" name="Rectangle 2"/>
          <p:cNvSpPr>
            <a:spLocks noChangeArrowheads="1"/>
          </p:cNvSpPr>
          <p:nvPr/>
        </p:nvSpPr>
        <p:spPr bwMode="auto">
          <a:xfrm>
            <a:off x="1557867" y="2808951"/>
            <a:ext cx="99906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1"/>
          <p:cNvSpPr>
            <a:spLocks noChangeArrowheads="1"/>
          </p:cNvSpPr>
          <p:nvPr/>
        </p:nvSpPr>
        <p:spPr bwMode="auto">
          <a:xfrm>
            <a:off x="1684322" y="2580802"/>
            <a:ext cx="1070611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r>
              <a:rPr lang="en-US" altLang="en-US" sz="1100">
                <a:ea typeface="Calibri" panose="020F0502020204030204" pitchFamily="34" charset="0"/>
                <a:cs typeface="Times New Roman" panose="02020603050405020304" pitchFamily="18" charset="0"/>
              </a:rPr>
              <a:t> </a:t>
            </a:r>
            <a:endParaRPr lang="en-US" altLang="en-US" sz="600"/>
          </a:p>
          <a:p>
            <a:pPr eaLnBrk="0" hangingPunct="0"/>
            <a:r>
              <a:rPr lang="en-US" altLang="en-US" sz="1100">
                <a:ea typeface="Calibri" panose="020F0502020204030204" pitchFamily="34" charset="0"/>
                <a:cs typeface="Times New Roman" panose="02020603050405020304" pitchFamily="18" charset="0"/>
              </a:rPr>
              <a:t> </a:t>
            </a:r>
            <a:endParaRPr lang="en-US" altLang="en-US" sz="1800"/>
          </a:p>
        </p:txBody>
      </p:sp>
      <p:sp>
        <p:nvSpPr>
          <p:cNvPr id="10" name="Title 10">
            <a:extLst>
              <a:ext uri="{FF2B5EF4-FFF2-40B4-BE49-F238E27FC236}">
                <a16:creationId xmlns:a16="http://schemas.microsoft.com/office/drawing/2014/main" xmlns="" id="{1161A763-0769-4181-AFB0-EE5205641740}"/>
              </a:ext>
            </a:extLst>
          </p:cNvPr>
          <p:cNvSpPr txBox="1">
            <a:spLocks/>
          </p:cNvSpPr>
          <p:nvPr/>
        </p:nvSpPr>
        <p:spPr>
          <a:xfrm>
            <a:off x="2538919" y="266723"/>
            <a:ext cx="8304197" cy="523220"/>
          </a:xfrm>
          <a:prstGeom prst="rect">
            <a:avLst/>
          </a:prstGeom>
        </p:spPr>
        <p:txBody>
          <a:bodyPr vert="horz" wrap="square"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Phase 2 Final Sample Results (June 2017)</a:t>
            </a:r>
            <a:endParaRPr lang="en-US" b="1" dirty="0"/>
          </a:p>
        </p:txBody>
      </p:sp>
      <p:pic>
        <p:nvPicPr>
          <p:cNvPr id="2" name="Picture 1"/>
          <p:cNvPicPr>
            <a:picLocks noChangeAspect="1"/>
          </p:cNvPicPr>
          <p:nvPr/>
        </p:nvPicPr>
        <p:blipFill>
          <a:blip r:embed="rId3"/>
          <a:stretch>
            <a:fillRect/>
          </a:stretch>
        </p:blipFill>
        <p:spPr>
          <a:xfrm>
            <a:off x="1404584" y="848562"/>
            <a:ext cx="9256931" cy="5895138"/>
          </a:xfrm>
          <a:prstGeom prst="rect">
            <a:avLst/>
          </a:prstGeom>
        </p:spPr>
      </p:pic>
      <p:sp>
        <p:nvSpPr>
          <p:cNvPr id="9" name="TextBox 8"/>
          <p:cNvSpPr txBox="1"/>
          <p:nvPr/>
        </p:nvSpPr>
        <p:spPr>
          <a:xfrm>
            <a:off x="2080844" y="2160213"/>
            <a:ext cx="1897770" cy="307777"/>
          </a:xfrm>
          <a:prstGeom prst="rect">
            <a:avLst/>
          </a:prstGeom>
          <a:solidFill>
            <a:schemeClr val="bg1"/>
          </a:solidFill>
        </p:spPr>
        <p:txBody>
          <a:bodyPr wrap="square" rtlCol="0">
            <a:spAutoFit/>
          </a:bodyPr>
          <a:lstStyle/>
          <a:p>
            <a:r>
              <a:rPr lang="en-US" sz="1400" dirty="0"/>
              <a:t>95% UCL = 0.24 </a:t>
            </a:r>
            <a:r>
              <a:rPr lang="en-US" sz="1400" dirty="0" err="1"/>
              <a:t>pg</a:t>
            </a:r>
            <a:r>
              <a:rPr lang="en-US" sz="1400" dirty="0"/>
              <a:t>/g</a:t>
            </a:r>
          </a:p>
        </p:txBody>
      </p:sp>
      <p:sp>
        <p:nvSpPr>
          <p:cNvPr id="5" name="TextBox 4"/>
          <p:cNvSpPr txBox="1"/>
          <p:nvPr/>
        </p:nvSpPr>
        <p:spPr>
          <a:xfrm>
            <a:off x="912141" y="3144037"/>
            <a:ext cx="492443" cy="1633520"/>
          </a:xfrm>
          <a:prstGeom prst="rect">
            <a:avLst/>
          </a:prstGeom>
          <a:solidFill>
            <a:schemeClr val="bg1"/>
          </a:solidFill>
        </p:spPr>
        <p:txBody>
          <a:bodyPr vert="vert270" wrap="square" rtlCol="0">
            <a:spAutoFit/>
          </a:bodyPr>
          <a:lstStyle/>
          <a:p>
            <a:pPr algn="ctr"/>
            <a:r>
              <a:rPr lang="en-US" sz="2000" dirty="0"/>
              <a:t>Depth (m)</a:t>
            </a:r>
          </a:p>
        </p:txBody>
      </p:sp>
      <p:sp>
        <p:nvSpPr>
          <p:cNvPr id="17" name="TextBox 16"/>
          <p:cNvSpPr txBox="1"/>
          <p:nvPr/>
        </p:nvSpPr>
        <p:spPr>
          <a:xfrm>
            <a:off x="4514658" y="3637602"/>
            <a:ext cx="3072916" cy="1384995"/>
          </a:xfrm>
          <a:prstGeom prst="rect">
            <a:avLst/>
          </a:prstGeom>
          <a:solidFill>
            <a:schemeClr val="bg1"/>
          </a:solidFill>
        </p:spPr>
        <p:txBody>
          <a:bodyPr wrap="square" rtlCol="0">
            <a:spAutoFit/>
          </a:bodyPr>
          <a:lstStyle/>
          <a:p>
            <a:pPr algn="ctr"/>
            <a:r>
              <a:rPr lang="en-US" sz="2800" dirty="0"/>
              <a:t>99.99% Removal for all Decision Units</a:t>
            </a:r>
          </a:p>
        </p:txBody>
      </p:sp>
    </p:spTree>
    <p:extLst>
      <p:ext uri="{BB962C8B-B14F-4D97-AF65-F5344CB8AC3E}">
        <p14:creationId xmlns:p14="http://schemas.microsoft.com/office/powerpoint/2010/main" val="1348091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80527"/>
            <a:ext cx="10363200" cy="4233230"/>
          </a:xfrm>
        </p:spPr>
        <p:txBody>
          <a:bodyPr/>
          <a:lstStyle/>
          <a:p>
            <a:r>
              <a:rPr lang="en-US" dirty="0"/>
              <a:t>Pre-design investigation through complete site cleanup achieved in less than 9 years</a:t>
            </a:r>
          </a:p>
          <a:p>
            <a:r>
              <a:rPr lang="en-US" dirty="0"/>
              <a:t>IPTD met stringent treatment standard with &gt;99.99% removal</a:t>
            </a:r>
          </a:p>
          <a:p>
            <a:r>
              <a:rPr lang="en-US" dirty="0"/>
              <a:t>ISM for confirmation sampling minimized variability</a:t>
            </a:r>
          </a:p>
          <a:p>
            <a:r>
              <a:rPr lang="en-US" dirty="0" err="1"/>
              <a:t>Danang</a:t>
            </a:r>
            <a:r>
              <a:rPr lang="en-US" dirty="0"/>
              <a:t> Airport will be ready for transfer in 2018</a:t>
            </a:r>
          </a:p>
        </p:txBody>
      </p:sp>
      <p:sp>
        <p:nvSpPr>
          <p:cNvPr id="4" name="Slide Number Placeholder 3"/>
          <p:cNvSpPr>
            <a:spLocks noGrp="1"/>
          </p:cNvSpPr>
          <p:nvPr>
            <p:ph type="sldNum" sz="quarter" idx="12"/>
          </p:nvPr>
        </p:nvSpPr>
        <p:spPr/>
        <p:txBody>
          <a:bodyPr/>
          <a:lstStyle/>
          <a:p>
            <a:pPr>
              <a:defRPr/>
            </a:pPr>
            <a:endParaRPr lang="en-US" dirty="0"/>
          </a:p>
        </p:txBody>
      </p:sp>
      <p:sp>
        <p:nvSpPr>
          <p:cNvPr id="6" name="Title 10">
            <a:extLst>
              <a:ext uri="{FF2B5EF4-FFF2-40B4-BE49-F238E27FC236}">
                <a16:creationId xmlns:a16="http://schemas.microsoft.com/office/drawing/2014/main" xmlns="" id="{1623067D-8B3A-4C78-A217-159DDD04155E}"/>
              </a:ext>
            </a:extLst>
          </p:cNvPr>
          <p:cNvSpPr txBox="1">
            <a:spLocks/>
          </p:cNvSpPr>
          <p:nvPr/>
        </p:nvSpPr>
        <p:spPr>
          <a:xfrm>
            <a:off x="1828800" y="490382"/>
            <a:ext cx="5934075" cy="523220"/>
          </a:xfrm>
          <a:prstGeom prst="rect">
            <a:avLst/>
          </a:prstGeom>
        </p:spPr>
        <p:txBody>
          <a:bodyPr vert="horz"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Conclusions</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630" y="2542972"/>
            <a:ext cx="5753370" cy="43150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4" y="2858529"/>
            <a:ext cx="6506724" cy="4020952"/>
          </a:xfrm>
          <a:prstGeom prst="rect">
            <a:avLst/>
          </a:prstGeom>
        </p:spPr>
      </p:pic>
    </p:spTree>
    <p:extLst>
      <p:ext uri="{BB962C8B-B14F-4D97-AF65-F5344CB8AC3E}">
        <p14:creationId xmlns:p14="http://schemas.microsoft.com/office/powerpoint/2010/main" val="1507839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28504" y="1423763"/>
            <a:ext cx="3707081" cy="2633888"/>
          </a:xfrm>
        </p:spPr>
        <p:txBody>
          <a:bodyPr/>
          <a:lstStyle/>
          <a:p>
            <a:r>
              <a:rPr lang="en-US" dirty="0"/>
              <a:t>Operation Ranch Hand – herbicides for defoliation</a:t>
            </a:r>
          </a:p>
          <a:p>
            <a:r>
              <a:rPr lang="en-US" dirty="0"/>
              <a:t>Agent Orange contained dioxin as 2,3,7,8-TCDD</a:t>
            </a:r>
          </a:p>
          <a:p>
            <a:r>
              <a:rPr lang="en-US" dirty="0"/>
              <a:t>Over 100,000 barrels used at </a:t>
            </a:r>
            <a:r>
              <a:rPr lang="en-US" dirty="0" err="1"/>
              <a:t>Danang</a:t>
            </a:r>
            <a:endParaRPr lang="en-US" dirty="0"/>
          </a:p>
          <a:p>
            <a:r>
              <a:rPr lang="en-US" dirty="0"/>
              <a:t>USAID lead agency for cleanup at </a:t>
            </a:r>
            <a:r>
              <a:rPr lang="en-US" dirty="0" err="1"/>
              <a:t>Danang</a:t>
            </a:r>
            <a:endParaRPr lang="en-US" dirty="0"/>
          </a:p>
        </p:txBody>
      </p:sp>
      <p:grpSp>
        <p:nvGrpSpPr>
          <p:cNvPr id="9" name="Group 6"/>
          <p:cNvGrpSpPr>
            <a:grpSpLocks noChangeAspect="1"/>
          </p:cNvGrpSpPr>
          <p:nvPr/>
        </p:nvGrpSpPr>
        <p:grpSpPr bwMode="auto">
          <a:xfrm>
            <a:off x="5644493" y="1333695"/>
            <a:ext cx="5001268" cy="2814024"/>
            <a:chOff x="3810000" y="2133600"/>
            <a:chExt cx="5029200" cy="4114800"/>
          </a:xfrm>
        </p:grpSpPr>
        <p:sp>
          <p:nvSpPr>
            <p:cNvPr id="10" name="Rectangle 9"/>
            <p:cNvSpPr/>
            <p:nvPr/>
          </p:nvSpPr>
          <p:spPr bwMode="auto">
            <a:xfrm>
              <a:off x="3810000" y="2133600"/>
              <a:ext cx="5029200" cy="41148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a:p>
          </p:txBody>
        </p:sp>
        <p:pic>
          <p:nvPicPr>
            <p:cNvPr id="11" name="Picture 4" descr="Da Nang Airport 1972.JPG"/>
            <p:cNvPicPr>
              <a:picLocks noChangeAspect="1"/>
            </p:cNvPicPr>
            <p:nvPr/>
          </p:nvPicPr>
          <p:blipFill>
            <a:blip r:embed="rId2" cstate="print">
              <a:extLst>
                <a:ext uri="{28A0092B-C50C-407E-A947-70E740481C1C}">
                  <a14:useLocalDpi xmlns:a14="http://schemas.microsoft.com/office/drawing/2010/main" val="0"/>
                </a:ext>
              </a:extLst>
            </a:blip>
            <a:srcRect l="20833" t="12354" r="15833" b="3922"/>
            <a:stretch>
              <a:fillRect/>
            </a:stretch>
          </p:blipFill>
          <p:spPr bwMode="auto">
            <a:xfrm>
              <a:off x="3932810" y="2271305"/>
              <a:ext cx="4783581" cy="383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descr="agentroran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056" y="4184707"/>
            <a:ext cx="3596640" cy="214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2378tcdd.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7827" y="4349328"/>
            <a:ext cx="2514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7227855" y="1537875"/>
            <a:ext cx="3540035" cy="400110"/>
          </a:xfrm>
          <a:prstGeom prst="rect">
            <a:avLst/>
          </a:prstGeom>
          <a:noFill/>
        </p:spPr>
        <p:txBody>
          <a:bodyPr wrap="square" rtlCol="0">
            <a:spAutoFit/>
          </a:bodyPr>
          <a:lstStyle/>
          <a:p>
            <a:pPr algn="ctr"/>
            <a:r>
              <a:rPr lang="en-US" sz="2000" b="1" dirty="0" err="1">
                <a:solidFill>
                  <a:schemeClr val="bg1"/>
                </a:solidFill>
              </a:rPr>
              <a:t>Danang</a:t>
            </a:r>
            <a:r>
              <a:rPr lang="en-US" sz="2000" b="1" dirty="0">
                <a:solidFill>
                  <a:schemeClr val="bg1"/>
                </a:solidFill>
              </a:rPr>
              <a:t> Airbase - 1972</a:t>
            </a:r>
          </a:p>
        </p:txBody>
      </p:sp>
      <p:sp>
        <p:nvSpPr>
          <p:cNvPr id="15" name="Title 10">
            <a:extLst/>
          </p:cNvPr>
          <p:cNvSpPr txBox="1">
            <a:spLocks/>
          </p:cNvSpPr>
          <p:nvPr/>
        </p:nvSpPr>
        <p:spPr>
          <a:xfrm>
            <a:off x="1828799" y="500104"/>
            <a:ext cx="8717256" cy="523220"/>
          </a:xfrm>
          <a:prstGeom prst="rect">
            <a:avLst/>
          </a:prstGeom>
        </p:spPr>
        <p:txBody>
          <a:bodyPr vert="horz" wrap="square"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Agent Orange Use at </a:t>
            </a:r>
            <a:r>
              <a:rPr lang="en-US" sz="2800" b="1" dirty="0" err="1"/>
              <a:t>Danang</a:t>
            </a:r>
            <a:endParaRPr lang="en-US" b="1" dirty="0"/>
          </a:p>
        </p:txBody>
      </p:sp>
    </p:spTree>
    <p:extLst>
      <p:ext uri="{BB962C8B-B14F-4D97-AF65-F5344CB8AC3E}">
        <p14:creationId xmlns:p14="http://schemas.microsoft.com/office/powerpoint/2010/main" val="51206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xmlns="" id="{5A0CCA00-DB4E-4BD2-9893-7F44DD32D1F4}"/>
              </a:ext>
            </a:extLst>
          </p:cNvPr>
          <p:cNvSpPr txBox="1">
            <a:spLocks/>
          </p:cNvSpPr>
          <p:nvPr/>
        </p:nvSpPr>
        <p:spPr>
          <a:xfrm>
            <a:off x="846306" y="1920348"/>
            <a:ext cx="5934075" cy="523220"/>
          </a:xfrm>
          <a:prstGeom prst="rect">
            <a:avLst/>
          </a:prstGeom>
        </p:spPr>
        <p:txBody>
          <a:bodyPr vert="horz"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Questions?</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624" y="313715"/>
            <a:ext cx="8310666" cy="6233000"/>
          </a:xfrm>
          <a:prstGeom prst="rect">
            <a:avLst/>
          </a:prstGeom>
        </p:spPr>
      </p:pic>
    </p:spTree>
    <p:extLst>
      <p:ext uri="{BB962C8B-B14F-4D97-AF65-F5344CB8AC3E}">
        <p14:creationId xmlns:p14="http://schemas.microsoft.com/office/powerpoint/2010/main" val="411959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236" y="590276"/>
            <a:ext cx="9107714" cy="579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860438" y="5286375"/>
            <a:ext cx="3032351" cy="933450"/>
          </a:xfrm>
          <a:solidFill>
            <a:schemeClr val="bg1"/>
          </a:solidFill>
        </p:spPr>
        <p:txBody>
          <a:bodyPr/>
          <a:lstStyle/>
          <a:p>
            <a:pPr marL="0" indent="0">
              <a:buNone/>
            </a:pPr>
            <a:r>
              <a:rPr lang="en-US" dirty="0"/>
              <a:t>Discrete soil and sediment samples collected through January 2010</a:t>
            </a:r>
          </a:p>
        </p:txBody>
      </p:sp>
      <p:sp>
        <p:nvSpPr>
          <p:cNvPr id="4" name="Title 10">
            <a:extLst/>
          </p:cNvPr>
          <p:cNvSpPr txBox="1">
            <a:spLocks/>
          </p:cNvSpPr>
          <p:nvPr/>
        </p:nvSpPr>
        <p:spPr>
          <a:xfrm>
            <a:off x="1736465" y="328666"/>
            <a:ext cx="8717256" cy="523220"/>
          </a:xfrm>
          <a:prstGeom prst="rect">
            <a:avLst/>
          </a:prstGeom>
          <a:solidFill>
            <a:schemeClr val="bg1"/>
          </a:solidFill>
        </p:spPr>
        <p:txBody>
          <a:bodyPr vert="horz" wrap="square"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algn="ctr" fontAlgn="auto">
              <a:spcAft>
                <a:spcPts val="0"/>
              </a:spcAft>
            </a:pPr>
            <a:r>
              <a:rPr lang="en-US" sz="2800" b="1" dirty="0" err="1"/>
              <a:t>Danang</a:t>
            </a:r>
            <a:r>
              <a:rPr lang="en-US" sz="2800" b="1" dirty="0"/>
              <a:t> Airport</a:t>
            </a:r>
            <a:endParaRPr lang="en-US" b="1" dirty="0"/>
          </a:p>
        </p:txBody>
      </p:sp>
    </p:spTree>
    <p:extLst>
      <p:ext uri="{BB962C8B-B14F-4D97-AF65-F5344CB8AC3E}">
        <p14:creationId xmlns:p14="http://schemas.microsoft.com/office/powerpoint/2010/main" val="2164825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1999" y="1929677"/>
            <a:ext cx="5707907" cy="4625050"/>
          </a:xfrm>
        </p:spPr>
        <p:txBody>
          <a:bodyPr>
            <a:normAutofit/>
          </a:bodyPr>
          <a:lstStyle/>
          <a:p>
            <a:r>
              <a:rPr lang="en-US" dirty="0"/>
              <a:t>Environmental Assessment (EA) Site Characterization Information</a:t>
            </a:r>
          </a:p>
          <a:p>
            <a:pPr lvl="1"/>
            <a:r>
              <a:rPr lang="en-US" dirty="0"/>
              <a:t>~89 discrete soil/sediment samples from previous studies</a:t>
            </a:r>
          </a:p>
          <a:p>
            <a:pPr lvl="1"/>
            <a:r>
              <a:rPr lang="en-US" dirty="0"/>
              <a:t>34 discrete soil samples collected during EA (11 exceeding standard)</a:t>
            </a:r>
          </a:p>
          <a:p>
            <a:pPr lvl="1"/>
            <a:r>
              <a:rPr lang="en-US" dirty="0"/>
              <a:t>28 discrete sediment samples collected during EA (11 exceeding standard)</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231" b="13457"/>
          <a:stretch/>
        </p:blipFill>
        <p:spPr bwMode="auto">
          <a:xfrm>
            <a:off x="6982177" y="1929677"/>
            <a:ext cx="4698733" cy="276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0">
            <a:extLst/>
          </p:cNvPr>
          <p:cNvSpPr txBox="1">
            <a:spLocks/>
          </p:cNvSpPr>
          <p:nvPr/>
        </p:nvSpPr>
        <p:spPr>
          <a:xfrm>
            <a:off x="2324910" y="761714"/>
            <a:ext cx="8717256" cy="523220"/>
          </a:xfrm>
          <a:prstGeom prst="rect">
            <a:avLst/>
          </a:prstGeom>
        </p:spPr>
        <p:txBody>
          <a:bodyPr vert="horz" wrap="square"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Environmental Assessment (EA) Sampling</a:t>
            </a:r>
            <a:endParaRPr lang="en-US" b="1" dirty="0"/>
          </a:p>
        </p:txBody>
      </p:sp>
    </p:spTree>
    <p:extLst>
      <p:ext uri="{BB962C8B-B14F-4D97-AF65-F5344CB8AC3E}">
        <p14:creationId xmlns:p14="http://schemas.microsoft.com/office/powerpoint/2010/main" val="108597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757364" y="1489077"/>
            <a:ext cx="2470648" cy="4911725"/>
          </a:xfrm>
        </p:spPr>
        <p:txBody>
          <a:bodyPr/>
          <a:lstStyle/>
          <a:p>
            <a:r>
              <a:rPr lang="en-US" dirty="0"/>
              <a:t>Design excavation areas</a:t>
            </a:r>
          </a:p>
          <a:p>
            <a:r>
              <a:rPr lang="en-US" dirty="0"/>
              <a:t>~20 Ha total area</a:t>
            </a:r>
          </a:p>
          <a:p>
            <a:r>
              <a:rPr lang="en-US" dirty="0"/>
              <a:t>15 cm to &gt; 3 m depth</a:t>
            </a:r>
          </a:p>
        </p:txBody>
      </p:sp>
      <p:grpSp>
        <p:nvGrpSpPr>
          <p:cNvPr id="4" name="Group 3">
            <a:extLst>
              <a:ext uri="{FF2B5EF4-FFF2-40B4-BE49-F238E27FC236}">
                <a16:creationId xmlns:a16="http://schemas.microsoft.com/office/drawing/2014/main" xmlns="" id="{CE18788C-3406-488C-9245-5485F9AB6442}"/>
              </a:ext>
            </a:extLst>
          </p:cNvPr>
          <p:cNvGrpSpPr/>
          <p:nvPr/>
        </p:nvGrpSpPr>
        <p:grpSpPr>
          <a:xfrm>
            <a:off x="4492007" y="215137"/>
            <a:ext cx="6516334" cy="6270523"/>
            <a:chOff x="3388388" y="584788"/>
            <a:chExt cx="6516334" cy="6270523"/>
          </a:xfrm>
        </p:grpSpPr>
        <p:pic>
          <p:nvPicPr>
            <p:cNvPr id="5" name="Picture 2" descr="Figure Project Areas Figure (1)"/>
            <p:cNvPicPr>
              <a:picLocks noChangeAspect="1" noChangeArrowheads="1"/>
            </p:cNvPicPr>
            <p:nvPr/>
          </p:nvPicPr>
          <p:blipFill>
            <a:blip r:embed="rId3" cstate="screen"/>
            <a:srcRect/>
            <a:stretch>
              <a:fillRect/>
            </a:stretch>
          </p:blipFill>
          <p:spPr bwMode="auto">
            <a:xfrm>
              <a:off x="3388388" y="830748"/>
              <a:ext cx="6516334" cy="6024563"/>
            </a:xfrm>
            <a:prstGeom prst="rect">
              <a:avLst/>
            </a:prstGeom>
            <a:noFill/>
            <a:ln w="9525">
              <a:noFill/>
              <a:miter lim="800000"/>
              <a:headEnd/>
              <a:tailEnd/>
            </a:ln>
          </p:spPr>
        </p:pic>
        <p:grpSp>
          <p:nvGrpSpPr>
            <p:cNvPr id="3" name="Group 2">
              <a:extLst>
                <a:ext uri="{FF2B5EF4-FFF2-40B4-BE49-F238E27FC236}">
                  <a16:creationId xmlns:a16="http://schemas.microsoft.com/office/drawing/2014/main" xmlns="" id="{88C36A56-197F-48B8-94CE-83EEA24454F9}"/>
                </a:ext>
              </a:extLst>
            </p:cNvPr>
            <p:cNvGrpSpPr/>
            <p:nvPr/>
          </p:nvGrpSpPr>
          <p:grpSpPr>
            <a:xfrm>
              <a:off x="4832832" y="1187380"/>
              <a:ext cx="3619295" cy="5059771"/>
              <a:chOff x="4832832" y="1187380"/>
              <a:chExt cx="3619295" cy="5059771"/>
            </a:xfrm>
          </p:grpSpPr>
          <p:sp>
            <p:nvSpPr>
              <p:cNvPr id="6" name="Freeform 5"/>
              <p:cNvSpPr/>
              <p:nvPr/>
            </p:nvSpPr>
            <p:spPr>
              <a:xfrm>
                <a:off x="5487806" y="5379779"/>
                <a:ext cx="1652588" cy="538163"/>
              </a:xfrm>
              <a:custGeom>
                <a:avLst/>
                <a:gdLst>
                  <a:gd name="connsiteX0" fmla="*/ 0 w 1652588"/>
                  <a:gd name="connsiteY0" fmla="*/ 71438 h 538163"/>
                  <a:gd name="connsiteX1" fmla="*/ 9525 w 1652588"/>
                  <a:gd name="connsiteY1" fmla="*/ 447675 h 538163"/>
                  <a:gd name="connsiteX2" fmla="*/ 47625 w 1652588"/>
                  <a:gd name="connsiteY2" fmla="*/ 538163 h 538163"/>
                  <a:gd name="connsiteX3" fmla="*/ 1652588 w 1652588"/>
                  <a:gd name="connsiteY3" fmla="*/ 300038 h 538163"/>
                  <a:gd name="connsiteX4" fmla="*/ 1633538 w 1652588"/>
                  <a:gd name="connsiteY4" fmla="*/ 138113 h 538163"/>
                  <a:gd name="connsiteX5" fmla="*/ 1562100 w 1652588"/>
                  <a:gd name="connsiteY5" fmla="*/ 0 h 538163"/>
                  <a:gd name="connsiteX6" fmla="*/ 1343025 w 1652588"/>
                  <a:gd name="connsiteY6" fmla="*/ 42863 h 538163"/>
                  <a:gd name="connsiteX7" fmla="*/ 1343025 w 1652588"/>
                  <a:gd name="connsiteY7" fmla="*/ 80963 h 538163"/>
                  <a:gd name="connsiteX8" fmla="*/ 1000125 w 1652588"/>
                  <a:gd name="connsiteY8" fmla="*/ 119063 h 538163"/>
                  <a:gd name="connsiteX9" fmla="*/ 990600 w 1652588"/>
                  <a:gd name="connsiteY9" fmla="*/ 14288 h 538163"/>
                  <a:gd name="connsiteX10" fmla="*/ 795338 w 1652588"/>
                  <a:gd name="connsiteY10" fmla="*/ 28575 h 538163"/>
                  <a:gd name="connsiteX11" fmla="*/ 700088 w 1652588"/>
                  <a:gd name="connsiteY11" fmla="*/ 257175 h 538163"/>
                  <a:gd name="connsiteX12" fmla="*/ 481013 w 1652588"/>
                  <a:gd name="connsiteY12" fmla="*/ 290513 h 538163"/>
                  <a:gd name="connsiteX13" fmla="*/ 409575 w 1652588"/>
                  <a:gd name="connsiteY13" fmla="*/ 147638 h 538163"/>
                  <a:gd name="connsiteX14" fmla="*/ 214313 w 1652588"/>
                  <a:gd name="connsiteY14" fmla="*/ 171450 h 538163"/>
                  <a:gd name="connsiteX15" fmla="*/ 123825 w 1652588"/>
                  <a:gd name="connsiteY15" fmla="*/ 57150 h 538163"/>
                  <a:gd name="connsiteX16" fmla="*/ 0 w 1652588"/>
                  <a:gd name="connsiteY16" fmla="*/ 71438 h 53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2588" h="538163">
                    <a:moveTo>
                      <a:pt x="0" y="71438"/>
                    </a:moveTo>
                    <a:lnTo>
                      <a:pt x="9525" y="447675"/>
                    </a:lnTo>
                    <a:lnTo>
                      <a:pt x="47625" y="538163"/>
                    </a:lnTo>
                    <a:lnTo>
                      <a:pt x="1652588" y="300038"/>
                    </a:lnTo>
                    <a:lnTo>
                      <a:pt x="1633538" y="138113"/>
                    </a:lnTo>
                    <a:lnTo>
                      <a:pt x="1562100" y="0"/>
                    </a:lnTo>
                    <a:lnTo>
                      <a:pt x="1343025" y="42863"/>
                    </a:lnTo>
                    <a:lnTo>
                      <a:pt x="1343025" y="80963"/>
                    </a:lnTo>
                    <a:lnTo>
                      <a:pt x="1000125" y="119063"/>
                    </a:lnTo>
                    <a:lnTo>
                      <a:pt x="990600" y="14288"/>
                    </a:lnTo>
                    <a:lnTo>
                      <a:pt x="795338" y="28575"/>
                    </a:lnTo>
                    <a:lnTo>
                      <a:pt x="700088" y="257175"/>
                    </a:lnTo>
                    <a:lnTo>
                      <a:pt x="481013" y="290513"/>
                    </a:lnTo>
                    <a:lnTo>
                      <a:pt x="409575" y="147638"/>
                    </a:lnTo>
                    <a:lnTo>
                      <a:pt x="214313" y="171450"/>
                    </a:lnTo>
                    <a:lnTo>
                      <a:pt x="123825" y="57150"/>
                    </a:lnTo>
                    <a:lnTo>
                      <a:pt x="0" y="71438"/>
                    </a:lnTo>
                    <a:close/>
                  </a:path>
                </a:pathLst>
              </a:cu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5407668" y="3865293"/>
                <a:ext cx="1090612" cy="981075"/>
              </a:xfrm>
              <a:custGeom>
                <a:avLst/>
                <a:gdLst>
                  <a:gd name="connsiteX0" fmla="*/ 33337 w 1090612"/>
                  <a:gd name="connsiteY0" fmla="*/ 185737 h 981075"/>
                  <a:gd name="connsiteX1" fmla="*/ 0 w 1090612"/>
                  <a:gd name="connsiteY1" fmla="*/ 900112 h 981075"/>
                  <a:gd name="connsiteX2" fmla="*/ 52387 w 1090612"/>
                  <a:gd name="connsiteY2" fmla="*/ 981075 h 981075"/>
                  <a:gd name="connsiteX3" fmla="*/ 657225 w 1090612"/>
                  <a:gd name="connsiteY3" fmla="*/ 947737 h 981075"/>
                  <a:gd name="connsiteX4" fmla="*/ 752475 w 1090612"/>
                  <a:gd name="connsiteY4" fmla="*/ 833437 h 981075"/>
                  <a:gd name="connsiteX5" fmla="*/ 752475 w 1090612"/>
                  <a:gd name="connsiteY5" fmla="*/ 747712 h 981075"/>
                  <a:gd name="connsiteX6" fmla="*/ 876300 w 1090612"/>
                  <a:gd name="connsiteY6" fmla="*/ 442912 h 981075"/>
                  <a:gd name="connsiteX7" fmla="*/ 795337 w 1090612"/>
                  <a:gd name="connsiteY7" fmla="*/ 390525 h 981075"/>
                  <a:gd name="connsiteX8" fmla="*/ 857250 w 1090612"/>
                  <a:gd name="connsiteY8" fmla="*/ 328612 h 981075"/>
                  <a:gd name="connsiteX9" fmla="*/ 923925 w 1090612"/>
                  <a:gd name="connsiteY9" fmla="*/ 376237 h 981075"/>
                  <a:gd name="connsiteX10" fmla="*/ 1090612 w 1090612"/>
                  <a:gd name="connsiteY10" fmla="*/ 66675 h 981075"/>
                  <a:gd name="connsiteX11" fmla="*/ 971550 w 1090612"/>
                  <a:gd name="connsiteY11" fmla="*/ 0 h 981075"/>
                  <a:gd name="connsiteX12" fmla="*/ 242887 w 1090612"/>
                  <a:gd name="connsiteY12" fmla="*/ 100012 h 981075"/>
                  <a:gd name="connsiteX13" fmla="*/ 33337 w 1090612"/>
                  <a:gd name="connsiteY13" fmla="*/ 1857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0612" h="981075">
                    <a:moveTo>
                      <a:pt x="33337" y="185737"/>
                    </a:moveTo>
                    <a:lnTo>
                      <a:pt x="0" y="900112"/>
                    </a:lnTo>
                    <a:lnTo>
                      <a:pt x="52387" y="981075"/>
                    </a:lnTo>
                    <a:lnTo>
                      <a:pt x="657225" y="947737"/>
                    </a:lnTo>
                    <a:lnTo>
                      <a:pt x="752475" y="833437"/>
                    </a:lnTo>
                    <a:lnTo>
                      <a:pt x="752475" y="747712"/>
                    </a:lnTo>
                    <a:lnTo>
                      <a:pt x="876300" y="442912"/>
                    </a:lnTo>
                    <a:lnTo>
                      <a:pt x="795337" y="390525"/>
                    </a:lnTo>
                    <a:lnTo>
                      <a:pt x="857250" y="328612"/>
                    </a:lnTo>
                    <a:lnTo>
                      <a:pt x="923925" y="376237"/>
                    </a:lnTo>
                    <a:lnTo>
                      <a:pt x="1090612" y="66675"/>
                    </a:lnTo>
                    <a:lnTo>
                      <a:pt x="971550" y="0"/>
                    </a:lnTo>
                    <a:lnTo>
                      <a:pt x="242887" y="100012"/>
                    </a:lnTo>
                    <a:lnTo>
                      <a:pt x="33337" y="185737"/>
                    </a:lnTo>
                    <a:close/>
                  </a:path>
                </a:pathLst>
              </a:cu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5748637" y="2580460"/>
                <a:ext cx="1257300" cy="3070860"/>
              </a:xfrm>
              <a:custGeom>
                <a:avLst/>
                <a:gdLst>
                  <a:gd name="connsiteX0" fmla="*/ 129540 w 1257300"/>
                  <a:gd name="connsiteY0" fmla="*/ 2926080 h 3070860"/>
                  <a:gd name="connsiteX1" fmla="*/ 0 w 1257300"/>
                  <a:gd name="connsiteY1" fmla="*/ 2720340 h 3070860"/>
                  <a:gd name="connsiteX2" fmla="*/ 53340 w 1257300"/>
                  <a:gd name="connsiteY2" fmla="*/ 2240280 h 3070860"/>
                  <a:gd name="connsiteX3" fmla="*/ 320040 w 1257300"/>
                  <a:gd name="connsiteY3" fmla="*/ 2232660 h 3070860"/>
                  <a:gd name="connsiteX4" fmla="*/ 411480 w 1257300"/>
                  <a:gd name="connsiteY4" fmla="*/ 2118360 h 3070860"/>
                  <a:gd name="connsiteX5" fmla="*/ 411480 w 1257300"/>
                  <a:gd name="connsiteY5" fmla="*/ 2034540 h 3070860"/>
                  <a:gd name="connsiteX6" fmla="*/ 541020 w 1257300"/>
                  <a:gd name="connsiteY6" fmla="*/ 1722120 h 3070860"/>
                  <a:gd name="connsiteX7" fmla="*/ 457200 w 1257300"/>
                  <a:gd name="connsiteY7" fmla="*/ 1676400 h 3070860"/>
                  <a:gd name="connsiteX8" fmla="*/ 518160 w 1257300"/>
                  <a:gd name="connsiteY8" fmla="*/ 1615440 h 3070860"/>
                  <a:gd name="connsiteX9" fmla="*/ 586740 w 1257300"/>
                  <a:gd name="connsiteY9" fmla="*/ 1661160 h 3070860"/>
                  <a:gd name="connsiteX10" fmla="*/ 754380 w 1257300"/>
                  <a:gd name="connsiteY10" fmla="*/ 1348740 h 3070860"/>
                  <a:gd name="connsiteX11" fmla="*/ 632460 w 1257300"/>
                  <a:gd name="connsiteY11" fmla="*/ 1280160 h 3070860"/>
                  <a:gd name="connsiteX12" fmla="*/ 701040 w 1257300"/>
                  <a:gd name="connsiteY12" fmla="*/ 1097280 h 3070860"/>
                  <a:gd name="connsiteX13" fmla="*/ 563880 w 1257300"/>
                  <a:gd name="connsiteY13" fmla="*/ 937260 h 3070860"/>
                  <a:gd name="connsiteX14" fmla="*/ 441960 w 1257300"/>
                  <a:gd name="connsiteY14" fmla="*/ 708660 h 3070860"/>
                  <a:gd name="connsiteX15" fmla="*/ 449580 w 1257300"/>
                  <a:gd name="connsiteY15" fmla="*/ 388620 h 3070860"/>
                  <a:gd name="connsiteX16" fmla="*/ 396240 w 1257300"/>
                  <a:gd name="connsiteY16" fmla="*/ 152400 h 3070860"/>
                  <a:gd name="connsiteX17" fmla="*/ 594360 w 1257300"/>
                  <a:gd name="connsiteY17" fmla="*/ 0 h 3070860"/>
                  <a:gd name="connsiteX18" fmla="*/ 716280 w 1257300"/>
                  <a:gd name="connsiteY18" fmla="*/ 198120 h 3070860"/>
                  <a:gd name="connsiteX19" fmla="*/ 1021080 w 1257300"/>
                  <a:gd name="connsiteY19" fmla="*/ 190500 h 3070860"/>
                  <a:gd name="connsiteX20" fmla="*/ 1120140 w 1257300"/>
                  <a:gd name="connsiteY20" fmla="*/ 495300 h 3070860"/>
                  <a:gd name="connsiteX21" fmla="*/ 1257300 w 1257300"/>
                  <a:gd name="connsiteY21" fmla="*/ 754380 h 3070860"/>
                  <a:gd name="connsiteX22" fmla="*/ 1257300 w 1257300"/>
                  <a:gd name="connsiteY22" fmla="*/ 1036320 h 3070860"/>
                  <a:gd name="connsiteX23" fmla="*/ 1211580 w 1257300"/>
                  <a:gd name="connsiteY23" fmla="*/ 1066800 h 3070860"/>
                  <a:gd name="connsiteX24" fmla="*/ 1051560 w 1257300"/>
                  <a:gd name="connsiteY24" fmla="*/ 1066800 h 3070860"/>
                  <a:gd name="connsiteX25" fmla="*/ 1051560 w 1257300"/>
                  <a:gd name="connsiteY25" fmla="*/ 1249680 h 3070860"/>
                  <a:gd name="connsiteX26" fmla="*/ 838200 w 1257300"/>
                  <a:gd name="connsiteY26" fmla="*/ 1569720 h 3070860"/>
                  <a:gd name="connsiteX27" fmla="*/ 556260 w 1257300"/>
                  <a:gd name="connsiteY27" fmla="*/ 2804160 h 3070860"/>
                  <a:gd name="connsiteX28" fmla="*/ 441960 w 1257300"/>
                  <a:gd name="connsiteY28" fmla="*/ 3040380 h 3070860"/>
                  <a:gd name="connsiteX29" fmla="*/ 228600 w 1257300"/>
                  <a:gd name="connsiteY29" fmla="*/ 3070860 h 3070860"/>
                  <a:gd name="connsiteX30" fmla="*/ 129540 w 1257300"/>
                  <a:gd name="connsiteY30" fmla="*/ 292608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57300" h="3070860">
                    <a:moveTo>
                      <a:pt x="129540" y="2926080"/>
                    </a:moveTo>
                    <a:lnTo>
                      <a:pt x="0" y="2720340"/>
                    </a:lnTo>
                    <a:lnTo>
                      <a:pt x="53340" y="2240280"/>
                    </a:lnTo>
                    <a:lnTo>
                      <a:pt x="320040" y="2232660"/>
                    </a:lnTo>
                    <a:lnTo>
                      <a:pt x="411480" y="2118360"/>
                    </a:lnTo>
                    <a:lnTo>
                      <a:pt x="411480" y="2034540"/>
                    </a:lnTo>
                    <a:lnTo>
                      <a:pt x="541020" y="1722120"/>
                    </a:lnTo>
                    <a:lnTo>
                      <a:pt x="457200" y="1676400"/>
                    </a:lnTo>
                    <a:lnTo>
                      <a:pt x="518160" y="1615440"/>
                    </a:lnTo>
                    <a:lnTo>
                      <a:pt x="586740" y="1661160"/>
                    </a:lnTo>
                    <a:lnTo>
                      <a:pt x="754380" y="1348740"/>
                    </a:lnTo>
                    <a:lnTo>
                      <a:pt x="632460" y="1280160"/>
                    </a:lnTo>
                    <a:lnTo>
                      <a:pt x="701040" y="1097280"/>
                    </a:lnTo>
                    <a:lnTo>
                      <a:pt x="563880" y="937260"/>
                    </a:lnTo>
                    <a:lnTo>
                      <a:pt x="441960" y="708660"/>
                    </a:lnTo>
                    <a:lnTo>
                      <a:pt x="449580" y="388620"/>
                    </a:lnTo>
                    <a:lnTo>
                      <a:pt x="396240" y="152400"/>
                    </a:lnTo>
                    <a:lnTo>
                      <a:pt x="594360" y="0"/>
                    </a:lnTo>
                    <a:lnTo>
                      <a:pt x="716280" y="198120"/>
                    </a:lnTo>
                    <a:lnTo>
                      <a:pt x="1021080" y="190500"/>
                    </a:lnTo>
                    <a:lnTo>
                      <a:pt x="1120140" y="495300"/>
                    </a:lnTo>
                    <a:lnTo>
                      <a:pt x="1257300" y="754380"/>
                    </a:lnTo>
                    <a:lnTo>
                      <a:pt x="1257300" y="1036320"/>
                    </a:lnTo>
                    <a:lnTo>
                      <a:pt x="1211580" y="1066800"/>
                    </a:lnTo>
                    <a:lnTo>
                      <a:pt x="1051560" y="1066800"/>
                    </a:lnTo>
                    <a:lnTo>
                      <a:pt x="1051560" y="1249680"/>
                    </a:lnTo>
                    <a:lnTo>
                      <a:pt x="838200" y="1569720"/>
                    </a:lnTo>
                    <a:lnTo>
                      <a:pt x="556260" y="2804160"/>
                    </a:lnTo>
                    <a:lnTo>
                      <a:pt x="441960" y="3040380"/>
                    </a:lnTo>
                    <a:lnTo>
                      <a:pt x="228600" y="3070860"/>
                    </a:lnTo>
                    <a:lnTo>
                      <a:pt x="129540" y="2926080"/>
                    </a:ln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6329393" y="2564165"/>
                <a:ext cx="1379220" cy="1173480"/>
              </a:xfrm>
              <a:custGeom>
                <a:avLst/>
                <a:gdLst>
                  <a:gd name="connsiteX0" fmla="*/ 1379220 w 1379220"/>
                  <a:gd name="connsiteY0" fmla="*/ 1082040 h 1173480"/>
                  <a:gd name="connsiteX1" fmla="*/ 975360 w 1379220"/>
                  <a:gd name="connsiteY1" fmla="*/ 1173480 h 1173480"/>
                  <a:gd name="connsiteX2" fmla="*/ 632460 w 1379220"/>
                  <a:gd name="connsiteY2" fmla="*/ 1082040 h 1173480"/>
                  <a:gd name="connsiteX3" fmla="*/ 662940 w 1379220"/>
                  <a:gd name="connsiteY3" fmla="*/ 1059180 h 1173480"/>
                  <a:gd name="connsiteX4" fmla="*/ 662940 w 1379220"/>
                  <a:gd name="connsiteY4" fmla="*/ 762000 h 1173480"/>
                  <a:gd name="connsiteX5" fmla="*/ 525780 w 1379220"/>
                  <a:gd name="connsiteY5" fmla="*/ 510540 h 1173480"/>
                  <a:gd name="connsiteX6" fmla="*/ 426720 w 1379220"/>
                  <a:gd name="connsiteY6" fmla="*/ 205740 h 1173480"/>
                  <a:gd name="connsiteX7" fmla="*/ 121920 w 1379220"/>
                  <a:gd name="connsiteY7" fmla="*/ 213360 h 1173480"/>
                  <a:gd name="connsiteX8" fmla="*/ 0 w 1379220"/>
                  <a:gd name="connsiteY8" fmla="*/ 22860 h 1173480"/>
                  <a:gd name="connsiteX9" fmla="*/ 731520 w 1379220"/>
                  <a:gd name="connsiteY9" fmla="*/ 0 h 1173480"/>
                  <a:gd name="connsiteX10" fmla="*/ 1104900 w 1379220"/>
                  <a:gd name="connsiteY10" fmla="*/ 190500 h 1173480"/>
                  <a:gd name="connsiteX11" fmla="*/ 1379220 w 1379220"/>
                  <a:gd name="connsiteY11" fmla="*/ 108204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220" h="1173480">
                    <a:moveTo>
                      <a:pt x="1379220" y="1082040"/>
                    </a:moveTo>
                    <a:lnTo>
                      <a:pt x="975360" y="1173480"/>
                    </a:lnTo>
                    <a:lnTo>
                      <a:pt x="632460" y="1082040"/>
                    </a:lnTo>
                    <a:lnTo>
                      <a:pt x="662940" y="1059180"/>
                    </a:lnTo>
                    <a:lnTo>
                      <a:pt x="662940" y="762000"/>
                    </a:lnTo>
                    <a:lnTo>
                      <a:pt x="525780" y="510540"/>
                    </a:lnTo>
                    <a:lnTo>
                      <a:pt x="426720" y="205740"/>
                    </a:lnTo>
                    <a:lnTo>
                      <a:pt x="121920" y="213360"/>
                    </a:lnTo>
                    <a:lnTo>
                      <a:pt x="0" y="22860"/>
                    </a:lnTo>
                    <a:lnTo>
                      <a:pt x="731520" y="0"/>
                    </a:lnTo>
                    <a:lnTo>
                      <a:pt x="1104900" y="190500"/>
                    </a:lnTo>
                    <a:lnTo>
                      <a:pt x="1379220" y="1082040"/>
                    </a:ln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832832" y="1348756"/>
                <a:ext cx="3596640" cy="3116580"/>
              </a:xfrm>
              <a:custGeom>
                <a:avLst/>
                <a:gdLst>
                  <a:gd name="connsiteX0" fmla="*/ 1310640 w 3596640"/>
                  <a:gd name="connsiteY0" fmla="*/ 1379220 h 3116580"/>
                  <a:gd name="connsiteX1" fmla="*/ 1188720 w 3596640"/>
                  <a:gd name="connsiteY1" fmla="*/ 1287780 h 3116580"/>
                  <a:gd name="connsiteX2" fmla="*/ 228600 w 3596640"/>
                  <a:gd name="connsiteY2" fmla="*/ 1158240 h 3116580"/>
                  <a:gd name="connsiteX3" fmla="*/ 99060 w 3596640"/>
                  <a:gd name="connsiteY3" fmla="*/ 998220 h 3116580"/>
                  <a:gd name="connsiteX4" fmla="*/ 0 w 3596640"/>
                  <a:gd name="connsiteY4" fmla="*/ 289560 h 3116580"/>
                  <a:gd name="connsiteX5" fmla="*/ 198120 w 3596640"/>
                  <a:gd name="connsiteY5" fmla="*/ 312420 h 3116580"/>
                  <a:gd name="connsiteX6" fmla="*/ 441960 w 3596640"/>
                  <a:gd name="connsiteY6" fmla="*/ 312420 h 3116580"/>
                  <a:gd name="connsiteX7" fmla="*/ 632460 w 3596640"/>
                  <a:gd name="connsiteY7" fmla="*/ 198120 h 3116580"/>
                  <a:gd name="connsiteX8" fmla="*/ 1097280 w 3596640"/>
                  <a:gd name="connsiteY8" fmla="*/ 129540 h 3116580"/>
                  <a:gd name="connsiteX9" fmla="*/ 1318260 w 3596640"/>
                  <a:gd name="connsiteY9" fmla="*/ 266700 h 3116580"/>
                  <a:gd name="connsiteX10" fmla="*/ 1485900 w 3596640"/>
                  <a:gd name="connsiteY10" fmla="*/ 312420 h 3116580"/>
                  <a:gd name="connsiteX11" fmla="*/ 1546860 w 3596640"/>
                  <a:gd name="connsiteY11" fmla="*/ 53340 h 3116580"/>
                  <a:gd name="connsiteX12" fmla="*/ 1714500 w 3596640"/>
                  <a:gd name="connsiteY12" fmla="*/ 30480 h 3116580"/>
                  <a:gd name="connsiteX13" fmla="*/ 1737360 w 3596640"/>
                  <a:gd name="connsiteY13" fmla="*/ 373380 h 3116580"/>
                  <a:gd name="connsiteX14" fmla="*/ 1775460 w 3596640"/>
                  <a:gd name="connsiteY14" fmla="*/ 388620 h 3116580"/>
                  <a:gd name="connsiteX15" fmla="*/ 2087880 w 3596640"/>
                  <a:gd name="connsiteY15" fmla="*/ 7620 h 3116580"/>
                  <a:gd name="connsiteX16" fmla="*/ 2362200 w 3596640"/>
                  <a:gd name="connsiteY16" fmla="*/ 0 h 3116580"/>
                  <a:gd name="connsiteX17" fmla="*/ 2499360 w 3596640"/>
                  <a:gd name="connsiteY17" fmla="*/ 205740 h 3116580"/>
                  <a:gd name="connsiteX18" fmla="*/ 2567940 w 3596640"/>
                  <a:gd name="connsiteY18" fmla="*/ 373380 h 3116580"/>
                  <a:gd name="connsiteX19" fmla="*/ 3200400 w 3596640"/>
                  <a:gd name="connsiteY19" fmla="*/ 1036320 h 3116580"/>
                  <a:gd name="connsiteX20" fmla="*/ 3429000 w 3596640"/>
                  <a:gd name="connsiteY20" fmla="*/ 1623060 h 3116580"/>
                  <a:gd name="connsiteX21" fmla="*/ 3596640 w 3596640"/>
                  <a:gd name="connsiteY21" fmla="*/ 2346960 h 3116580"/>
                  <a:gd name="connsiteX22" fmla="*/ 3520440 w 3596640"/>
                  <a:gd name="connsiteY22" fmla="*/ 2659380 h 3116580"/>
                  <a:gd name="connsiteX23" fmla="*/ 3360420 w 3596640"/>
                  <a:gd name="connsiteY23" fmla="*/ 2674620 h 3116580"/>
                  <a:gd name="connsiteX24" fmla="*/ 2872740 w 3596640"/>
                  <a:gd name="connsiteY24" fmla="*/ 3063240 h 3116580"/>
                  <a:gd name="connsiteX25" fmla="*/ 2476500 w 3596640"/>
                  <a:gd name="connsiteY25" fmla="*/ 3116580 h 3116580"/>
                  <a:gd name="connsiteX26" fmla="*/ 2179320 w 3596640"/>
                  <a:gd name="connsiteY26" fmla="*/ 2491740 h 3116580"/>
                  <a:gd name="connsiteX27" fmla="*/ 1927860 w 3596640"/>
                  <a:gd name="connsiteY27" fmla="*/ 2545080 h 3116580"/>
                  <a:gd name="connsiteX28" fmla="*/ 1965960 w 3596640"/>
                  <a:gd name="connsiteY28" fmla="*/ 2491740 h 3116580"/>
                  <a:gd name="connsiteX29" fmla="*/ 1965960 w 3596640"/>
                  <a:gd name="connsiteY29" fmla="*/ 2301240 h 3116580"/>
                  <a:gd name="connsiteX30" fmla="*/ 2141220 w 3596640"/>
                  <a:gd name="connsiteY30" fmla="*/ 2301240 h 3116580"/>
                  <a:gd name="connsiteX31" fmla="*/ 2484120 w 3596640"/>
                  <a:gd name="connsiteY31" fmla="*/ 2392680 h 3116580"/>
                  <a:gd name="connsiteX32" fmla="*/ 2887980 w 3596640"/>
                  <a:gd name="connsiteY32" fmla="*/ 2301240 h 3116580"/>
                  <a:gd name="connsiteX33" fmla="*/ 2613660 w 3596640"/>
                  <a:gd name="connsiteY33" fmla="*/ 1417320 h 3116580"/>
                  <a:gd name="connsiteX34" fmla="*/ 2240280 w 3596640"/>
                  <a:gd name="connsiteY34" fmla="*/ 1219200 h 3116580"/>
                  <a:gd name="connsiteX35" fmla="*/ 1508760 w 3596640"/>
                  <a:gd name="connsiteY35" fmla="*/ 1242060 h 3116580"/>
                  <a:gd name="connsiteX36" fmla="*/ 1310640 w 3596640"/>
                  <a:gd name="connsiteY36" fmla="*/ 1379220 h 311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96640" h="3116580">
                    <a:moveTo>
                      <a:pt x="1310640" y="1379220"/>
                    </a:moveTo>
                    <a:lnTo>
                      <a:pt x="1188720" y="1287780"/>
                    </a:lnTo>
                    <a:lnTo>
                      <a:pt x="228600" y="1158240"/>
                    </a:lnTo>
                    <a:lnTo>
                      <a:pt x="99060" y="998220"/>
                    </a:lnTo>
                    <a:lnTo>
                      <a:pt x="0" y="289560"/>
                    </a:lnTo>
                    <a:lnTo>
                      <a:pt x="198120" y="312420"/>
                    </a:lnTo>
                    <a:lnTo>
                      <a:pt x="441960" y="312420"/>
                    </a:lnTo>
                    <a:lnTo>
                      <a:pt x="632460" y="198120"/>
                    </a:lnTo>
                    <a:lnTo>
                      <a:pt x="1097280" y="129540"/>
                    </a:lnTo>
                    <a:lnTo>
                      <a:pt x="1318260" y="266700"/>
                    </a:lnTo>
                    <a:lnTo>
                      <a:pt x="1485900" y="312420"/>
                    </a:lnTo>
                    <a:lnTo>
                      <a:pt x="1546860" y="53340"/>
                    </a:lnTo>
                    <a:lnTo>
                      <a:pt x="1714500" y="30480"/>
                    </a:lnTo>
                    <a:lnTo>
                      <a:pt x="1737360" y="373380"/>
                    </a:lnTo>
                    <a:lnTo>
                      <a:pt x="1775460" y="388620"/>
                    </a:lnTo>
                    <a:lnTo>
                      <a:pt x="2087880" y="7620"/>
                    </a:lnTo>
                    <a:lnTo>
                      <a:pt x="2362200" y="0"/>
                    </a:lnTo>
                    <a:lnTo>
                      <a:pt x="2499360" y="205740"/>
                    </a:lnTo>
                    <a:lnTo>
                      <a:pt x="2567940" y="373380"/>
                    </a:lnTo>
                    <a:lnTo>
                      <a:pt x="3200400" y="1036320"/>
                    </a:lnTo>
                    <a:lnTo>
                      <a:pt x="3429000" y="1623060"/>
                    </a:lnTo>
                    <a:lnTo>
                      <a:pt x="3596640" y="2346960"/>
                    </a:lnTo>
                    <a:lnTo>
                      <a:pt x="3520440" y="2659380"/>
                    </a:lnTo>
                    <a:lnTo>
                      <a:pt x="3360420" y="2674620"/>
                    </a:lnTo>
                    <a:lnTo>
                      <a:pt x="2872740" y="3063240"/>
                    </a:lnTo>
                    <a:lnTo>
                      <a:pt x="2476500" y="3116580"/>
                    </a:lnTo>
                    <a:lnTo>
                      <a:pt x="2179320" y="2491740"/>
                    </a:lnTo>
                    <a:lnTo>
                      <a:pt x="1927860" y="2545080"/>
                    </a:lnTo>
                    <a:lnTo>
                      <a:pt x="1965960" y="2491740"/>
                    </a:lnTo>
                    <a:lnTo>
                      <a:pt x="1965960" y="2301240"/>
                    </a:lnTo>
                    <a:lnTo>
                      <a:pt x="2141220" y="2301240"/>
                    </a:lnTo>
                    <a:lnTo>
                      <a:pt x="2484120" y="2392680"/>
                    </a:lnTo>
                    <a:lnTo>
                      <a:pt x="2887980" y="2301240"/>
                    </a:lnTo>
                    <a:lnTo>
                      <a:pt x="2613660" y="1417320"/>
                    </a:lnTo>
                    <a:lnTo>
                      <a:pt x="2240280" y="1219200"/>
                    </a:lnTo>
                    <a:lnTo>
                      <a:pt x="1508760" y="1242060"/>
                    </a:lnTo>
                    <a:lnTo>
                      <a:pt x="1310640" y="1379220"/>
                    </a:ln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flipH="1">
                <a:off x="7232673" y="1187380"/>
                <a:ext cx="1019283" cy="193566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891454" y="2575542"/>
                <a:ext cx="560673" cy="66300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58679" y="3019544"/>
                <a:ext cx="734680" cy="10349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148244" y="4107835"/>
                <a:ext cx="734680" cy="10349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052102" y="5648860"/>
                <a:ext cx="294069" cy="59829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7540552" y="584788"/>
              <a:ext cx="1676400" cy="625684"/>
            </a:xfrm>
            <a:prstGeom prst="rect">
              <a:avLst/>
            </a:prstGeom>
            <a:solidFill>
              <a:schemeClr val="bg1"/>
            </a:solidFill>
          </p:spPr>
          <p:txBody>
            <a:bodyPr wrap="square" rtlCol="0">
              <a:spAutoFit/>
            </a:bodyPr>
            <a:lstStyle/>
            <a:p>
              <a:r>
                <a:rPr lang="en-US" sz="1733" dirty="0">
                  <a:solidFill>
                    <a:srgbClr val="6C6463"/>
                  </a:solidFill>
                  <a:latin typeface="Gill Sans MT"/>
                </a:rPr>
                <a:t>Eastern Hot Spot: 1.9 Ha</a:t>
              </a:r>
            </a:p>
          </p:txBody>
        </p:sp>
        <p:sp>
          <p:nvSpPr>
            <p:cNvPr id="11" name="TextBox 10"/>
            <p:cNvSpPr txBox="1"/>
            <p:nvPr/>
          </p:nvSpPr>
          <p:spPr>
            <a:xfrm>
              <a:off x="7823521" y="1736953"/>
              <a:ext cx="1407575" cy="892360"/>
            </a:xfrm>
            <a:prstGeom prst="rect">
              <a:avLst/>
            </a:prstGeom>
            <a:solidFill>
              <a:schemeClr val="bg1"/>
            </a:solidFill>
          </p:spPr>
          <p:txBody>
            <a:bodyPr wrap="square" rtlCol="0">
              <a:spAutoFit/>
            </a:bodyPr>
            <a:lstStyle/>
            <a:p>
              <a:r>
                <a:rPr lang="en-US" sz="1733" dirty="0">
                  <a:solidFill>
                    <a:srgbClr val="6C6463"/>
                  </a:solidFill>
                  <a:latin typeface="Gill Sans MT"/>
                </a:rPr>
                <a:t>Sen Lake and Wetland: </a:t>
              </a:r>
              <a:br>
                <a:rPr lang="en-US" sz="1733" dirty="0">
                  <a:solidFill>
                    <a:srgbClr val="6C6463"/>
                  </a:solidFill>
                  <a:latin typeface="Gill Sans MT"/>
                </a:rPr>
              </a:br>
              <a:r>
                <a:rPr lang="en-US" sz="1733" dirty="0">
                  <a:solidFill>
                    <a:srgbClr val="6C6463"/>
                  </a:solidFill>
                  <a:latin typeface="Gill Sans MT"/>
                </a:rPr>
                <a:t>11 Ha</a:t>
              </a:r>
            </a:p>
          </p:txBody>
        </p:sp>
        <p:sp>
          <p:nvSpPr>
            <p:cNvPr id="14" name="TextBox 13"/>
            <p:cNvSpPr txBox="1"/>
            <p:nvPr/>
          </p:nvSpPr>
          <p:spPr>
            <a:xfrm>
              <a:off x="3772458" y="2630282"/>
              <a:ext cx="1981200" cy="625684"/>
            </a:xfrm>
            <a:prstGeom prst="rect">
              <a:avLst/>
            </a:prstGeom>
            <a:solidFill>
              <a:schemeClr val="bg1"/>
            </a:solidFill>
          </p:spPr>
          <p:txBody>
            <a:bodyPr wrap="square" rtlCol="0">
              <a:spAutoFit/>
            </a:bodyPr>
            <a:lstStyle/>
            <a:p>
              <a:r>
                <a:rPr lang="en-US" sz="1733" dirty="0">
                  <a:solidFill>
                    <a:srgbClr val="6C6463"/>
                  </a:solidFill>
                  <a:latin typeface="Gill Sans MT"/>
                </a:rPr>
                <a:t>Drainage Ditch:</a:t>
              </a:r>
              <a:br>
                <a:rPr lang="en-US" sz="1733" dirty="0">
                  <a:solidFill>
                    <a:srgbClr val="6C6463"/>
                  </a:solidFill>
                  <a:latin typeface="Gill Sans MT"/>
                </a:rPr>
              </a:br>
              <a:r>
                <a:rPr lang="en-US" sz="1733" dirty="0">
                  <a:solidFill>
                    <a:srgbClr val="6C6463"/>
                  </a:solidFill>
                  <a:latin typeface="Gill Sans MT"/>
                </a:rPr>
                <a:t>3.4 Ha</a:t>
              </a:r>
            </a:p>
          </p:txBody>
        </p:sp>
        <p:sp>
          <p:nvSpPr>
            <p:cNvPr id="15" name="TextBox 14"/>
            <p:cNvSpPr txBox="1"/>
            <p:nvPr/>
          </p:nvSpPr>
          <p:spPr>
            <a:xfrm>
              <a:off x="3388388" y="3717326"/>
              <a:ext cx="1771893" cy="625684"/>
            </a:xfrm>
            <a:prstGeom prst="rect">
              <a:avLst/>
            </a:prstGeom>
            <a:solidFill>
              <a:schemeClr val="bg1"/>
            </a:solidFill>
          </p:spPr>
          <p:txBody>
            <a:bodyPr wrap="square" rtlCol="0">
              <a:spAutoFit/>
            </a:bodyPr>
            <a:lstStyle/>
            <a:p>
              <a:r>
                <a:rPr lang="en-US" sz="1733" dirty="0">
                  <a:solidFill>
                    <a:srgbClr val="6C6463"/>
                  </a:solidFill>
                  <a:latin typeface="Gill Sans MT"/>
                </a:rPr>
                <a:t>Former Storage Area: 1.7 Ha</a:t>
              </a:r>
            </a:p>
          </p:txBody>
        </p:sp>
        <p:sp>
          <p:nvSpPr>
            <p:cNvPr id="12" name="TextBox 11"/>
            <p:cNvSpPr txBox="1"/>
            <p:nvPr/>
          </p:nvSpPr>
          <p:spPr>
            <a:xfrm>
              <a:off x="3537502" y="5760811"/>
              <a:ext cx="2514600" cy="625684"/>
            </a:xfrm>
            <a:prstGeom prst="rect">
              <a:avLst/>
            </a:prstGeom>
            <a:solidFill>
              <a:schemeClr val="bg1"/>
            </a:solidFill>
          </p:spPr>
          <p:txBody>
            <a:bodyPr wrap="square" rtlCol="0">
              <a:spAutoFit/>
            </a:bodyPr>
            <a:lstStyle/>
            <a:p>
              <a:r>
                <a:rPr lang="en-US" sz="1733" dirty="0">
                  <a:solidFill>
                    <a:srgbClr val="6C6463"/>
                  </a:solidFill>
                  <a:latin typeface="Gill Sans MT"/>
                </a:rPr>
                <a:t>Mixing and Loading Area: 1.4 Ha </a:t>
              </a:r>
            </a:p>
          </p:txBody>
        </p:sp>
      </p:grpSp>
      <p:sp>
        <p:nvSpPr>
          <p:cNvPr id="20" name="Title 10">
            <a:extLst>
              <a:ext uri="{FF2B5EF4-FFF2-40B4-BE49-F238E27FC236}">
                <a16:creationId xmlns:a16="http://schemas.microsoft.com/office/drawing/2014/main" xmlns="" id="{CBFE2797-DE6B-4061-B6A0-461A21D4ABEF}"/>
              </a:ext>
            </a:extLst>
          </p:cNvPr>
          <p:cNvSpPr>
            <a:spLocks noGrp="1"/>
          </p:cNvSpPr>
          <p:nvPr>
            <p:ph type="title"/>
          </p:nvPr>
        </p:nvSpPr>
        <p:spPr>
          <a:xfrm>
            <a:off x="1828800" y="986493"/>
            <a:ext cx="1962151" cy="523220"/>
          </a:xfrm>
        </p:spPr>
        <p:txBody>
          <a:bodyPr/>
          <a:lstStyle/>
          <a:p>
            <a:r>
              <a:rPr lang="en-US" sz="2800" b="1" dirty="0"/>
              <a:t>Remedy</a:t>
            </a:r>
            <a:endParaRPr lang="en-US" dirty="0"/>
          </a:p>
        </p:txBody>
      </p:sp>
    </p:spTree>
    <p:extLst>
      <p:ext uri="{BB962C8B-B14F-4D97-AF65-F5344CB8AC3E}">
        <p14:creationId xmlns:p14="http://schemas.microsoft.com/office/powerpoint/2010/main" val="35950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828800" y="1489077"/>
            <a:ext cx="1865708" cy="4911725"/>
          </a:xfrm>
        </p:spPr>
        <p:txBody>
          <a:bodyPr/>
          <a:lstStyle/>
          <a:p>
            <a:r>
              <a:rPr lang="en-US" dirty="0"/>
              <a:t>Two-phased implementation</a:t>
            </a:r>
          </a:p>
          <a:p>
            <a:r>
              <a:rPr lang="en-US" dirty="0"/>
              <a:t>“Upland” in Phase 1</a:t>
            </a:r>
          </a:p>
          <a:p>
            <a:r>
              <a:rPr lang="en-US" dirty="0"/>
              <a:t>Primarily sediments in Phase 2</a:t>
            </a:r>
          </a:p>
        </p:txBody>
      </p:sp>
      <p:pic>
        <p:nvPicPr>
          <p:cNvPr id="17" name="Picture 6" descr="Figure Project Areas Figure (1)"/>
          <p:cNvPicPr>
            <a:picLocks noChangeAspect="1" noChangeArrowheads="1"/>
          </p:cNvPicPr>
          <p:nvPr/>
        </p:nvPicPr>
        <p:blipFill>
          <a:blip r:embed="rId3" cstate="screen"/>
          <a:srcRect/>
          <a:stretch>
            <a:fillRect/>
          </a:stretch>
        </p:blipFill>
        <p:spPr bwMode="auto">
          <a:xfrm>
            <a:off x="3969185" y="506413"/>
            <a:ext cx="6719226" cy="5949950"/>
          </a:xfrm>
          <a:prstGeom prst="rect">
            <a:avLst/>
          </a:prstGeom>
          <a:noFill/>
          <a:ln w="9525">
            <a:noFill/>
            <a:miter lim="800000"/>
            <a:headEnd/>
            <a:tailEnd/>
          </a:ln>
        </p:spPr>
      </p:pic>
      <p:grpSp>
        <p:nvGrpSpPr>
          <p:cNvPr id="2" name="Group 1"/>
          <p:cNvGrpSpPr/>
          <p:nvPr/>
        </p:nvGrpSpPr>
        <p:grpSpPr>
          <a:xfrm>
            <a:off x="5833375" y="3215504"/>
            <a:ext cx="3560821" cy="123825"/>
            <a:chOff x="4626429" y="3562486"/>
            <a:chExt cx="3560821" cy="123825"/>
          </a:xfrm>
        </p:grpSpPr>
        <p:cxnSp>
          <p:nvCxnSpPr>
            <p:cNvPr id="18" name="Straight Connector 17"/>
            <p:cNvCxnSpPr/>
            <p:nvPr/>
          </p:nvCxnSpPr>
          <p:spPr>
            <a:xfrm rot="10800000" flipV="1">
              <a:off x="7315316" y="3562486"/>
              <a:ext cx="871934" cy="0"/>
            </a:xfrm>
            <a:prstGeom prst="line">
              <a:avLst/>
            </a:prstGeom>
            <a:ln w="50800" cap="sq">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6835496" y="3567250"/>
              <a:ext cx="484981" cy="100013"/>
            </a:xfrm>
            <a:prstGeom prst="line">
              <a:avLst/>
            </a:prstGeom>
            <a:ln w="50800" cap="sq">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6443382" y="3576775"/>
              <a:ext cx="381794" cy="80963"/>
            </a:xfrm>
            <a:prstGeom prst="line">
              <a:avLst/>
            </a:prstGeom>
            <a:ln w="50800" cap="sq">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6273124" y="3576773"/>
              <a:ext cx="170259" cy="1588"/>
            </a:xfrm>
            <a:prstGeom prst="line">
              <a:avLst/>
            </a:prstGeom>
            <a:ln w="50800" cap="sq">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6218157" y="3631344"/>
              <a:ext cx="104775" cy="5160"/>
            </a:xfrm>
            <a:prstGeom prst="line">
              <a:avLst/>
            </a:prstGeom>
            <a:ln w="50800" cap="sq">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5927445" y="3614874"/>
              <a:ext cx="345679" cy="66675"/>
            </a:xfrm>
            <a:prstGeom prst="line">
              <a:avLst/>
            </a:prstGeom>
            <a:ln w="50800" cap="sq">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4626429" y="3606143"/>
              <a:ext cx="1295858" cy="10319"/>
            </a:xfrm>
            <a:prstGeom prst="line">
              <a:avLst/>
            </a:prstGeom>
            <a:ln w="50800" cap="sq">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5" name="TextBox 46"/>
          <p:cNvSpPr txBox="1">
            <a:spLocks noChangeArrowheads="1"/>
          </p:cNvSpPr>
          <p:nvPr/>
        </p:nvSpPr>
        <p:spPr bwMode="auto">
          <a:xfrm>
            <a:off x="4112916" y="2611516"/>
            <a:ext cx="1349258" cy="461665"/>
          </a:xfrm>
          <a:prstGeom prst="rect">
            <a:avLst/>
          </a:prstGeom>
          <a:solidFill>
            <a:srgbClr val="00B050"/>
          </a:solidFill>
          <a:ln w="9525">
            <a:noFill/>
            <a:miter lim="800000"/>
            <a:headEnd/>
            <a:tailEnd/>
          </a:ln>
        </p:spPr>
        <p:txBody>
          <a:bodyPr wrap="square">
            <a:spAutoFit/>
          </a:bodyPr>
          <a:lstStyle/>
          <a:p>
            <a:pPr algn="ctr"/>
            <a:r>
              <a:rPr lang="en-US" dirty="0">
                <a:solidFill>
                  <a:schemeClr val="bg1"/>
                </a:solidFill>
              </a:rPr>
              <a:t>Phase II</a:t>
            </a:r>
          </a:p>
        </p:txBody>
      </p:sp>
      <p:sp>
        <p:nvSpPr>
          <p:cNvPr id="26" name="TextBox 47"/>
          <p:cNvSpPr txBox="1">
            <a:spLocks noChangeArrowheads="1"/>
          </p:cNvSpPr>
          <p:nvPr/>
        </p:nvSpPr>
        <p:spPr bwMode="auto">
          <a:xfrm>
            <a:off x="4178721" y="3303726"/>
            <a:ext cx="1237983" cy="461665"/>
          </a:xfrm>
          <a:prstGeom prst="rect">
            <a:avLst/>
          </a:prstGeom>
          <a:solidFill>
            <a:srgbClr val="00B050"/>
          </a:solidFill>
          <a:ln w="9525">
            <a:noFill/>
            <a:miter lim="800000"/>
            <a:headEnd/>
            <a:tailEnd/>
          </a:ln>
        </p:spPr>
        <p:txBody>
          <a:bodyPr wrap="square">
            <a:spAutoFit/>
          </a:bodyPr>
          <a:lstStyle/>
          <a:p>
            <a:pPr algn="ctr"/>
            <a:r>
              <a:rPr lang="en-US" dirty="0">
                <a:solidFill>
                  <a:schemeClr val="bg1"/>
                </a:solidFill>
              </a:rPr>
              <a:t>Phase I</a:t>
            </a:r>
          </a:p>
        </p:txBody>
      </p:sp>
      <p:grpSp>
        <p:nvGrpSpPr>
          <p:cNvPr id="27" name="Group 26"/>
          <p:cNvGrpSpPr/>
          <p:nvPr/>
        </p:nvGrpSpPr>
        <p:grpSpPr>
          <a:xfrm>
            <a:off x="7344844" y="3554413"/>
            <a:ext cx="609600" cy="731520"/>
            <a:chOff x="5867400" y="4038600"/>
            <a:chExt cx="762000" cy="914400"/>
          </a:xfrm>
        </p:grpSpPr>
        <p:sp>
          <p:nvSpPr>
            <p:cNvPr id="28" name="Rounded Rectangle 27"/>
            <p:cNvSpPr/>
            <p:nvPr/>
          </p:nvSpPr>
          <p:spPr>
            <a:xfrm>
              <a:off x="5867400" y="4038600"/>
              <a:ext cx="762000" cy="914400"/>
            </a:xfrm>
            <a:prstGeom prst="roundRect">
              <a:avLst/>
            </a:prstGeom>
            <a:solidFill>
              <a:srgbClr val="008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943600" y="4114800"/>
              <a:ext cx="609600" cy="762000"/>
            </a:xfrm>
            <a:prstGeom prst="roundRect">
              <a:avLst/>
            </a:prstGeom>
            <a:solidFill>
              <a:schemeClr val="bg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47"/>
          <p:cNvSpPr txBox="1">
            <a:spLocks noChangeArrowheads="1"/>
          </p:cNvSpPr>
          <p:nvPr/>
        </p:nvSpPr>
        <p:spPr bwMode="auto">
          <a:xfrm>
            <a:off x="8428913" y="4237339"/>
            <a:ext cx="1488448" cy="461665"/>
          </a:xfrm>
          <a:prstGeom prst="rect">
            <a:avLst/>
          </a:prstGeom>
          <a:solidFill>
            <a:srgbClr val="00B050"/>
          </a:solidFill>
          <a:ln w="9525">
            <a:noFill/>
            <a:miter lim="800000"/>
            <a:headEnd/>
            <a:tailEnd/>
          </a:ln>
        </p:spPr>
        <p:txBody>
          <a:bodyPr wrap="square">
            <a:spAutoFit/>
          </a:bodyPr>
          <a:lstStyle/>
          <a:p>
            <a:r>
              <a:rPr lang="en-US" dirty="0">
                <a:solidFill>
                  <a:schemeClr val="bg1"/>
                </a:solidFill>
              </a:rPr>
              <a:t>IPTD Pile</a:t>
            </a:r>
          </a:p>
        </p:txBody>
      </p:sp>
      <p:cxnSp>
        <p:nvCxnSpPr>
          <p:cNvPr id="31" name="Straight Arrow Connector 30"/>
          <p:cNvCxnSpPr>
            <a:stCxn id="30" idx="1"/>
          </p:cNvCxnSpPr>
          <p:nvPr/>
        </p:nvCxnSpPr>
        <p:spPr>
          <a:xfrm flipH="1" flipV="1">
            <a:off x="7782799" y="4003769"/>
            <a:ext cx="646114" cy="464403"/>
          </a:xfrm>
          <a:prstGeom prst="straightConnector1">
            <a:avLst/>
          </a:prstGeom>
          <a:ln w="25400" cap="sq">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2" name="Title 10">
            <a:extLst>
              <a:ext uri="{FF2B5EF4-FFF2-40B4-BE49-F238E27FC236}">
                <a16:creationId xmlns:a16="http://schemas.microsoft.com/office/drawing/2014/main" xmlns="" id="{67F4B1F5-8D85-4264-86D4-B4C357441F2E}"/>
              </a:ext>
            </a:extLst>
          </p:cNvPr>
          <p:cNvSpPr>
            <a:spLocks noGrp="1"/>
          </p:cNvSpPr>
          <p:nvPr>
            <p:ph type="title"/>
          </p:nvPr>
        </p:nvSpPr>
        <p:spPr>
          <a:xfrm>
            <a:off x="1828800" y="986493"/>
            <a:ext cx="1695451" cy="523220"/>
          </a:xfrm>
        </p:spPr>
        <p:txBody>
          <a:bodyPr/>
          <a:lstStyle/>
          <a:p>
            <a:r>
              <a:rPr lang="en-US" sz="2800" b="1" dirty="0"/>
              <a:t>Remedy</a:t>
            </a:r>
            <a:endParaRPr lang="en-US" dirty="0"/>
          </a:p>
        </p:txBody>
      </p:sp>
    </p:spTree>
    <p:extLst>
      <p:ext uri="{BB962C8B-B14F-4D97-AF65-F5344CB8AC3E}">
        <p14:creationId xmlns:p14="http://schemas.microsoft.com/office/powerpoint/2010/main" val="228114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876319" y="1737623"/>
            <a:ext cx="7582007" cy="4068763"/>
          </a:xfrm>
        </p:spPr>
        <p:txBody>
          <a:bodyPr/>
          <a:lstStyle/>
          <a:p>
            <a:r>
              <a:rPr lang="en-US" dirty="0"/>
              <a:t>EA evaluated four alternatives:</a:t>
            </a:r>
          </a:p>
          <a:p>
            <a:pPr lvl="1"/>
            <a:r>
              <a:rPr lang="en-US" dirty="0"/>
              <a:t>No Action</a:t>
            </a:r>
          </a:p>
          <a:p>
            <a:pPr lvl="1"/>
            <a:r>
              <a:rPr lang="en-US" dirty="0"/>
              <a:t>Passive Landfill</a:t>
            </a:r>
          </a:p>
          <a:p>
            <a:pPr lvl="1"/>
            <a:r>
              <a:rPr lang="en-US" dirty="0"/>
              <a:t>Active Landfill (Bioremediation)</a:t>
            </a:r>
          </a:p>
          <a:p>
            <a:pPr lvl="1"/>
            <a:r>
              <a:rPr lang="en-US" dirty="0"/>
              <a:t>In-Pile Thermal Desorption® (IPTD®) - </a:t>
            </a:r>
            <a:r>
              <a:rPr lang="en-US" i="1" dirty="0"/>
              <a:t>patented by Royal Dutch Shell and further developed by the exclusive licensee, </a:t>
            </a:r>
            <a:r>
              <a:rPr lang="en-US" i="1" dirty="0" err="1"/>
              <a:t>TerraTherm</a:t>
            </a:r>
            <a:r>
              <a:rPr lang="en-US" i="1" dirty="0"/>
              <a:t>, Inc.</a:t>
            </a:r>
          </a:p>
        </p:txBody>
      </p:sp>
      <p:sp>
        <p:nvSpPr>
          <p:cNvPr id="4" name="Title 10">
            <a:extLst>
              <a:ext uri="{FF2B5EF4-FFF2-40B4-BE49-F238E27FC236}">
                <a16:creationId xmlns:a16="http://schemas.microsoft.com/office/drawing/2014/main" xmlns="" id="{EC743826-98CB-46F3-8C24-96220A0695EB}"/>
              </a:ext>
            </a:extLst>
          </p:cNvPr>
          <p:cNvSpPr txBox="1">
            <a:spLocks/>
          </p:cNvSpPr>
          <p:nvPr/>
        </p:nvSpPr>
        <p:spPr>
          <a:xfrm>
            <a:off x="1828799" y="986492"/>
            <a:ext cx="8717256" cy="523220"/>
          </a:xfrm>
          <a:prstGeom prst="rect">
            <a:avLst/>
          </a:prstGeom>
        </p:spPr>
        <p:txBody>
          <a:bodyPr vert="horz" wrap="square"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Environmental Assessment (EA) Remedy Selection</a:t>
            </a:r>
            <a:endParaRPr lang="en-US" b="1" dirty="0"/>
          </a:p>
        </p:txBody>
      </p:sp>
    </p:spTree>
    <p:extLst>
      <p:ext uri="{BB962C8B-B14F-4D97-AF65-F5344CB8AC3E}">
        <p14:creationId xmlns:p14="http://schemas.microsoft.com/office/powerpoint/2010/main" val="4061565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xmlns="" id="{DEB4FD09-23EA-4C81-87E7-0C9F7213F84E}"/>
              </a:ext>
            </a:extLst>
          </p:cNvPr>
          <p:cNvSpPr txBox="1">
            <a:spLocks/>
          </p:cNvSpPr>
          <p:nvPr/>
        </p:nvSpPr>
        <p:spPr>
          <a:xfrm>
            <a:off x="1828800" y="986492"/>
            <a:ext cx="5934075" cy="523220"/>
          </a:xfrm>
          <a:prstGeom prst="rect">
            <a:avLst/>
          </a:prstGeom>
        </p:spPr>
        <p:txBody>
          <a:bodyPr vert="horz" lIns="91440" tIns="45720" rIns="91440" bIns="45720" rtlCol="0" anchor="b" anchorCtr="0">
            <a:spAutoFit/>
          </a:bodyPr>
          <a:lstStyle>
            <a:lvl1pPr algn="l" defTabSz="495285" rtl="0" eaLnBrk="1" latinLnBrk="0" hangingPunct="1">
              <a:spcBef>
                <a:spcPct val="0"/>
              </a:spcBef>
              <a:buNone/>
              <a:defRPr sz="2600" b="0" i="0" kern="1200">
                <a:solidFill>
                  <a:srgbClr val="BA0C2F"/>
                </a:solidFill>
                <a:latin typeface="Gill Sans MT"/>
                <a:ea typeface="+mj-ea"/>
                <a:cs typeface="Gill Sans MT"/>
              </a:defRPr>
            </a:lvl1pPr>
          </a:lstStyle>
          <a:p>
            <a:pPr fontAlgn="auto">
              <a:spcAft>
                <a:spcPts val="0"/>
              </a:spcAft>
            </a:pPr>
            <a:r>
              <a:rPr lang="en-US" sz="2800" b="1" dirty="0"/>
              <a:t>EA Remedy Selection (cont.)</a:t>
            </a:r>
            <a:endParaRPr lang="en-US" dirty="0"/>
          </a:p>
        </p:txBody>
      </p:sp>
      <p:pic>
        <p:nvPicPr>
          <p:cNvPr id="6" name="Picture 34"/>
          <p:cNvPicPr>
            <a:picLocks noChangeAspect="1" noChangeArrowheads="1"/>
          </p:cNvPicPr>
          <p:nvPr/>
        </p:nvPicPr>
        <p:blipFill>
          <a:blip r:embed="rId3" cstate="print"/>
          <a:srcRect t="6212"/>
          <a:stretch>
            <a:fillRect/>
          </a:stretch>
        </p:blipFill>
        <p:spPr bwMode="auto">
          <a:xfrm>
            <a:off x="0" y="1965038"/>
            <a:ext cx="2968345" cy="3679153"/>
          </a:xfrm>
          <a:prstGeom prst="rect">
            <a:avLst/>
          </a:prstGeom>
          <a:noFill/>
          <a:ln w="9525">
            <a:noFill/>
            <a:miter lim="800000"/>
            <a:headEnd/>
            <a:tailEnd/>
          </a:ln>
        </p:spPr>
      </p:pic>
      <p:grpSp>
        <p:nvGrpSpPr>
          <p:cNvPr id="3" name="Group 2"/>
          <p:cNvGrpSpPr/>
          <p:nvPr/>
        </p:nvGrpSpPr>
        <p:grpSpPr>
          <a:xfrm>
            <a:off x="7281078" y="1965038"/>
            <a:ext cx="4974738" cy="4219517"/>
            <a:chOff x="5626587" y="2267009"/>
            <a:chExt cx="4974738" cy="4219517"/>
          </a:xfrm>
        </p:grpSpPr>
        <p:sp>
          <p:nvSpPr>
            <p:cNvPr id="5" name="Rectangle 4">
              <a:extLst/>
            </p:cNvPr>
            <p:cNvSpPr/>
            <p:nvPr/>
          </p:nvSpPr>
          <p:spPr>
            <a:xfrm>
              <a:off x="5626587" y="2267009"/>
              <a:ext cx="4974738" cy="42195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nvGrpSpPr>
            <p:cNvPr id="7" name="Group 6">
              <a:extLst/>
            </p:cNvPr>
            <p:cNvGrpSpPr/>
            <p:nvPr/>
          </p:nvGrpSpPr>
          <p:grpSpPr>
            <a:xfrm>
              <a:off x="5626587" y="2467530"/>
              <a:ext cx="4861526" cy="3837340"/>
              <a:chOff x="4483587" y="2467530"/>
              <a:chExt cx="4861526" cy="3837340"/>
            </a:xfrm>
          </p:grpSpPr>
          <p:sp>
            <p:nvSpPr>
              <p:cNvPr id="8" name="Line 7">
                <a:extLst/>
              </p:cNvPr>
              <p:cNvSpPr>
                <a:spLocks noChangeAspect="1" noChangeShapeType="1"/>
              </p:cNvSpPr>
              <p:nvPr/>
            </p:nvSpPr>
            <p:spPr bwMode="auto">
              <a:xfrm>
                <a:off x="5253371" y="4004583"/>
                <a:ext cx="0" cy="1581150"/>
              </a:xfrm>
              <a:prstGeom prst="line">
                <a:avLst/>
              </a:prstGeom>
              <a:noFill/>
              <a:ln w="76200">
                <a:solidFill>
                  <a:srgbClr val="FF0000"/>
                </a:solidFill>
                <a:round/>
                <a:headEnd/>
                <a:tailEnd/>
              </a:ln>
            </p:spPr>
            <p:txBody>
              <a:bodyPr/>
              <a:lstStyle/>
              <a:p>
                <a:endParaRPr lang="en-US" dirty="0"/>
              </a:p>
            </p:txBody>
          </p:sp>
          <p:sp>
            <p:nvSpPr>
              <p:cNvPr id="9" name="Line 8">
                <a:extLst/>
              </p:cNvPr>
              <p:cNvSpPr>
                <a:spLocks noChangeAspect="1" noChangeShapeType="1"/>
              </p:cNvSpPr>
              <p:nvPr/>
            </p:nvSpPr>
            <p:spPr bwMode="auto">
              <a:xfrm>
                <a:off x="8916527" y="3986445"/>
                <a:ext cx="0" cy="1581150"/>
              </a:xfrm>
              <a:prstGeom prst="line">
                <a:avLst/>
              </a:prstGeom>
              <a:noFill/>
              <a:ln w="76200">
                <a:solidFill>
                  <a:srgbClr val="FF0000"/>
                </a:solidFill>
                <a:round/>
                <a:headEnd/>
                <a:tailEnd/>
              </a:ln>
            </p:spPr>
            <p:txBody>
              <a:bodyPr/>
              <a:lstStyle/>
              <a:p>
                <a:endParaRPr lang="en-US" dirty="0"/>
              </a:p>
            </p:txBody>
          </p:sp>
          <p:sp>
            <p:nvSpPr>
              <p:cNvPr id="10" name="Text Box 10">
                <a:extLst/>
              </p:cNvPr>
              <p:cNvSpPr txBox="1">
                <a:spLocks noChangeAspect="1" noChangeArrowheads="1"/>
              </p:cNvSpPr>
              <p:nvPr/>
            </p:nvSpPr>
            <p:spPr bwMode="auto">
              <a:xfrm>
                <a:off x="4483587" y="4333888"/>
                <a:ext cx="413896" cy="584775"/>
              </a:xfrm>
              <a:prstGeom prst="rect">
                <a:avLst/>
              </a:prstGeom>
              <a:noFill/>
              <a:ln w="9525">
                <a:noFill/>
                <a:miter lim="800000"/>
                <a:headEnd/>
                <a:tailEnd/>
              </a:ln>
            </p:spPr>
            <p:txBody>
              <a:bodyPr wrap="none">
                <a:spAutoFit/>
              </a:bodyPr>
              <a:lstStyle/>
              <a:p>
                <a:pPr algn="ctr"/>
                <a:endParaRPr lang="en-US" sz="1600" b="1" dirty="0">
                  <a:solidFill>
                    <a:schemeClr val="tx2"/>
                  </a:solidFill>
                </a:endParaRPr>
              </a:p>
              <a:p>
                <a:pPr algn="ctr"/>
                <a:r>
                  <a:rPr lang="en-US" sz="1600" b="1" dirty="0">
                    <a:solidFill>
                      <a:schemeClr val="tx2"/>
                    </a:solidFill>
                  </a:rPr>
                  <a:t>°C</a:t>
                </a:r>
              </a:p>
            </p:txBody>
          </p:sp>
          <p:sp>
            <p:nvSpPr>
              <p:cNvPr id="11" name="Line 11">
                <a:extLst/>
              </p:cNvPr>
              <p:cNvSpPr>
                <a:spLocks noChangeAspect="1" noChangeShapeType="1"/>
              </p:cNvSpPr>
              <p:nvPr/>
            </p:nvSpPr>
            <p:spPr bwMode="auto">
              <a:xfrm flipH="1">
                <a:off x="5108908" y="4805363"/>
                <a:ext cx="103188" cy="0"/>
              </a:xfrm>
              <a:prstGeom prst="line">
                <a:avLst/>
              </a:prstGeom>
              <a:noFill/>
              <a:ln w="19050">
                <a:solidFill>
                  <a:schemeClr val="tx1"/>
                </a:solidFill>
                <a:round/>
                <a:headEnd/>
                <a:tailEnd/>
              </a:ln>
            </p:spPr>
            <p:txBody>
              <a:bodyPr/>
              <a:lstStyle/>
              <a:p>
                <a:endParaRPr lang="en-US" dirty="0"/>
              </a:p>
            </p:txBody>
          </p:sp>
          <p:sp>
            <p:nvSpPr>
              <p:cNvPr id="13" name="Line 12">
                <a:extLst/>
              </p:cNvPr>
              <p:cNvSpPr>
                <a:spLocks noChangeAspect="1" noChangeShapeType="1"/>
              </p:cNvSpPr>
              <p:nvPr/>
            </p:nvSpPr>
            <p:spPr bwMode="auto">
              <a:xfrm flipH="1">
                <a:off x="5108908" y="4405313"/>
                <a:ext cx="103188" cy="0"/>
              </a:xfrm>
              <a:prstGeom prst="line">
                <a:avLst/>
              </a:prstGeom>
              <a:noFill/>
              <a:ln w="19050">
                <a:solidFill>
                  <a:schemeClr val="tx1"/>
                </a:solidFill>
                <a:round/>
                <a:headEnd/>
                <a:tailEnd/>
              </a:ln>
            </p:spPr>
            <p:txBody>
              <a:bodyPr/>
              <a:lstStyle/>
              <a:p>
                <a:endParaRPr lang="en-US" dirty="0"/>
              </a:p>
            </p:txBody>
          </p:sp>
          <p:sp>
            <p:nvSpPr>
              <p:cNvPr id="14" name="Line 13">
                <a:extLst/>
              </p:cNvPr>
              <p:cNvSpPr>
                <a:spLocks noChangeAspect="1" noChangeShapeType="1"/>
              </p:cNvSpPr>
              <p:nvPr/>
            </p:nvSpPr>
            <p:spPr bwMode="auto">
              <a:xfrm flipH="1">
                <a:off x="5108908" y="4019550"/>
                <a:ext cx="103188" cy="0"/>
              </a:xfrm>
              <a:prstGeom prst="line">
                <a:avLst/>
              </a:prstGeom>
              <a:noFill/>
              <a:ln w="19050">
                <a:solidFill>
                  <a:schemeClr val="tx1"/>
                </a:solidFill>
                <a:round/>
                <a:headEnd/>
                <a:tailEnd/>
              </a:ln>
            </p:spPr>
            <p:txBody>
              <a:bodyPr/>
              <a:lstStyle/>
              <a:p>
                <a:endParaRPr lang="en-US" dirty="0"/>
              </a:p>
            </p:txBody>
          </p:sp>
          <p:grpSp>
            <p:nvGrpSpPr>
              <p:cNvPr id="15" name="Group 14">
                <a:extLst/>
              </p:cNvPr>
              <p:cNvGrpSpPr/>
              <p:nvPr/>
            </p:nvGrpSpPr>
            <p:grpSpPr>
              <a:xfrm>
                <a:off x="5279201" y="2467530"/>
                <a:ext cx="3659684" cy="1337085"/>
                <a:chOff x="5489575" y="2268123"/>
                <a:chExt cx="4082721" cy="1620458"/>
              </a:xfrm>
              <a:noFill/>
            </p:grpSpPr>
            <p:pic>
              <p:nvPicPr>
                <p:cNvPr id="35" name="Picture 23">
                  <a:extLst/>
                </p:cNvPr>
                <p:cNvPicPr>
                  <a:picLocks noChangeAspect="1" noChangeArrowheads="1"/>
                </p:cNvPicPr>
                <p:nvPr/>
              </p:nvPicPr>
              <p:blipFill rotWithShape="1">
                <a:blip r:embed="rId4" cstate="print"/>
                <a:srcRect t="23479" r="50147"/>
                <a:stretch/>
              </p:blipFill>
              <p:spPr bwMode="auto">
                <a:xfrm>
                  <a:off x="5489575" y="2268123"/>
                  <a:ext cx="2042253" cy="1618077"/>
                </a:xfrm>
                <a:prstGeom prst="rect">
                  <a:avLst/>
                </a:prstGeom>
                <a:grpFill/>
                <a:ln w="9525">
                  <a:noFill/>
                  <a:miter lim="800000"/>
                  <a:headEnd/>
                  <a:tailEnd/>
                </a:ln>
              </p:spPr>
            </p:pic>
            <p:pic>
              <p:nvPicPr>
                <p:cNvPr id="36" name="Picture 23">
                  <a:extLst/>
                </p:cNvPr>
                <p:cNvPicPr>
                  <a:picLocks noChangeAspect="1" noChangeArrowheads="1"/>
                </p:cNvPicPr>
                <p:nvPr/>
              </p:nvPicPr>
              <p:blipFill rotWithShape="1">
                <a:blip r:embed="rId4" cstate="print"/>
                <a:srcRect t="23951" r="50147"/>
                <a:stretch/>
              </p:blipFill>
              <p:spPr bwMode="auto">
                <a:xfrm flipH="1">
                  <a:off x="7530043" y="2280475"/>
                  <a:ext cx="2042253" cy="1608106"/>
                </a:xfrm>
                <a:prstGeom prst="rect">
                  <a:avLst/>
                </a:prstGeom>
                <a:grpFill/>
                <a:ln w="9525">
                  <a:noFill/>
                  <a:miter lim="800000"/>
                  <a:headEnd/>
                  <a:tailEnd/>
                </a:ln>
              </p:spPr>
            </p:pic>
          </p:grpSp>
          <p:sp>
            <p:nvSpPr>
              <p:cNvPr id="16" name="Freeform 29">
                <a:extLst/>
              </p:cNvPr>
              <p:cNvSpPr>
                <a:spLocks/>
              </p:cNvSpPr>
              <p:nvPr/>
            </p:nvSpPr>
            <p:spPr bwMode="auto">
              <a:xfrm>
                <a:off x="5253371" y="4009016"/>
                <a:ext cx="3661436" cy="344488"/>
              </a:xfrm>
              <a:custGeom>
                <a:avLst/>
                <a:gdLst>
                  <a:gd name="T0" fmla="*/ 0 w 2154"/>
                  <a:gd name="T1" fmla="*/ 0 h 750"/>
                  <a:gd name="T2" fmla="*/ 229085 w 2154"/>
                  <a:gd name="T3" fmla="*/ 188779 h 750"/>
                  <a:gd name="T4" fmla="*/ 608801 w 2154"/>
                  <a:gd name="T5" fmla="*/ 299934 h 750"/>
                  <a:gd name="T6" fmla="*/ 1063833 w 2154"/>
                  <a:gd name="T7" fmla="*/ 344488 h 750"/>
                  <a:gd name="T8" fmla="*/ 2240638 w 2154"/>
                  <a:gd name="T9" fmla="*/ 344488 h 750"/>
                  <a:gd name="T10" fmla="*/ 2772555 w 2154"/>
                  <a:gd name="T11" fmla="*/ 288911 h 750"/>
                  <a:gd name="T12" fmla="*/ 3189928 w 2154"/>
                  <a:gd name="T13" fmla="*/ 188779 h 750"/>
                  <a:gd name="T14" fmla="*/ 3379787 w 2154"/>
                  <a:gd name="T15" fmla="*/ 11024 h 750"/>
                  <a:gd name="T16" fmla="*/ 0 60000 65536"/>
                  <a:gd name="T17" fmla="*/ 0 60000 65536"/>
                  <a:gd name="T18" fmla="*/ 0 60000 65536"/>
                  <a:gd name="T19" fmla="*/ 0 60000 65536"/>
                  <a:gd name="T20" fmla="*/ 0 60000 65536"/>
                  <a:gd name="T21" fmla="*/ 0 60000 65536"/>
                  <a:gd name="T22" fmla="*/ 0 60000 65536"/>
                  <a:gd name="T23" fmla="*/ 0 60000 65536"/>
                  <a:gd name="T24" fmla="*/ 0 w 2154"/>
                  <a:gd name="T25" fmla="*/ 0 h 750"/>
                  <a:gd name="T26" fmla="*/ 2154 w 2154"/>
                  <a:gd name="T27" fmla="*/ 750 h 7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4" h="750">
                    <a:moveTo>
                      <a:pt x="0" y="0"/>
                    </a:moveTo>
                    <a:cubicBezTo>
                      <a:pt x="24" y="68"/>
                      <a:pt x="81" y="302"/>
                      <a:pt x="146" y="411"/>
                    </a:cubicBezTo>
                    <a:cubicBezTo>
                      <a:pt x="211" y="520"/>
                      <a:pt x="299" y="596"/>
                      <a:pt x="388" y="653"/>
                    </a:cubicBezTo>
                    <a:cubicBezTo>
                      <a:pt x="477" y="710"/>
                      <a:pt x="505" y="734"/>
                      <a:pt x="678" y="750"/>
                    </a:cubicBezTo>
                    <a:lnTo>
                      <a:pt x="1428" y="750"/>
                    </a:lnTo>
                    <a:cubicBezTo>
                      <a:pt x="1609" y="730"/>
                      <a:pt x="1666" y="685"/>
                      <a:pt x="1767" y="629"/>
                    </a:cubicBezTo>
                    <a:cubicBezTo>
                      <a:pt x="1868" y="573"/>
                      <a:pt x="1968" y="512"/>
                      <a:pt x="2033" y="411"/>
                    </a:cubicBezTo>
                    <a:cubicBezTo>
                      <a:pt x="2098" y="310"/>
                      <a:pt x="2129" y="105"/>
                      <a:pt x="2154" y="24"/>
                    </a:cubicBezTo>
                  </a:path>
                </a:pathLst>
              </a:custGeom>
              <a:noFill/>
              <a:ln w="19050">
                <a:solidFill>
                  <a:srgbClr val="FF3300"/>
                </a:solidFill>
                <a:round/>
                <a:headEnd/>
                <a:tailEnd/>
              </a:ln>
            </p:spPr>
            <p:txBody>
              <a:bodyPr/>
              <a:lstStyle/>
              <a:p>
                <a:endParaRPr lang="en-US" b="1" dirty="0">
                  <a:solidFill>
                    <a:schemeClr val="tx2"/>
                  </a:solidFill>
                </a:endParaRPr>
              </a:p>
            </p:txBody>
          </p:sp>
          <p:sp>
            <p:nvSpPr>
              <p:cNvPr id="17" name="Freeform 30">
                <a:extLst/>
              </p:cNvPr>
              <p:cNvSpPr>
                <a:spLocks/>
              </p:cNvSpPr>
              <p:nvPr/>
            </p:nvSpPr>
            <p:spPr bwMode="auto">
              <a:xfrm>
                <a:off x="5251047" y="4459898"/>
                <a:ext cx="3661436" cy="998538"/>
              </a:xfrm>
              <a:custGeom>
                <a:avLst/>
                <a:gdLst>
                  <a:gd name="T0" fmla="*/ 0 w 2154"/>
                  <a:gd name="T1" fmla="*/ 0 h 750"/>
                  <a:gd name="T2" fmla="*/ 229085 w 2154"/>
                  <a:gd name="T3" fmla="*/ 547199 h 750"/>
                  <a:gd name="T4" fmla="*/ 608801 w 2154"/>
                  <a:gd name="T5" fmla="*/ 869394 h 750"/>
                  <a:gd name="T6" fmla="*/ 1063833 w 2154"/>
                  <a:gd name="T7" fmla="*/ 998538 h 750"/>
                  <a:gd name="T8" fmla="*/ 2240638 w 2154"/>
                  <a:gd name="T9" fmla="*/ 998538 h 750"/>
                  <a:gd name="T10" fmla="*/ 2772555 w 2154"/>
                  <a:gd name="T11" fmla="*/ 837441 h 750"/>
                  <a:gd name="T12" fmla="*/ 3189928 w 2154"/>
                  <a:gd name="T13" fmla="*/ 547199 h 750"/>
                  <a:gd name="T14" fmla="*/ 3379787 w 2154"/>
                  <a:gd name="T15" fmla="*/ 31953 h 750"/>
                  <a:gd name="T16" fmla="*/ 0 60000 65536"/>
                  <a:gd name="T17" fmla="*/ 0 60000 65536"/>
                  <a:gd name="T18" fmla="*/ 0 60000 65536"/>
                  <a:gd name="T19" fmla="*/ 0 60000 65536"/>
                  <a:gd name="T20" fmla="*/ 0 60000 65536"/>
                  <a:gd name="T21" fmla="*/ 0 60000 65536"/>
                  <a:gd name="T22" fmla="*/ 0 60000 65536"/>
                  <a:gd name="T23" fmla="*/ 0 60000 65536"/>
                  <a:gd name="T24" fmla="*/ 0 w 2154"/>
                  <a:gd name="T25" fmla="*/ 0 h 750"/>
                  <a:gd name="T26" fmla="*/ 2154 w 2154"/>
                  <a:gd name="T27" fmla="*/ 750 h 7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4" h="750">
                    <a:moveTo>
                      <a:pt x="0" y="0"/>
                    </a:moveTo>
                    <a:cubicBezTo>
                      <a:pt x="24" y="68"/>
                      <a:pt x="81" y="302"/>
                      <a:pt x="146" y="411"/>
                    </a:cubicBezTo>
                    <a:cubicBezTo>
                      <a:pt x="211" y="520"/>
                      <a:pt x="299" y="596"/>
                      <a:pt x="388" y="653"/>
                    </a:cubicBezTo>
                    <a:cubicBezTo>
                      <a:pt x="477" y="710"/>
                      <a:pt x="505" y="734"/>
                      <a:pt x="678" y="750"/>
                    </a:cubicBezTo>
                    <a:lnTo>
                      <a:pt x="1428" y="750"/>
                    </a:lnTo>
                    <a:cubicBezTo>
                      <a:pt x="1609" y="730"/>
                      <a:pt x="1666" y="685"/>
                      <a:pt x="1767" y="629"/>
                    </a:cubicBezTo>
                    <a:cubicBezTo>
                      <a:pt x="1868" y="573"/>
                      <a:pt x="1968" y="512"/>
                      <a:pt x="2033" y="411"/>
                    </a:cubicBezTo>
                    <a:cubicBezTo>
                      <a:pt x="2098" y="310"/>
                      <a:pt x="2129" y="105"/>
                      <a:pt x="2154" y="24"/>
                    </a:cubicBezTo>
                  </a:path>
                </a:pathLst>
              </a:custGeom>
              <a:noFill/>
              <a:ln w="12700">
                <a:solidFill>
                  <a:schemeClr val="tx2"/>
                </a:solidFill>
                <a:round/>
                <a:headEnd/>
                <a:tailEnd/>
              </a:ln>
            </p:spPr>
            <p:txBody>
              <a:bodyPr/>
              <a:lstStyle/>
              <a:p>
                <a:endParaRPr lang="en-US" dirty="0"/>
              </a:p>
            </p:txBody>
          </p:sp>
          <p:sp>
            <p:nvSpPr>
              <p:cNvPr id="18" name="TextBox 17">
                <a:extLst/>
              </p:cNvPr>
              <p:cNvSpPr txBox="1"/>
              <p:nvPr/>
            </p:nvSpPr>
            <p:spPr>
              <a:xfrm>
                <a:off x="6521253" y="4121033"/>
                <a:ext cx="744114" cy="276999"/>
              </a:xfrm>
              <a:prstGeom prst="rect">
                <a:avLst/>
              </a:prstGeom>
              <a:noFill/>
            </p:spPr>
            <p:txBody>
              <a:bodyPr wrap="none" rtlCol="0">
                <a:spAutoFit/>
              </a:bodyPr>
              <a:lstStyle/>
              <a:p>
                <a:r>
                  <a:rPr lang="en-US" sz="1200" b="1" dirty="0">
                    <a:solidFill>
                      <a:schemeClr val="tx2"/>
                    </a:solidFill>
                  </a:rPr>
                  <a:t>= 335</a:t>
                </a:r>
                <a:r>
                  <a:rPr lang="en-US" sz="1200" b="1" dirty="0">
                    <a:solidFill>
                      <a:schemeClr val="tx2"/>
                    </a:solidFill>
                    <a:sym typeface="Symbol"/>
                  </a:rPr>
                  <a:t></a:t>
                </a:r>
                <a:r>
                  <a:rPr lang="en-US" sz="1200" b="1" dirty="0">
                    <a:solidFill>
                      <a:schemeClr val="tx2"/>
                    </a:solidFill>
                  </a:rPr>
                  <a:t>C</a:t>
                </a:r>
              </a:p>
            </p:txBody>
          </p:sp>
          <p:grpSp>
            <p:nvGrpSpPr>
              <p:cNvPr id="19" name="Group 18">
                <a:extLst/>
              </p:cNvPr>
              <p:cNvGrpSpPr/>
              <p:nvPr/>
            </p:nvGrpSpPr>
            <p:grpSpPr>
              <a:xfrm>
                <a:off x="4727115" y="3917271"/>
                <a:ext cx="4617998" cy="2387599"/>
                <a:chOff x="4984290" y="4013201"/>
                <a:chExt cx="4617998" cy="2387599"/>
              </a:xfrm>
            </p:grpSpPr>
            <p:sp>
              <p:nvSpPr>
                <p:cNvPr id="20" name="Line 9">
                  <a:extLst/>
                </p:cNvPr>
                <p:cNvSpPr>
                  <a:spLocks noChangeAspect="1" noChangeShapeType="1"/>
                </p:cNvSpPr>
                <p:nvPr/>
              </p:nvSpPr>
              <p:spPr bwMode="auto">
                <a:xfrm>
                  <a:off x="5515706" y="5681663"/>
                  <a:ext cx="3680354" cy="0"/>
                </a:xfrm>
                <a:prstGeom prst="line">
                  <a:avLst/>
                </a:prstGeom>
                <a:noFill/>
                <a:ln w="25400">
                  <a:solidFill>
                    <a:schemeClr val="tx2"/>
                  </a:solidFill>
                  <a:round/>
                  <a:headEnd/>
                  <a:tailEnd/>
                </a:ln>
              </p:spPr>
              <p:txBody>
                <a:bodyPr/>
                <a:lstStyle/>
                <a:p>
                  <a:endParaRPr lang="en-US" b="1" dirty="0">
                    <a:solidFill>
                      <a:schemeClr val="tx2"/>
                    </a:solidFill>
                  </a:endParaRPr>
                </a:p>
              </p:txBody>
            </p:sp>
            <p:sp>
              <p:nvSpPr>
                <p:cNvPr id="21" name="Text Box 15">
                  <a:extLst/>
                </p:cNvPr>
                <p:cNvSpPr txBox="1">
                  <a:spLocks noChangeAspect="1" noChangeArrowheads="1"/>
                </p:cNvSpPr>
                <p:nvPr/>
              </p:nvSpPr>
              <p:spPr bwMode="auto">
                <a:xfrm>
                  <a:off x="4984290" y="5207005"/>
                  <a:ext cx="439544" cy="276999"/>
                </a:xfrm>
                <a:prstGeom prst="rect">
                  <a:avLst/>
                </a:prstGeom>
                <a:noFill/>
                <a:ln w="9525">
                  <a:noFill/>
                  <a:miter lim="800000"/>
                  <a:headEnd/>
                  <a:tailEnd/>
                </a:ln>
              </p:spPr>
              <p:txBody>
                <a:bodyPr wrap="none">
                  <a:spAutoFit/>
                </a:bodyPr>
                <a:lstStyle/>
                <a:p>
                  <a:r>
                    <a:rPr lang="en-US" sz="1200" b="1" dirty="0">
                      <a:solidFill>
                        <a:schemeClr val="tx2"/>
                      </a:solidFill>
                    </a:rPr>
                    <a:t>100</a:t>
                  </a:r>
                </a:p>
              </p:txBody>
            </p:sp>
            <p:sp>
              <p:nvSpPr>
                <p:cNvPr id="22" name="Text Box 16">
                  <a:extLst/>
                </p:cNvPr>
                <p:cNvSpPr txBox="1">
                  <a:spLocks noChangeAspect="1" noChangeArrowheads="1"/>
                </p:cNvSpPr>
                <p:nvPr/>
              </p:nvSpPr>
              <p:spPr bwMode="auto">
                <a:xfrm>
                  <a:off x="4984290" y="4813305"/>
                  <a:ext cx="439544" cy="276999"/>
                </a:xfrm>
                <a:prstGeom prst="rect">
                  <a:avLst/>
                </a:prstGeom>
                <a:noFill/>
                <a:ln w="9525">
                  <a:noFill/>
                  <a:miter lim="800000"/>
                  <a:headEnd/>
                  <a:tailEnd/>
                </a:ln>
              </p:spPr>
              <p:txBody>
                <a:bodyPr wrap="none">
                  <a:spAutoFit/>
                </a:bodyPr>
                <a:lstStyle/>
                <a:p>
                  <a:r>
                    <a:rPr lang="en-US" sz="1200" b="1" dirty="0">
                      <a:solidFill>
                        <a:schemeClr val="tx2"/>
                      </a:solidFill>
                    </a:rPr>
                    <a:t>200</a:t>
                  </a:r>
                </a:p>
              </p:txBody>
            </p:sp>
            <p:sp>
              <p:nvSpPr>
                <p:cNvPr id="23" name="Text Box 17">
                  <a:extLst/>
                </p:cNvPr>
                <p:cNvSpPr txBox="1">
                  <a:spLocks noChangeAspect="1" noChangeArrowheads="1"/>
                </p:cNvSpPr>
                <p:nvPr/>
              </p:nvSpPr>
              <p:spPr bwMode="auto">
                <a:xfrm>
                  <a:off x="4984290" y="4414844"/>
                  <a:ext cx="439544" cy="276999"/>
                </a:xfrm>
                <a:prstGeom prst="rect">
                  <a:avLst/>
                </a:prstGeom>
                <a:noFill/>
                <a:ln w="9525">
                  <a:noFill/>
                  <a:miter lim="800000"/>
                  <a:headEnd/>
                  <a:tailEnd/>
                </a:ln>
              </p:spPr>
              <p:txBody>
                <a:bodyPr wrap="none">
                  <a:spAutoFit/>
                </a:bodyPr>
                <a:lstStyle/>
                <a:p>
                  <a:r>
                    <a:rPr lang="en-US" sz="1200" b="1" dirty="0">
                      <a:solidFill>
                        <a:schemeClr val="tx2"/>
                      </a:solidFill>
                    </a:rPr>
                    <a:t>300</a:t>
                  </a:r>
                </a:p>
              </p:txBody>
            </p:sp>
            <p:sp>
              <p:nvSpPr>
                <p:cNvPr id="24" name="Text Box 18">
                  <a:extLst/>
                </p:cNvPr>
                <p:cNvSpPr txBox="1">
                  <a:spLocks noChangeAspect="1" noChangeArrowheads="1"/>
                </p:cNvSpPr>
                <p:nvPr/>
              </p:nvSpPr>
              <p:spPr bwMode="auto">
                <a:xfrm>
                  <a:off x="4984290" y="4013201"/>
                  <a:ext cx="439544" cy="276999"/>
                </a:xfrm>
                <a:prstGeom prst="rect">
                  <a:avLst/>
                </a:prstGeom>
                <a:noFill/>
                <a:ln w="9525">
                  <a:noFill/>
                  <a:miter lim="800000"/>
                  <a:headEnd/>
                  <a:tailEnd/>
                </a:ln>
              </p:spPr>
              <p:txBody>
                <a:bodyPr wrap="none">
                  <a:spAutoFit/>
                </a:bodyPr>
                <a:lstStyle/>
                <a:p>
                  <a:r>
                    <a:rPr lang="en-US" sz="1200" b="1" dirty="0">
                      <a:solidFill>
                        <a:schemeClr val="tx2"/>
                      </a:solidFill>
                    </a:rPr>
                    <a:t>400</a:t>
                  </a:r>
                </a:p>
              </p:txBody>
            </p:sp>
            <p:sp>
              <p:nvSpPr>
                <p:cNvPr id="25" name="Line 19">
                  <a:extLst/>
                </p:cNvPr>
                <p:cNvSpPr>
                  <a:spLocks noChangeAspect="1" noChangeShapeType="1"/>
                </p:cNvSpPr>
                <p:nvPr/>
              </p:nvSpPr>
              <p:spPr bwMode="auto">
                <a:xfrm flipV="1">
                  <a:off x="5510546" y="5726113"/>
                  <a:ext cx="0" cy="169862"/>
                </a:xfrm>
                <a:prstGeom prst="line">
                  <a:avLst/>
                </a:prstGeom>
                <a:noFill/>
                <a:ln w="19050">
                  <a:solidFill>
                    <a:schemeClr val="tx2"/>
                  </a:solidFill>
                  <a:round/>
                  <a:headEnd/>
                  <a:tailEnd type="triangle" w="med" len="med"/>
                </a:ln>
              </p:spPr>
              <p:txBody>
                <a:bodyPr/>
                <a:lstStyle/>
                <a:p>
                  <a:endParaRPr lang="en-US" b="1" dirty="0">
                    <a:solidFill>
                      <a:schemeClr val="tx2"/>
                    </a:solidFill>
                  </a:endParaRPr>
                </a:p>
              </p:txBody>
            </p:sp>
            <p:sp>
              <p:nvSpPr>
                <p:cNvPr id="26" name="Line 20">
                  <a:extLst/>
                </p:cNvPr>
                <p:cNvSpPr>
                  <a:spLocks noChangeAspect="1" noChangeShapeType="1"/>
                </p:cNvSpPr>
                <p:nvPr/>
              </p:nvSpPr>
              <p:spPr bwMode="auto">
                <a:xfrm flipV="1">
                  <a:off x="9180581" y="5727706"/>
                  <a:ext cx="0" cy="169863"/>
                </a:xfrm>
                <a:prstGeom prst="line">
                  <a:avLst/>
                </a:prstGeom>
                <a:noFill/>
                <a:ln w="19050">
                  <a:solidFill>
                    <a:schemeClr val="tx2"/>
                  </a:solidFill>
                  <a:round/>
                  <a:headEnd/>
                  <a:tailEnd type="triangle" w="med" len="med"/>
                </a:ln>
              </p:spPr>
              <p:txBody>
                <a:bodyPr/>
                <a:lstStyle/>
                <a:p>
                  <a:endParaRPr lang="en-US" b="1" dirty="0">
                    <a:solidFill>
                      <a:schemeClr val="tx2"/>
                    </a:solidFill>
                  </a:endParaRPr>
                </a:p>
              </p:txBody>
            </p:sp>
            <p:sp>
              <p:nvSpPr>
                <p:cNvPr id="27" name="Text Box 21">
                  <a:extLst/>
                </p:cNvPr>
                <p:cNvSpPr txBox="1">
                  <a:spLocks noChangeAspect="1" noChangeArrowheads="1"/>
                </p:cNvSpPr>
                <p:nvPr/>
              </p:nvSpPr>
              <p:spPr bwMode="auto">
                <a:xfrm>
                  <a:off x="5266336" y="5892805"/>
                  <a:ext cx="660758" cy="276999"/>
                </a:xfrm>
                <a:prstGeom prst="rect">
                  <a:avLst/>
                </a:prstGeom>
                <a:noFill/>
                <a:ln w="9525">
                  <a:noFill/>
                  <a:miter lim="800000"/>
                  <a:headEnd/>
                  <a:tailEnd/>
                </a:ln>
              </p:spPr>
              <p:txBody>
                <a:bodyPr wrap="none">
                  <a:spAutoFit/>
                </a:bodyPr>
                <a:lstStyle/>
                <a:p>
                  <a:r>
                    <a:rPr lang="en-US" sz="1200" b="1" dirty="0">
                      <a:solidFill>
                        <a:schemeClr val="tx2"/>
                      </a:solidFill>
                    </a:rPr>
                    <a:t>Heater</a:t>
                  </a:r>
                </a:p>
              </p:txBody>
            </p:sp>
            <p:sp>
              <p:nvSpPr>
                <p:cNvPr id="28" name="Text Box 22">
                  <a:extLst/>
                </p:cNvPr>
                <p:cNvSpPr txBox="1">
                  <a:spLocks noChangeAspect="1" noChangeArrowheads="1"/>
                </p:cNvSpPr>
                <p:nvPr/>
              </p:nvSpPr>
              <p:spPr bwMode="auto">
                <a:xfrm>
                  <a:off x="8941530" y="5892805"/>
                  <a:ext cx="660758" cy="276999"/>
                </a:xfrm>
                <a:prstGeom prst="rect">
                  <a:avLst/>
                </a:prstGeom>
                <a:noFill/>
                <a:ln w="9525">
                  <a:noFill/>
                  <a:miter lim="800000"/>
                  <a:headEnd/>
                  <a:tailEnd/>
                </a:ln>
              </p:spPr>
              <p:txBody>
                <a:bodyPr wrap="none">
                  <a:spAutoFit/>
                </a:bodyPr>
                <a:lstStyle/>
                <a:p>
                  <a:r>
                    <a:rPr lang="en-US" sz="1200" b="1" dirty="0">
                      <a:solidFill>
                        <a:schemeClr val="tx2"/>
                      </a:solidFill>
                    </a:rPr>
                    <a:t>Heater</a:t>
                  </a:r>
                </a:p>
              </p:txBody>
            </p:sp>
            <p:sp>
              <p:nvSpPr>
                <p:cNvPr id="29" name="Freeform 31">
                  <a:extLst/>
                </p:cNvPr>
                <p:cNvSpPr>
                  <a:spLocks/>
                </p:cNvSpPr>
                <p:nvPr/>
              </p:nvSpPr>
              <p:spPr bwMode="auto">
                <a:xfrm>
                  <a:off x="5512266" y="4316874"/>
                  <a:ext cx="3661436" cy="960437"/>
                </a:xfrm>
                <a:custGeom>
                  <a:avLst/>
                  <a:gdLst>
                    <a:gd name="T0" fmla="*/ 0 w 2154"/>
                    <a:gd name="T1" fmla="*/ 0 h 750"/>
                    <a:gd name="T2" fmla="*/ 229085 w 2154"/>
                    <a:gd name="T3" fmla="*/ 526319 h 750"/>
                    <a:gd name="T4" fmla="*/ 608801 w 2154"/>
                    <a:gd name="T5" fmla="*/ 836221 h 750"/>
                    <a:gd name="T6" fmla="*/ 1063833 w 2154"/>
                    <a:gd name="T7" fmla="*/ 960437 h 750"/>
                    <a:gd name="T8" fmla="*/ 2240638 w 2154"/>
                    <a:gd name="T9" fmla="*/ 960437 h 750"/>
                    <a:gd name="T10" fmla="*/ 2772555 w 2154"/>
                    <a:gd name="T11" fmla="*/ 805487 h 750"/>
                    <a:gd name="T12" fmla="*/ 3189928 w 2154"/>
                    <a:gd name="T13" fmla="*/ 526319 h 750"/>
                    <a:gd name="T14" fmla="*/ 3379787 w 2154"/>
                    <a:gd name="T15" fmla="*/ 30734 h 750"/>
                    <a:gd name="T16" fmla="*/ 0 60000 65536"/>
                    <a:gd name="T17" fmla="*/ 0 60000 65536"/>
                    <a:gd name="T18" fmla="*/ 0 60000 65536"/>
                    <a:gd name="T19" fmla="*/ 0 60000 65536"/>
                    <a:gd name="T20" fmla="*/ 0 60000 65536"/>
                    <a:gd name="T21" fmla="*/ 0 60000 65536"/>
                    <a:gd name="T22" fmla="*/ 0 60000 65536"/>
                    <a:gd name="T23" fmla="*/ 0 60000 65536"/>
                    <a:gd name="T24" fmla="*/ 0 w 2154"/>
                    <a:gd name="T25" fmla="*/ 0 h 750"/>
                    <a:gd name="T26" fmla="*/ 2154 w 2154"/>
                    <a:gd name="T27" fmla="*/ 750 h 7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4" h="750">
                      <a:moveTo>
                        <a:pt x="0" y="0"/>
                      </a:moveTo>
                      <a:cubicBezTo>
                        <a:pt x="24" y="68"/>
                        <a:pt x="81" y="302"/>
                        <a:pt x="146" y="411"/>
                      </a:cubicBezTo>
                      <a:cubicBezTo>
                        <a:pt x="211" y="520"/>
                        <a:pt x="299" y="596"/>
                        <a:pt x="388" y="653"/>
                      </a:cubicBezTo>
                      <a:cubicBezTo>
                        <a:pt x="477" y="710"/>
                        <a:pt x="505" y="734"/>
                        <a:pt x="678" y="750"/>
                      </a:cubicBezTo>
                      <a:lnTo>
                        <a:pt x="1428" y="750"/>
                      </a:lnTo>
                      <a:cubicBezTo>
                        <a:pt x="1609" y="730"/>
                        <a:pt x="1666" y="685"/>
                        <a:pt x="1767" y="629"/>
                      </a:cubicBezTo>
                      <a:cubicBezTo>
                        <a:pt x="1868" y="573"/>
                        <a:pt x="1968" y="512"/>
                        <a:pt x="2033" y="411"/>
                      </a:cubicBezTo>
                      <a:cubicBezTo>
                        <a:pt x="2098" y="310"/>
                        <a:pt x="2129" y="105"/>
                        <a:pt x="2154" y="24"/>
                      </a:cubicBezTo>
                    </a:path>
                  </a:pathLst>
                </a:custGeom>
                <a:noFill/>
                <a:ln w="19050">
                  <a:solidFill>
                    <a:srgbClr val="FF9900"/>
                  </a:solidFill>
                  <a:round/>
                  <a:headEnd/>
                  <a:tailEnd/>
                </a:ln>
              </p:spPr>
              <p:txBody>
                <a:bodyPr/>
                <a:lstStyle/>
                <a:p>
                  <a:endParaRPr lang="en-US" dirty="0"/>
                </a:p>
              </p:txBody>
            </p:sp>
            <p:sp>
              <p:nvSpPr>
                <p:cNvPr id="30" name="Line 32">
                  <a:extLst/>
                </p:cNvPr>
                <p:cNvSpPr>
                  <a:spLocks noChangeShapeType="1"/>
                </p:cNvSpPr>
                <p:nvPr/>
              </p:nvSpPr>
              <p:spPr bwMode="auto">
                <a:xfrm>
                  <a:off x="5388444" y="5349875"/>
                  <a:ext cx="3828256" cy="0"/>
                </a:xfrm>
                <a:prstGeom prst="line">
                  <a:avLst/>
                </a:prstGeom>
                <a:noFill/>
                <a:ln w="9525">
                  <a:solidFill>
                    <a:schemeClr val="tx1"/>
                  </a:solidFill>
                  <a:prstDash val="dash"/>
                  <a:round/>
                  <a:headEnd/>
                  <a:tailEnd/>
                </a:ln>
              </p:spPr>
              <p:txBody>
                <a:bodyPr/>
                <a:lstStyle/>
                <a:p>
                  <a:endParaRPr lang="en-US" b="1" dirty="0">
                    <a:solidFill>
                      <a:schemeClr val="tx2"/>
                    </a:solidFill>
                  </a:endParaRPr>
                </a:p>
              </p:txBody>
            </p:sp>
            <p:sp>
              <p:nvSpPr>
                <p:cNvPr id="31" name="Text Box 36">
                  <a:extLst/>
                </p:cNvPr>
                <p:cNvSpPr txBox="1">
                  <a:spLocks noChangeArrowheads="1"/>
                </p:cNvSpPr>
                <p:nvPr/>
              </p:nvSpPr>
              <p:spPr bwMode="auto">
                <a:xfrm>
                  <a:off x="6556194" y="5029200"/>
                  <a:ext cx="321511" cy="304800"/>
                </a:xfrm>
                <a:prstGeom prst="rect">
                  <a:avLst/>
                </a:prstGeom>
                <a:noFill/>
                <a:ln w="9525">
                  <a:noFill/>
                  <a:miter lim="800000"/>
                  <a:headEnd/>
                  <a:tailEnd/>
                </a:ln>
              </p:spPr>
              <p:txBody>
                <a:bodyPr wrap="square">
                  <a:spAutoFit/>
                </a:bodyPr>
                <a:lstStyle/>
                <a:p>
                  <a:r>
                    <a:rPr lang="en-US" sz="1400" b="1" dirty="0">
                      <a:solidFill>
                        <a:schemeClr val="tx2"/>
                      </a:solidFill>
                    </a:rPr>
                    <a:t>t</a:t>
                  </a:r>
                  <a:r>
                    <a:rPr lang="en-US" sz="1400" b="1" baseline="-25000" dirty="0">
                      <a:solidFill>
                        <a:schemeClr val="tx2"/>
                      </a:solidFill>
                    </a:rPr>
                    <a:t>2</a:t>
                  </a:r>
                </a:p>
              </p:txBody>
            </p:sp>
            <p:sp>
              <p:nvSpPr>
                <p:cNvPr id="32" name="Text Box 37">
                  <a:extLst/>
                </p:cNvPr>
                <p:cNvSpPr txBox="1">
                  <a:spLocks noChangeArrowheads="1"/>
                </p:cNvSpPr>
                <p:nvPr/>
              </p:nvSpPr>
              <p:spPr bwMode="auto">
                <a:xfrm>
                  <a:off x="6580256" y="4191000"/>
                  <a:ext cx="909214" cy="304800"/>
                </a:xfrm>
                <a:prstGeom prst="rect">
                  <a:avLst/>
                </a:prstGeom>
                <a:noFill/>
                <a:ln w="9525">
                  <a:noFill/>
                  <a:miter lim="800000"/>
                  <a:headEnd/>
                  <a:tailEnd/>
                </a:ln>
              </p:spPr>
              <p:txBody>
                <a:bodyPr wrap="square">
                  <a:spAutoFit/>
                </a:bodyPr>
                <a:lstStyle/>
                <a:p>
                  <a:r>
                    <a:rPr lang="en-US" sz="1400" b="1" dirty="0">
                      <a:solidFill>
                        <a:schemeClr val="tx2"/>
                      </a:solidFill>
                    </a:rPr>
                    <a:t>t</a:t>
                  </a:r>
                  <a:r>
                    <a:rPr lang="en-US" sz="1400" b="1" baseline="-25000" dirty="0">
                      <a:solidFill>
                        <a:schemeClr val="tx2"/>
                      </a:solidFill>
                    </a:rPr>
                    <a:t>3</a:t>
                  </a:r>
                </a:p>
              </p:txBody>
            </p:sp>
            <p:sp>
              <p:nvSpPr>
                <p:cNvPr id="33" name="Text Box 38">
                  <a:extLst/>
                </p:cNvPr>
                <p:cNvSpPr txBox="1">
                  <a:spLocks noChangeArrowheads="1"/>
                </p:cNvSpPr>
                <p:nvPr/>
              </p:nvSpPr>
              <p:spPr bwMode="auto">
                <a:xfrm>
                  <a:off x="6084956" y="6096000"/>
                  <a:ext cx="2889250" cy="304800"/>
                </a:xfrm>
                <a:prstGeom prst="rect">
                  <a:avLst/>
                </a:prstGeom>
                <a:noFill/>
                <a:ln w="9525">
                  <a:noFill/>
                  <a:miter lim="800000"/>
                  <a:headEnd/>
                  <a:tailEnd/>
                </a:ln>
              </p:spPr>
              <p:txBody>
                <a:bodyPr>
                  <a:spAutoFit/>
                </a:bodyPr>
                <a:lstStyle/>
                <a:p>
                  <a:r>
                    <a:rPr lang="en-US" sz="1400" b="1" dirty="0">
                      <a:solidFill>
                        <a:schemeClr val="tx2"/>
                      </a:solidFill>
                    </a:rPr>
                    <a:t>t</a:t>
                  </a:r>
                  <a:r>
                    <a:rPr lang="en-US" sz="1400" b="1" baseline="-25000" dirty="0">
                      <a:solidFill>
                        <a:schemeClr val="tx2"/>
                      </a:solidFill>
                    </a:rPr>
                    <a:t>1,2,3 </a:t>
                  </a:r>
                  <a:r>
                    <a:rPr lang="en-US" sz="1400" b="1" dirty="0">
                      <a:solidFill>
                        <a:schemeClr val="tx2"/>
                      </a:solidFill>
                    </a:rPr>
                    <a:t>=  temperature progression</a:t>
                  </a:r>
                </a:p>
              </p:txBody>
            </p:sp>
            <p:sp>
              <p:nvSpPr>
                <p:cNvPr id="34" name="Text Box 36">
                  <a:extLst/>
                </p:cNvPr>
                <p:cNvSpPr txBox="1">
                  <a:spLocks noChangeArrowheads="1"/>
                </p:cNvSpPr>
                <p:nvPr/>
              </p:nvSpPr>
              <p:spPr bwMode="auto">
                <a:xfrm>
                  <a:off x="6572088" y="5345278"/>
                  <a:ext cx="390186" cy="307777"/>
                </a:xfrm>
                <a:prstGeom prst="rect">
                  <a:avLst/>
                </a:prstGeom>
                <a:noFill/>
                <a:ln w="9525">
                  <a:noFill/>
                  <a:miter lim="800000"/>
                  <a:headEnd/>
                  <a:tailEnd/>
                </a:ln>
              </p:spPr>
              <p:txBody>
                <a:bodyPr wrap="square">
                  <a:spAutoFit/>
                </a:bodyPr>
                <a:lstStyle/>
                <a:p>
                  <a:r>
                    <a:rPr lang="en-US" sz="1400" b="1" dirty="0">
                      <a:solidFill>
                        <a:schemeClr val="tx2"/>
                      </a:solidFill>
                    </a:rPr>
                    <a:t>t</a:t>
                  </a:r>
                  <a:r>
                    <a:rPr lang="en-US" sz="1400" b="1" baseline="-25000" dirty="0">
                      <a:solidFill>
                        <a:schemeClr val="tx2"/>
                      </a:solidFill>
                    </a:rPr>
                    <a:t>1</a:t>
                  </a:r>
                </a:p>
              </p:txBody>
            </p:sp>
          </p:grpSp>
        </p:grpSp>
      </p:grpSp>
      <p:sp>
        <p:nvSpPr>
          <p:cNvPr id="12" name="Content Placeholder 11"/>
          <p:cNvSpPr>
            <a:spLocks noGrp="1"/>
          </p:cNvSpPr>
          <p:nvPr>
            <p:ph idx="1"/>
          </p:nvPr>
        </p:nvSpPr>
        <p:spPr>
          <a:xfrm>
            <a:off x="2480553" y="1809751"/>
            <a:ext cx="4784178" cy="4644335"/>
          </a:xfrm>
          <a:solidFill>
            <a:schemeClr val="bg1">
              <a:lumMod val="95000"/>
            </a:schemeClr>
          </a:solidFill>
        </p:spPr>
        <p:txBody>
          <a:bodyPr/>
          <a:lstStyle/>
          <a:p>
            <a:r>
              <a:rPr lang="en-US" dirty="0"/>
              <a:t>IPTD® selected based on:</a:t>
            </a:r>
          </a:p>
          <a:p>
            <a:pPr lvl="1"/>
            <a:r>
              <a:rPr lang="en-US" dirty="0"/>
              <a:t>Effectiveness: only alternative proven to destroy dioxin to Vietnam dioxin standards for soil (1,000 </a:t>
            </a:r>
            <a:r>
              <a:rPr lang="en-US" dirty="0" err="1"/>
              <a:t>ppt</a:t>
            </a:r>
            <a:r>
              <a:rPr lang="en-US" dirty="0"/>
              <a:t>) and sediment (150 </a:t>
            </a:r>
            <a:r>
              <a:rPr lang="en-US" dirty="0" err="1"/>
              <a:t>ppt</a:t>
            </a:r>
            <a:r>
              <a:rPr lang="en-US" dirty="0"/>
              <a:t>)</a:t>
            </a:r>
          </a:p>
          <a:p>
            <a:pPr lvl="1"/>
            <a:r>
              <a:rPr lang="en-US" dirty="0" err="1"/>
              <a:t>Implementability</a:t>
            </a:r>
            <a:r>
              <a:rPr lang="en-US" dirty="0"/>
              <a:t>: all alternatives implementable at </a:t>
            </a:r>
            <a:r>
              <a:rPr lang="en-US" dirty="0" err="1"/>
              <a:t>Danang</a:t>
            </a:r>
            <a:r>
              <a:rPr lang="en-US" dirty="0"/>
              <a:t> Airport</a:t>
            </a:r>
          </a:p>
          <a:p>
            <a:pPr lvl="1"/>
            <a:r>
              <a:rPr lang="en-US" dirty="0"/>
              <a:t>Environmental Impact: IPTD® had lowest potential environmental impact</a:t>
            </a:r>
          </a:p>
          <a:p>
            <a:pPr lvl="1"/>
            <a:r>
              <a:rPr lang="en-US" dirty="0"/>
              <a:t>Cost: IPTD® cost estimate in same range as other alternatives when long term landfill O&amp;M was considered</a:t>
            </a:r>
          </a:p>
          <a:p>
            <a:r>
              <a:rPr lang="en-US" dirty="0"/>
              <a:t>Destruction depends on both temperature and time</a:t>
            </a:r>
          </a:p>
        </p:txBody>
      </p:sp>
    </p:spTree>
    <p:extLst>
      <p:ext uri="{BB962C8B-B14F-4D97-AF65-F5344CB8AC3E}">
        <p14:creationId xmlns:p14="http://schemas.microsoft.com/office/powerpoint/2010/main" val="32850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18438</TotalTime>
  <Words>1280</Words>
  <Application>Microsoft Macintosh PowerPoint</Application>
  <PresentationFormat>Widescreen</PresentationFormat>
  <Paragraphs>235</Paragraphs>
  <Slides>30</Slides>
  <Notes>17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Angsana New</vt:lpstr>
      <vt:lpstr>Arial</vt:lpstr>
      <vt:lpstr>Calibri</vt:lpstr>
      <vt:lpstr>Gill Sans MT</vt:lpstr>
      <vt:lpstr>Symbol</vt:lpstr>
      <vt:lpstr>Times</vt:lpstr>
      <vt:lpstr>Times New Roman</vt:lpstr>
      <vt:lpstr>Wingdings</vt:lpstr>
      <vt:lpstr>1_Custom Design</vt:lpstr>
      <vt:lpstr>Custom Design</vt:lpstr>
      <vt:lpstr>16.9-Template_12.7.2016</vt:lpstr>
      <vt:lpstr>FULL-SCALE THERMAL TREATMENT OF AGENT ORANGE DIOXINS AT DANANG AIRPORT,  VIETNAM        </vt:lpstr>
      <vt:lpstr>Acknowledgements</vt:lpstr>
      <vt:lpstr>PowerPoint Presentation</vt:lpstr>
      <vt:lpstr>PowerPoint Presentation</vt:lpstr>
      <vt:lpstr>PowerPoint Presentation</vt:lpstr>
      <vt:lpstr>Remedy</vt:lpstr>
      <vt:lpstr>Remedy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2 Modifications</vt:lpstr>
      <vt:lpstr>Modified Heater Design</vt:lpstr>
      <vt:lpstr>Cover Redesign</vt:lpstr>
      <vt:lpstr>PowerPoint Presentation</vt:lpstr>
      <vt:lpstr>PowerPoint Presentation</vt:lpstr>
      <vt:lpstr>PowerPoint Presentation</vt:lpstr>
      <vt:lpstr>PowerPoint Presentation</vt:lpstr>
      <vt:lpstr>PowerPoint Presentation</vt:lpstr>
      <vt:lpstr>PowerPoint Presentation</vt:lpstr>
    </vt:vector>
  </TitlesOfParts>
  <Company>USAID</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rnyberg</dc:creator>
  <cp:lastModifiedBy>Charles Bailey</cp:lastModifiedBy>
  <cp:revision>714</cp:revision>
  <cp:lastPrinted>2014-02-18T10:07:40Z</cp:lastPrinted>
  <dcterms:created xsi:type="dcterms:W3CDTF">2009-01-02T04:18:16Z</dcterms:created>
  <dcterms:modified xsi:type="dcterms:W3CDTF">2017-08-23T14:26:23Z</dcterms:modified>
</cp:coreProperties>
</file>