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2" r:id="rId3"/>
    <p:sldId id="256" r:id="rId4"/>
    <p:sldId id="259" r:id="rId5"/>
    <p:sldId id="260" r:id="rId6"/>
    <p:sldId id="257" r:id="rId7"/>
    <p:sldId id="265" r:id="rId8"/>
    <p:sldId id="261" r:id="rId9"/>
    <p:sldId id="267" r:id="rId10"/>
    <p:sldId id="264" r:id="rId11"/>
    <p:sldId id="266" r:id="rId12"/>
    <p:sldId id="268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80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EBC5-0B22-DD45-821C-BA43E7B96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DFA19-1E22-474A-8DAD-C7FB7D86B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53DA6-F97B-B346-9D4F-397A9DA2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ECF-F7D5-1549-A5BF-2D1BFBFCC8A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886D6-E6D0-684D-AAFD-B719C400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01CC-341F-8F44-95E8-7A8EEF9E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6793-7D62-3C47-AFB5-A1ADFA16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2FF8A-43B9-144A-90F1-FF55510C9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BC279-676B-EF4F-801A-6C0A56214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15016-9601-C84A-8E76-EBE4293E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ECF-F7D5-1549-A5BF-2D1BFBFCC8A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7B8D9-A0C5-0141-B1BB-0224DA6B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86F49-7C93-0F49-94F7-32CAA4C6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6793-7D62-3C47-AFB5-A1ADFA16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0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2EF29-7DA6-1D42-8801-C8530272C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02248-67BF-074D-B378-9DC462B04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15FBD-D66F-4944-8878-6BF1256F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ECF-F7D5-1549-A5BF-2D1BFBFCC8A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25F80-90A6-B240-984C-491DF464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35AD4-0D50-E640-9507-275EFBBF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6793-7D62-3C47-AFB5-A1ADFA16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9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003DD-BA1D-5440-9F9E-C3CD7899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D23E0-6E1F-A448-BA4B-DA195B1DD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7D995-BD9B-7749-B940-01A1D453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ECF-F7D5-1549-A5BF-2D1BFBFCC8A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03133-06AB-C14C-BA1E-0A403BAC0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5C777-0FCE-B746-9806-1337FB00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6793-7D62-3C47-AFB5-A1ADFA16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CCCF-D181-DD49-8352-5D580E00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D37A0-6AC6-6249-B460-9D3F55269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A8EE-BAFD-9745-8DCA-9A394333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ECF-F7D5-1549-A5BF-2D1BFBFCC8A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A36AF-F2E9-CA4D-8792-2CE84F4D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7E3EC-B68F-2F40-8E75-F2FA2163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6793-7D62-3C47-AFB5-A1ADFA16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4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01A2-9C6C-424C-8479-BC22AA44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3E663-8CFC-A347-AD05-4803BEEC1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2B780-264C-014B-B453-5FE9EB851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16789-FE7F-7740-A033-7EA1548A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ECF-F7D5-1549-A5BF-2D1BFBFCC8A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DF10C-3C47-6345-9853-DD3DA4646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8CA74-0182-D346-B584-A64797EB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6793-7D62-3C47-AFB5-A1ADFA16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3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2207-4025-0748-9C34-B5C57FEF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C6C60-DCB5-544D-B4F9-9D1DC8FE4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50EC3-397C-0A4F-A5F7-1414A93FE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7E47F-C2B2-8940-87D7-FA72D55EA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ECEE7-72D5-B54A-A3B5-7E2904871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4A066-6FC6-674F-8F81-D1CD57CD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ECF-F7D5-1549-A5BF-2D1BFBFCC8A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B0F03-02EA-F14B-8963-A879BFB6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3115D2-EDD9-EF4A-AEB2-AD0A1258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6793-7D62-3C47-AFB5-A1ADFA16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8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0259-0C02-8240-8887-C34F1387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3BDCB-47DC-D143-BB54-BCCEAF8A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ECF-F7D5-1549-A5BF-2D1BFBFCC8A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308DA-1F6A-084C-A68F-880AD608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774B4-3F03-1B4B-907F-212E4D60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6793-7D62-3C47-AFB5-A1ADFA16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4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26925-EF04-F848-B0CE-5B78AEDD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ECF-F7D5-1549-A5BF-2D1BFBFCC8A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D4018-B287-804D-ACD4-F333E72D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48F2B-9FC0-1E45-BD18-417F0A0B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6793-7D62-3C47-AFB5-A1ADFA16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2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C84A2-C018-BD47-B88B-A2687A45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A8BA0-F732-4D40-9B5B-777685D9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59B11-7953-FA43-9DD0-F39DAA553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8F814-D186-2E4E-96EA-615D9D66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ECF-F7D5-1549-A5BF-2D1BFBFCC8A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729AF-08BF-1145-9A2B-D75EE4C8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6D074-0E92-3C45-BB4D-D7238271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6793-7D62-3C47-AFB5-A1ADFA16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6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C181-26EC-DC46-ADF2-9665BDD0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BF621-6FC8-074F-A8DF-BCC3C1F0F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E246D-20D8-4B4B-BF49-C95E83789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711D8-A5C7-024B-A106-6382DFEE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ECF-F7D5-1549-A5BF-2D1BFBFCC8A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87BA3-61F7-184C-B4FD-4CACD30B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5EE72-D009-A046-908B-E4AD9969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6793-7D62-3C47-AFB5-A1ADFA16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7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622CDE-7111-DB4D-804B-A45FBC22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DFCE9-495C-A44C-B9B6-EE65E6F1D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AE196-723F-1042-8A6E-4D4587D72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5FECF-F7D5-1549-A5BF-2D1BFBFCC8A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C09F9-D342-1143-8133-4E461FE9B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3020-E4B6-CA42-B987-FF333B74A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26793-7D62-3C47-AFB5-A1ADFA16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9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F9E13-27D5-4441-A182-43787AC8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131" y="-135925"/>
            <a:ext cx="12394261" cy="7129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68791-14B9-8D4E-9949-FE4AC850E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4923" y="2866767"/>
            <a:ext cx="8729125" cy="214631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Avenir Next Ultra Light" panose="020B0203020202020204" pitchFamily="34" charset="77"/>
              </a:rPr>
              <a:t>The Aspen Institute drives change through dialogue, leadership, and action to help solve the greatest challenges of our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E0EE5-19D1-5A43-9BD5-639194B78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83" y="622018"/>
            <a:ext cx="3747841" cy="2244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166D8D-4360-FB4A-A7B5-B1F2EBB1807A}"/>
              </a:ext>
            </a:extLst>
          </p:cNvPr>
          <p:cNvSpPr txBox="1"/>
          <p:nvPr/>
        </p:nvSpPr>
        <p:spPr>
          <a:xfrm>
            <a:off x="2706130" y="6334413"/>
            <a:ext cx="348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4000" spc="600" dirty="0">
                <a:solidFill>
                  <a:schemeClr val="bg1"/>
                </a:solidFill>
                <a:latin typeface="Avenir Next Medium" panose="020B0503020202020204" pitchFamily="34" charset="0"/>
              </a:rPr>
              <a:t>OCTOBER 30, 2020</a:t>
            </a:r>
          </a:p>
        </p:txBody>
      </p:sp>
    </p:spTree>
    <p:extLst>
      <p:ext uri="{BB962C8B-B14F-4D97-AF65-F5344CB8AC3E}">
        <p14:creationId xmlns:p14="http://schemas.microsoft.com/office/powerpoint/2010/main" val="106516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D5AF42B9-A070-E54B-8A82-FE266A3A39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7750" y="-284205"/>
            <a:ext cx="4370961" cy="7332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00AAAF-EC45-A844-830B-482822114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550" y="1"/>
            <a:ext cx="12394261" cy="10569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925429-947E-B445-8E62-AC5F97034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71" y="5362832"/>
            <a:ext cx="2005563" cy="1201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9A5DBA-B620-4A4E-9131-DBD103BFFB43}"/>
              </a:ext>
            </a:extLst>
          </p:cNvPr>
          <p:cNvSpPr txBox="1"/>
          <p:nvPr/>
        </p:nvSpPr>
        <p:spPr>
          <a:xfrm>
            <a:off x="728769" y="293947"/>
            <a:ext cx="385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 Ultra Light" panose="020B0203020202020204" pitchFamily="34" charset="77"/>
              </a:rPr>
              <a:t>Our Mission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68F7C-E6A6-8641-A7F5-6C4AF402A6C8}"/>
              </a:ext>
            </a:extLst>
          </p:cNvPr>
          <p:cNvSpPr txBox="1"/>
          <p:nvPr/>
        </p:nvSpPr>
        <p:spPr>
          <a:xfrm>
            <a:off x="728769" y="1721143"/>
            <a:ext cx="521455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97B"/>
                </a:solidFill>
                <a:latin typeface="Avenir Next" panose="020B0503020202020204" pitchFamily="34" charset="0"/>
              </a:rPr>
              <a:t>IDEAS</a:t>
            </a:r>
          </a:p>
          <a:p>
            <a:r>
              <a:rPr lang="en-US" dirty="0">
                <a:latin typeface="Avenir Next" panose="020B0503020202020204" pitchFamily="34" charset="0"/>
              </a:rPr>
              <a:t>Spark intellectual inquiry and exchange, connecting new concepts to timeless values</a:t>
            </a:r>
          </a:p>
          <a:p>
            <a:r>
              <a:rPr lang="en-US" sz="100" dirty="0">
                <a:latin typeface="Avenir Next" panose="020B0503020202020204" pitchFamily="34" charset="0"/>
              </a:rPr>
              <a:t>  </a:t>
            </a:r>
          </a:p>
          <a:p>
            <a:endParaRPr lang="en-US" dirty="0">
              <a:solidFill>
                <a:srgbClr val="00497B"/>
              </a:solidFill>
              <a:latin typeface="Avenir Next" panose="020B0503020202020204" pitchFamily="34" charset="0"/>
            </a:endParaRPr>
          </a:p>
          <a:p>
            <a:r>
              <a:rPr lang="en-US" dirty="0">
                <a:solidFill>
                  <a:srgbClr val="00497B"/>
                </a:solidFill>
                <a:latin typeface="Avenir Next" panose="020B0503020202020204" pitchFamily="34" charset="0"/>
              </a:rPr>
              <a:t>LEADERSHIP</a:t>
            </a:r>
          </a:p>
          <a:p>
            <a:r>
              <a:rPr lang="en-US" dirty="0">
                <a:latin typeface="Avenir Next" panose="020B0503020202020204" pitchFamily="34" charset="0"/>
              </a:rPr>
              <a:t>Create a diverse worldwide community of leaders committed to the greater good</a:t>
            </a:r>
          </a:p>
          <a:p>
            <a:endParaRPr lang="en-US" sz="100" dirty="0">
              <a:latin typeface="Avenir Next" panose="020B0503020202020204" pitchFamily="34" charset="0"/>
            </a:endParaRPr>
          </a:p>
          <a:p>
            <a:endParaRPr lang="en-US" dirty="0">
              <a:solidFill>
                <a:srgbClr val="00497B"/>
              </a:solidFill>
              <a:latin typeface="Avenir Next" panose="020B0503020202020204" pitchFamily="34" charset="0"/>
            </a:endParaRPr>
          </a:p>
          <a:p>
            <a:r>
              <a:rPr lang="en-US" dirty="0">
                <a:solidFill>
                  <a:srgbClr val="00497B"/>
                </a:solidFill>
                <a:latin typeface="Avenir Next" panose="020B0503020202020204" pitchFamily="34" charset="0"/>
              </a:rPr>
              <a:t>ACTION</a:t>
            </a:r>
          </a:p>
          <a:p>
            <a:r>
              <a:rPr lang="en-US" dirty="0">
                <a:latin typeface="Avenir Next" panose="020B0503020202020204" pitchFamily="34" charset="0"/>
              </a:rPr>
              <a:t>Provide a nonpartisan forum for reaching solutions on vital public policy issues</a:t>
            </a:r>
          </a:p>
          <a:p>
            <a:endParaRPr 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3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00AAAF-EC45-A844-830B-48282211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550" y="1"/>
            <a:ext cx="12394261" cy="10569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925429-947E-B445-8E62-AC5F97034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71" y="5362832"/>
            <a:ext cx="2005563" cy="1201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9A5DBA-B620-4A4E-9131-DBD103BFFB43}"/>
              </a:ext>
            </a:extLst>
          </p:cNvPr>
          <p:cNvSpPr txBox="1"/>
          <p:nvPr/>
        </p:nvSpPr>
        <p:spPr>
          <a:xfrm>
            <a:off x="728769" y="293947"/>
            <a:ext cx="385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 Ultra Light" panose="020B0203020202020204" pitchFamily="34" charset="77"/>
              </a:rPr>
              <a:t>Areas of Focus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68F7C-E6A6-8641-A7F5-6C4AF402A6C8}"/>
              </a:ext>
            </a:extLst>
          </p:cNvPr>
          <p:cNvSpPr txBox="1"/>
          <p:nvPr/>
        </p:nvSpPr>
        <p:spPr>
          <a:xfrm>
            <a:off x="794950" y="1582340"/>
            <a:ext cx="52145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497B"/>
                </a:solidFill>
                <a:latin typeface="Avenir Next" panose="020B0503020202020204" pitchFamily="34" charset="0"/>
              </a:rPr>
              <a:t>Business &amp; Society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497B"/>
                </a:solidFill>
                <a:latin typeface="Avenir Next" panose="020B0503020202020204" pitchFamily="34" charset="0"/>
              </a:rPr>
              <a:t>Communication &amp; Culture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497B"/>
                </a:solidFill>
                <a:latin typeface="Avenir Next" panose="020B0503020202020204" pitchFamily="34" charset="0"/>
              </a:rPr>
              <a:t>Economic Opportunity &amp; Development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497B"/>
                </a:solidFill>
                <a:latin typeface="Avenir Next" panose="020B0503020202020204" pitchFamily="34" charset="0"/>
              </a:rPr>
              <a:t>Education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497B"/>
                </a:solidFill>
                <a:latin typeface="Avenir Next" panose="020B0503020202020204" pitchFamily="34" charset="0"/>
              </a:rPr>
              <a:t>Energy &amp; Environment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497B"/>
                </a:solidFill>
                <a:latin typeface="Avenir Next" panose="020B0503020202020204" pitchFamily="34" charset="0"/>
              </a:rPr>
              <a:t>Health &amp; Sport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497B"/>
                </a:solidFill>
                <a:latin typeface="Avenir Next" panose="020B0503020202020204" pitchFamily="34" charset="0"/>
              </a:rPr>
              <a:t>Justice &amp; Civic Identity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497B"/>
                </a:solidFill>
                <a:latin typeface="Avenir Next" panose="020B0503020202020204" pitchFamily="34" charset="0"/>
              </a:rPr>
              <a:t>Philanthropy &amp; Social Enterprise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497B"/>
                </a:solidFill>
                <a:latin typeface="Avenir Next" panose="020B0503020202020204" pitchFamily="34" charset="0"/>
              </a:rPr>
              <a:t>Security and Global Affairs</a:t>
            </a:r>
          </a:p>
          <a:p>
            <a:endParaRPr lang="en-US" dirty="0">
              <a:latin typeface="Avenir Next" panose="020B0503020202020204" pitchFamily="34" charset="0"/>
            </a:endParaRPr>
          </a:p>
        </p:txBody>
      </p:sp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F0C2F267-EFAD-5D41-9F0F-695063F097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7084" y="0"/>
            <a:ext cx="3773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3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F9E13-27D5-4441-A182-43787AC8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46" y="-123569"/>
            <a:ext cx="12394261" cy="7129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E0EE5-19D1-5A43-9BD5-639194B78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36" y="356407"/>
            <a:ext cx="3042769" cy="1822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166D8D-4360-FB4A-A7B5-B1F2EBB1807A}"/>
              </a:ext>
            </a:extLst>
          </p:cNvPr>
          <p:cNvSpPr txBox="1"/>
          <p:nvPr/>
        </p:nvSpPr>
        <p:spPr>
          <a:xfrm>
            <a:off x="961695" y="5903893"/>
            <a:ext cx="4734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4000" dirty="0">
                <a:solidFill>
                  <a:schemeClr val="bg1"/>
                </a:solidFill>
                <a:latin typeface="Avenir Next" panose="020B0503020202020204" pitchFamily="34" charset="0"/>
              </a:rPr>
              <a:t>The Aspen Institute</a:t>
            </a:r>
          </a:p>
          <a:p>
            <a:r>
              <a:rPr lang="en-US" sz="1400" kern="4000" dirty="0">
                <a:solidFill>
                  <a:schemeClr val="bg1"/>
                </a:solidFill>
                <a:latin typeface="Avenir Next" panose="020B0503020202020204" pitchFamily="34" charset="0"/>
              </a:rPr>
              <a:t>2300 N St NW | Suite 700 | Washington DC, 20037</a:t>
            </a:r>
          </a:p>
          <a:p>
            <a:r>
              <a:rPr lang="en-US" sz="1400" kern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www.aspeninstitute.org</a:t>
            </a:r>
            <a:endParaRPr lang="en-US" sz="1400" kern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endParaRPr lang="en-US" sz="1400" kern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" name="Picture Placeholder 30">
            <a:extLst>
              <a:ext uri="{FF2B5EF4-FFF2-40B4-BE49-F238E27FC236}">
                <a16:creationId xmlns:a16="http://schemas.microsoft.com/office/drawing/2014/main" id="{78D3695B-9559-0446-9A9D-4976EED6B2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465963" y="646828"/>
            <a:ext cx="8794367" cy="483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2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FCBEF8-0559-F944-9B93-B2C997911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46" y="-123569"/>
            <a:ext cx="12394261" cy="71298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2D81F4-AE49-D248-AAEE-18A198060755}"/>
              </a:ext>
            </a:extLst>
          </p:cNvPr>
          <p:cNvSpPr/>
          <p:nvPr/>
        </p:nvSpPr>
        <p:spPr>
          <a:xfrm>
            <a:off x="0" y="3059668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Next Ultra Light" panose="020B0203020202020204" pitchFamily="34" charset="77"/>
              </a:rPr>
              <a:t>#</a:t>
            </a:r>
            <a:r>
              <a:rPr lang="en-US" sz="4000" dirty="0" err="1">
                <a:solidFill>
                  <a:schemeClr val="bg1"/>
                </a:solidFill>
                <a:latin typeface="Avenir Next Ultra Light" panose="020B0203020202020204" pitchFamily="34" charset="77"/>
              </a:rPr>
              <a:t>aspeninstitute</a:t>
            </a:r>
            <a:endParaRPr lang="en-US" sz="4000" dirty="0">
              <a:solidFill>
                <a:schemeClr val="bg1"/>
              </a:solidFill>
              <a:latin typeface="Avenir Next Ultra Light" panose="020B0203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702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F9E13-27D5-4441-A182-43787AC8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131" y="-135925"/>
            <a:ext cx="12394261" cy="7129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68791-14B9-8D4E-9949-FE4AC850E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496" y="2444469"/>
            <a:ext cx="10016359" cy="214631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Avenir Next Ultra Light" panose="020B0203020202020204" pitchFamily="34" charset="77"/>
              </a:rPr>
              <a:t>The Aspen Institute drives change </a:t>
            </a:r>
            <a:br>
              <a:rPr lang="en-US" sz="4400" dirty="0">
                <a:solidFill>
                  <a:schemeClr val="bg1"/>
                </a:solidFill>
                <a:latin typeface="Avenir Next Ultra Light" panose="020B0203020202020204" pitchFamily="34" charset="77"/>
              </a:rPr>
            </a:br>
            <a:r>
              <a:rPr lang="en-US" sz="4400" dirty="0">
                <a:solidFill>
                  <a:schemeClr val="bg1"/>
                </a:solidFill>
                <a:latin typeface="Avenir Next Ultra Light" panose="020B0203020202020204" pitchFamily="34" charset="77"/>
              </a:rPr>
              <a:t>through dialogue, leadership, and </a:t>
            </a:r>
            <a:br>
              <a:rPr lang="en-US" sz="4400" dirty="0">
                <a:solidFill>
                  <a:schemeClr val="bg1"/>
                </a:solidFill>
                <a:latin typeface="Avenir Next Ultra Light" panose="020B0203020202020204" pitchFamily="34" charset="77"/>
              </a:rPr>
            </a:br>
            <a:r>
              <a:rPr lang="en-US" sz="4400" dirty="0">
                <a:solidFill>
                  <a:schemeClr val="bg1"/>
                </a:solidFill>
                <a:latin typeface="Avenir Next Ultra Light" panose="020B0203020202020204" pitchFamily="34" charset="77"/>
              </a:rPr>
              <a:t>action to help solve the greatest </a:t>
            </a:r>
            <a:br>
              <a:rPr lang="en-US" sz="4400" dirty="0">
                <a:solidFill>
                  <a:schemeClr val="bg1"/>
                </a:solidFill>
                <a:latin typeface="Avenir Next Ultra Light" panose="020B0203020202020204" pitchFamily="34" charset="77"/>
              </a:rPr>
            </a:br>
            <a:r>
              <a:rPr lang="en-US" sz="4400" dirty="0">
                <a:solidFill>
                  <a:schemeClr val="bg1"/>
                </a:solidFill>
                <a:latin typeface="Avenir Next Ultra Light" panose="020B0203020202020204" pitchFamily="34" charset="77"/>
              </a:rPr>
              <a:t>challenges of our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E0EE5-19D1-5A43-9BD5-639194B78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364" y="385149"/>
            <a:ext cx="3042769" cy="1822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166D8D-4360-FB4A-A7B5-B1F2EBB1807A}"/>
              </a:ext>
            </a:extLst>
          </p:cNvPr>
          <p:cNvSpPr txBox="1"/>
          <p:nvPr/>
        </p:nvSpPr>
        <p:spPr>
          <a:xfrm>
            <a:off x="504496" y="6017741"/>
            <a:ext cx="348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4000" spc="600" dirty="0">
                <a:solidFill>
                  <a:schemeClr val="bg1"/>
                </a:solidFill>
                <a:latin typeface="Avenir Next Medium" panose="020B0503020202020204" pitchFamily="34" charset="0"/>
              </a:rPr>
              <a:t>OCTOBER 30, 2020</a:t>
            </a:r>
          </a:p>
        </p:txBody>
      </p:sp>
    </p:spTree>
    <p:extLst>
      <p:ext uri="{BB962C8B-B14F-4D97-AF65-F5344CB8AC3E}">
        <p14:creationId xmlns:p14="http://schemas.microsoft.com/office/powerpoint/2010/main" val="394735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F9E13-27D5-4441-A182-43787AC8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46" y="-123569"/>
            <a:ext cx="12394261" cy="7129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68791-14B9-8D4E-9949-FE4AC850E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496" y="2835549"/>
            <a:ext cx="10016359" cy="2387600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Avenir Next Ultra Light" panose="020B0203020202020204" pitchFamily="34" charset="77"/>
              </a:rPr>
              <a:t>Presentation Title here</a:t>
            </a:r>
            <a:br>
              <a:rPr lang="en-US" sz="4800" dirty="0">
                <a:solidFill>
                  <a:schemeClr val="bg1"/>
                </a:solidFill>
                <a:latin typeface="Avenir Next Ultra Light" panose="020B0203020202020204" pitchFamily="34" charset="77"/>
              </a:rPr>
            </a:br>
            <a:r>
              <a:rPr lang="en-US" sz="2400" dirty="0">
                <a:solidFill>
                  <a:schemeClr val="bg1"/>
                </a:solidFill>
                <a:latin typeface="Avenir Next Ultra Light" panose="020B0203020202020204" pitchFamily="34" charset="77"/>
              </a:rPr>
              <a:t>Subhead to go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E0EE5-19D1-5A43-9BD5-639194B78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797" y="444765"/>
            <a:ext cx="3042769" cy="18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6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F9E13-27D5-4441-A182-43787AC8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131" y="-59343"/>
            <a:ext cx="12394261" cy="1822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68791-14B9-8D4E-9949-FE4AC850E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496" y="2835549"/>
            <a:ext cx="10016359" cy="2387600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005380"/>
                </a:solidFill>
                <a:latin typeface="Avenir Next Ultra Light" panose="020B0203020202020204" pitchFamily="34" charset="77"/>
              </a:rPr>
              <a:t>Presentation Title Here</a:t>
            </a:r>
            <a:br>
              <a:rPr lang="en-US" sz="4800" dirty="0">
                <a:solidFill>
                  <a:srgbClr val="005380"/>
                </a:solidFill>
                <a:latin typeface="Avenir Next Ultra Light" panose="020B0203020202020204" pitchFamily="34" charset="77"/>
              </a:rPr>
            </a:br>
            <a:r>
              <a:rPr lang="en-US" sz="2400" dirty="0">
                <a:solidFill>
                  <a:srgbClr val="005380"/>
                </a:solidFill>
                <a:latin typeface="Avenir Next Ultra Light" panose="020B0203020202020204" pitchFamily="34" charset="77"/>
              </a:rPr>
              <a:t>Subhead to go here</a:t>
            </a:r>
            <a:endParaRPr lang="en-US" sz="2400" dirty="0">
              <a:solidFill>
                <a:srgbClr val="2F5597"/>
              </a:solidFill>
              <a:latin typeface="Avenir Next Ultra Light" panose="020B02030202020202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E0EE5-19D1-5A43-9BD5-639194B78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211" y="192790"/>
            <a:ext cx="2200844" cy="13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5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F9E13-27D5-4441-A182-43787AC8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119" y="5223149"/>
            <a:ext cx="12394261" cy="1822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68791-14B9-8D4E-9949-FE4AC850E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571" y="290057"/>
            <a:ext cx="10016359" cy="2387600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005380"/>
                </a:solidFill>
                <a:latin typeface="Avenir Next Ultra Light" panose="020B0203020202020204" pitchFamily="34" charset="77"/>
              </a:rPr>
              <a:t>Presentation Title Here</a:t>
            </a:r>
            <a:br>
              <a:rPr lang="en-US" sz="4800" dirty="0">
                <a:solidFill>
                  <a:srgbClr val="005380"/>
                </a:solidFill>
                <a:latin typeface="Avenir Next Ultra Light" panose="020B0203020202020204" pitchFamily="34" charset="77"/>
              </a:rPr>
            </a:br>
            <a:r>
              <a:rPr lang="en-US" sz="2400" dirty="0">
                <a:solidFill>
                  <a:srgbClr val="005380"/>
                </a:solidFill>
                <a:latin typeface="Avenir Next Ultra Light" panose="020B0203020202020204" pitchFamily="34" charset="77"/>
              </a:rPr>
              <a:t>Subhead to go here</a:t>
            </a:r>
            <a:endParaRPr lang="en-US" sz="2400" dirty="0">
              <a:solidFill>
                <a:srgbClr val="2F5597"/>
              </a:solidFill>
              <a:latin typeface="Avenir Next Ultra Light" panose="020B02030202020202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E0EE5-19D1-5A43-9BD5-639194B78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142" y="5442898"/>
            <a:ext cx="2200844" cy="13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9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F9E13-27D5-4441-A182-43787AC8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131" y="0"/>
            <a:ext cx="12394261" cy="1540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68791-14B9-8D4E-9949-FE4AC850E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425" y="401596"/>
            <a:ext cx="10016359" cy="871866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Avenir Next Ultra Light" panose="020B0203020202020204" pitchFamily="34" charset="77"/>
              </a:rPr>
              <a:t>Headline to go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87E289-AAE2-5044-92EA-604F8BBA6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68" y="5690169"/>
            <a:ext cx="617245" cy="76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2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8791-14B9-8D4E-9949-FE4AC850E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8994" y="2793325"/>
            <a:ext cx="8061861" cy="214631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005380"/>
                </a:solidFill>
                <a:latin typeface="Avenir Next Ultra Light" panose="020B0203020202020204" pitchFamily="34" charset="77"/>
              </a:rPr>
              <a:t>The Aspen Institute drives change through dialogue, leadership, and action to help solve the greatest challenges of our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E0EE5-19D1-5A43-9BD5-639194B7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364" y="385149"/>
            <a:ext cx="3042769" cy="1822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166D8D-4360-FB4A-A7B5-B1F2EBB1807A}"/>
              </a:ext>
            </a:extLst>
          </p:cNvPr>
          <p:cNvSpPr txBox="1"/>
          <p:nvPr/>
        </p:nvSpPr>
        <p:spPr>
          <a:xfrm>
            <a:off x="2458994" y="6017741"/>
            <a:ext cx="3842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4000" spc="600" dirty="0">
                <a:solidFill>
                  <a:srgbClr val="005380"/>
                </a:solidFill>
                <a:latin typeface="Avenir Next Medium" panose="020B0503020202020204" pitchFamily="34" charset="0"/>
              </a:rPr>
              <a:t>OCTOBER 30,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67559D-15B0-2040-AECB-C034492A4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67" y="532482"/>
            <a:ext cx="3774713" cy="2260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030F15-0C5E-0D44-9FC7-6FB11997B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3416" y="-247154"/>
            <a:ext cx="1448584" cy="73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6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D5AF42B9-A070-E54B-8A82-FE266A3A39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7750" y="-284205"/>
            <a:ext cx="4370961" cy="7332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9A5DBA-B620-4A4E-9131-DBD103BFFB43}"/>
              </a:ext>
            </a:extLst>
          </p:cNvPr>
          <p:cNvSpPr txBox="1"/>
          <p:nvPr/>
        </p:nvSpPr>
        <p:spPr>
          <a:xfrm>
            <a:off x="642365" y="605482"/>
            <a:ext cx="385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5380"/>
                </a:solidFill>
                <a:latin typeface="Avenir Next Ultra Light" panose="020B0203020202020204" pitchFamily="34" charset="77"/>
              </a:rPr>
              <a:t>Our Mission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68F7C-E6A6-8641-A7F5-6C4AF402A6C8}"/>
              </a:ext>
            </a:extLst>
          </p:cNvPr>
          <p:cNvSpPr txBox="1"/>
          <p:nvPr/>
        </p:nvSpPr>
        <p:spPr>
          <a:xfrm>
            <a:off x="728769" y="1486363"/>
            <a:ext cx="521455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97B"/>
                </a:solidFill>
                <a:latin typeface="Avenir Next" panose="020B0503020202020204" pitchFamily="34" charset="0"/>
              </a:rPr>
              <a:t>IDEAS</a:t>
            </a:r>
          </a:p>
          <a:p>
            <a:r>
              <a:rPr lang="en-US" dirty="0">
                <a:latin typeface="Avenir Next" panose="020B0503020202020204" pitchFamily="34" charset="0"/>
              </a:rPr>
              <a:t>Spark intellectual inquiry and exchange, connecting new concepts to timeless values</a:t>
            </a:r>
          </a:p>
          <a:p>
            <a:r>
              <a:rPr lang="en-US" sz="100" dirty="0">
                <a:latin typeface="Avenir Next" panose="020B0503020202020204" pitchFamily="34" charset="0"/>
              </a:rPr>
              <a:t>  </a:t>
            </a:r>
          </a:p>
          <a:p>
            <a:endParaRPr lang="en-US" dirty="0">
              <a:solidFill>
                <a:srgbClr val="00497B"/>
              </a:solidFill>
              <a:latin typeface="Avenir Next" panose="020B0503020202020204" pitchFamily="34" charset="0"/>
            </a:endParaRPr>
          </a:p>
          <a:p>
            <a:r>
              <a:rPr lang="en-US" dirty="0">
                <a:solidFill>
                  <a:srgbClr val="00497B"/>
                </a:solidFill>
                <a:latin typeface="Avenir Next" panose="020B0503020202020204" pitchFamily="34" charset="0"/>
              </a:rPr>
              <a:t>LEADERSHIP</a:t>
            </a:r>
          </a:p>
          <a:p>
            <a:r>
              <a:rPr lang="en-US" dirty="0">
                <a:latin typeface="Avenir Next" panose="020B0503020202020204" pitchFamily="34" charset="0"/>
              </a:rPr>
              <a:t>Create a diverse worldwide community of leaders committed to the greater good</a:t>
            </a:r>
          </a:p>
          <a:p>
            <a:endParaRPr lang="en-US" sz="100" dirty="0">
              <a:latin typeface="Avenir Next" panose="020B0503020202020204" pitchFamily="34" charset="0"/>
            </a:endParaRPr>
          </a:p>
          <a:p>
            <a:endParaRPr lang="en-US" dirty="0">
              <a:solidFill>
                <a:srgbClr val="00497B"/>
              </a:solidFill>
              <a:latin typeface="Avenir Next" panose="020B0503020202020204" pitchFamily="34" charset="0"/>
            </a:endParaRPr>
          </a:p>
          <a:p>
            <a:r>
              <a:rPr lang="en-US" dirty="0">
                <a:solidFill>
                  <a:srgbClr val="00497B"/>
                </a:solidFill>
                <a:latin typeface="Avenir Next" panose="020B0503020202020204" pitchFamily="34" charset="0"/>
              </a:rPr>
              <a:t>ACTION</a:t>
            </a:r>
          </a:p>
          <a:p>
            <a:r>
              <a:rPr lang="en-US" dirty="0">
                <a:latin typeface="Avenir Next" panose="020B0503020202020204" pitchFamily="34" charset="0"/>
              </a:rPr>
              <a:t>Provide a nonpartisan forum for reaching solutions on vital public policy issues</a:t>
            </a:r>
          </a:p>
          <a:p>
            <a:endParaRPr lang="en-US" dirty="0">
              <a:latin typeface="Avenir Next" panose="020B0503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E60908-384A-AE4C-AB6C-0A35BEC0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68" y="5690169"/>
            <a:ext cx="617245" cy="7662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07AFC8-0D0D-814C-A5D4-13EE562F4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268" y="-38541"/>
            <a:ext cx="12394261" cy="2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0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D5AF42B9-A070-E54B-8A82-FE266A3A39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7750" y="-284205"/>
            <a:ext cx="4370961" cy="7332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9A5DBA-B620-4A4E-9131-DBD103BFFB43}"/>
              </a:ext>
            </a:extLst>
          </p:cNvPr>
          <p:cNvSpPr txBox="1"/>
          <p:nvPr/>
        </p:nvSpPr>
        <p:spPr>
          <a:xfrm>
            <a:off x="642365" y="605482"/>
            <a:ext cx="385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5380"/>
                </a:solidFill>
                <a:latin typeface="Avenir Next Ultra Light" panose="020B0203020202020204" pitchFamily="34" charset="77"/>
              </a:rPr>
              <a:t>Areas of Focus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68F7C-E6A6-8641-A7F5-6C4AF402A6C8}"/>
              </a:ext>
            </a:extLst>
          </p:cNvPr>
          <p:cNvSpPr txBox="1"/>
          <p:nvPr/>
        </p:nvSpPr>
        <p:spPr>
          <a:xfrm>
            <a:off x="728769" y="1486363"/>
            <a:ext cx="5214551" cy="504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497B"/>
                </a:solidFill>
                <a:latin typeface="Avenir Next" panose="020B0503020202020204" pitchFamily="34" charset="0"/>
              </a:rPr>
              <a:t>Business &amp; Society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497B"/>
                </a:solidFill>
                <a:latin typeface="Avenir Next" panose="020B0503020202020204" pitchFamily="34" charset="0"/>
              </a:rPr>
              <a:t>Communication &amp; Culture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497B"/>
                </a:solidFill>
                <a:latin typeface="Avenir Next" panose="020B0503020202020204" pitchFamily="34" charset="0"/>
              </a:rPr>
              <a:t>Economic Opportunity &amp; Development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497B"/>
                </a:solidFill>
                <a:latin typeface="Avenir Next" panose="020B0503020202020204" pitchFamily="34" charset="0"/>
              </a:rPr>
              <a:t>Education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497B"/>
                </a:solidFill>
                <a:latin typeface="Avenir Next" panose="020B0503020202020204" pitchFamily="34" charset="0"/>
              </a:rPr>
              <a:t>Energy &amp; Environment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497B"/>
                </a:solidFill>
                <a:latin typeface="Avenir Next" panose="020B0503020202020204" pitchFamily="34" charset="0"/>
              </a:rPr>
              <a:t>Health &amp; Sport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497B"/>
                </a:solidFill>
                <a:latin typeface="Avenir Next" panose="020B0503020202020204" pitchFamily="34" charset="0"/>
              </a:rPr>
              <a:t>Justice &amp; Civic Identity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497B"/>
                </a:solidFill>
                <a:latin typeface="Avenir Next" panose="020B0503020202020204" pitchFamily="34" charset="0"/>
              </a:rPr>
              <a:t>Philanthropy &amp; Social Enterprise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497B"/>
                </a:solidFill>
                <a:latin typeface="Avenir Next" panose="020B0503020202020204" pitchFamily="34" charset="0"/>
              </a:rPr>
              <a:t>Security and Global Affairs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497B"/>
              </a:solidFill>
              <a:latin typeface="Avenir Next" panose="020B0503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venir Next" panose="020B0503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venir Next" panose="020B05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A1C1F7-6834-714C-BDBF-340CE5B2F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68" y="5690169"/>
            <a:ext cx="617245" cy="766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6AB221-E4F5-E34B-BA38-23DF895A4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550" y="-18040"/>
            <a:ext cx="12394261" cy="2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2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279</Words>
  <Application>Microsoft Macintosh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Next</vt:lpstr>
      <vt:lpstr>Avenir Next Medium</vt:lpstr>
      <vt:lpstr>Avenir Next Ultra Light</vt:lpstr>
      <vt:lpstr>Calibri</vt:lpstr>
      <vt:lpstr>Calibri Light</vt:lpstr>
      <vt:lpstr>Office Theme</vt:lpstr>
      <vt:lpstr>The Aspen Institute drives change through dialogue, leadership, and action to help solve the greatest challenges of our time.</vt:lpstr>
      <vt:lpstr>The Aspen Institute drives change  through dialogue, leadership, and  action to help solve the greatest  challenges of our time.</vt:lpstr>
      <vt:lpstr>Presentation Title here Subhead to go here</vt:lpstr>
      <vt:lpstr>Presentation Title Here Subhead to go here</vt:lpstr>
      <vt:lpstr>Presentation Title Here Subhead to go here</vt:lpstr>
      <vt:lpstr>Headline to go here</vt:lpstr>
      <vt:lpstr>The Aspen Institute drives change through dialogue, leadership, and action to help solve the greatest challenges of our time.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 Subhead to go here</dc:title>
  <dc:creator>Katie MacBook Pro</dc:creator>
  <cp:lastModifiedBy>Steve Johnson</cp:lastModifiedBy>
  <cp:revision>10</cp:revision>
  <dcterms:created xsi:type="dcterms:W3CDTF">2020-10-30T20:15:31Z</dcterms:created>
  <dcterms:modified xsi:type="dcterms:W3CDTF">2020-11-01T20:30:44Z</dcterms:modified>
</cp:coreProperties>
</file>