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9" r:id="rId4"/>
    <p:sldMasterId id="2147483941" r:id="rId5"/>
  </p:sldMasterIdLst>
  <p:notesMasterIdLst>
    <p:notesMasterId r:id="rId30"/>
  </p:notesMasterIdLst>
  <p:sldIdLst>
    <p:sldId id="256" r:id="rId6"/>
    <p:sldId id="258" r:id="rId7"/>
    <p:sldId id="266" r:id="rId8"/>
    <p:sldId id="257" r:id="rId9"/>
    <p:sldId id="328" r:id="rId10"/>
    <p:sldId id="259" r:id="rId11"/>
    <p:sldId id="269" r:id="rId12"/>
    <p:sldId id="352" r:id="rId13"/>
    <p:sldId id="540" r:id="rId14"/>
    <p:sldId id="541" r:id="rId15"/>
    <p:sldId id="584" r:id="rId16"/>
    <p:sldId id="583" r:id="rId17"/>
    <p:sldId id="585" r:id="rId18"/>
    <p:sldId id="561" r:id="rId19"/>
    <p:sldId id="573" r:id="rId20"/>
    <p:sldId id="586" r:id="rId21"/>
    <p:sldId id="582" r:id="rId22"/>
    <p:sldId id="571" r:id="rId23"/>
    <p:sldId id="324" r:id="rId24"/>
    <p:sldId id="326" r:id="rId25"/>
    <p:sldId id="327" r:id="rId26"/>
    <p:sldId id="351" r:id="rId27"/>
    <p:sldId id="311" r:id="rId28"/>
    <p:sldId id="35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ifford Deaton" initials="CD" lastIdx="1" clrIdx="0">
    <p:extLst>
      <p:ext uri="{19B8F6BF-5375-455C-9EA6-DF929625EA0E}">
        <p15:presenceInfo xmlns:p15="http://schemas.microsoft.com/office/powerpoint/2012/main" userId="S::Clifford.Deaton@aspeninstitute.org::31115231-380a-4353-9666-9a9fc8fc5d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600"/>
    <a:srgbClr val="C45D00"/>
    <a:srgbClr val="FFDBB7"/>
    <a:srgbClr val="2F5DAF"/>
    <a:srgbClr val="E2F2E8"/>
    <a:srgbClr val="FFCC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67" autoAdjust="0"/>
    <p:restoredTop sz="86748" autoAdjust="0"/>
  </p:normalViewPr>
  <p:slideViewPr>
    <p:cSldViewPr snapToGrid="0">
      <p:cViewPr varScale="1">
        <p:scale>
          <a:sx n="81" d="100"/>
          <a:sy n="81" d="100"/>
        </p:scale>
        <p:origin x="195" y="4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48978243770018"/>
          <c:y val="0.16718670888298506"/>
          <c:w val="0.60826357211250837"/>
          <c:h val="0.76397042814574467"/>
        </c:manualLayout>
      </c:layout>
      <c:barChart>
        <c:barDir val="bar"/>
        <c:grouping val="percentStacked"/>
        <c:varyColors val="0"/>
        <c:ser>
          <c:idx val="0"/>
          <c:order val="0"/>
          <c:tx>
            <c:strRef>
              <c:f>Sheet1!$B$1</c:f>
              <c:strCache>
                <c:ptCount val="1"/>
                <c:pt idx="0">
                  <c:v>Center-based</c:v>
                </c:pt>
              </c:strCache>
            </c:strRef>
          </c:tx>
          <c:spPr>
            <a:solidFill>
              <a:schemeClr val="accent1"/>
            </a:solidFill>
            <a:ln>
              <a:noFill/>
            </a:ln>
            <a:effectLst/>
          </c:spPr>
          <c:invertIfNegative val="0"/>
          <c:cat>
            <c:strRef>
              <c:f>Sheet1!$A$2:$A$5</c:f>
              <c:strCache>
                <c:ptCount val="4"/>
                <c:pt idx="0">
                  <c:v>Metropolitan preschoolers</c:v>
                </c:pt>
                <c:pt idx="1">
                  <c:v>Rural preschoolers</c:v>
                </c:pt>
                <c:pt idx="2">
                  <c:v>Metropolitan infants and toddlers</c:v>
                </c:pt>
                <c:pt idx="3">
                  <c:v>Rural infants and toddlers</c:v>
                </c:pt>
              </c:strCache>
            </c:strRef>
          </c:cat>
          <c:val>
            <c:numRef>
              <c:f>Sheet1!$B$2:$B$5</c:f>
              <c:numCache>
                <c:formatCode>General</c:formatCode>
                <c:ptCount val="4"/>
                <c:pt idx="0">
                  <c:v>65</c:v>
                </c:pt>
                <c:pt idx="1">
                  <c:v>53</c:v>
                </c:pt>
                <c:pt idx="2">
                  <c:v>35</c:v>
                </c:pt>
                <c:pt idx="3">
                  <c:v>30</c:v>
                </c:pt>
              </c:numCache>
            </c:numRef>
          </c:val>
          <c:extLst>
            <c:ext xmlns:c16="http://schemas.microsoft.com/office/drawing/2014/chart" uri="{C3380CC4-5D6E-409C-BE32-E72D297353CC}">
              <c16:uniqueId val="{00000000-6783-4D23-9685-B40E278BD040}"/>
            </c:ext>
          </c:extLst>
        </c:ser>
        <c:ser>
          <c:idx val="1"/>
          <c:order val="1"/>
          <c:tx>
            <c:strRef>
              <c:f>Sheet1!$C$1</c:f>
              <c:strCache>
                <c:ptCount val="1"/>
                <c:pt idx="0">
                  <c:v>Home-based nonrelative</c:v>
                </c:pt>
              </c:strCache>
            </c:strRef>
          </c:tx>
          <c:spPr>
            <a:solidFill>
              <a:schemeClr val="accent2"/>
            </a:solidFill>
            <a:ln>
              <a:noFill/>
            </a:ln>
            <a:effectLst/>
          </c:spPr>
          <c:invertIfNegative val="0"/>
          <c:cat>
            <c:strRef>
              <c:f>Sheet1!$A$2:$A$5</c:f>
              <c:strCache>
                <c:ptCount val="4"/>
                <c:pt idx="0">
                  <c:v>Metropolitan preschoolers</c:v>
                </c:pt>
                <c:pt idx="1">
                  <c:v>Rural preschoolers</c:v>
                </c:pt>
                <c:pt idx="2">
                  <c:v>Metropolitan infants and toddlers</c:v>
                </c:pt>
                <c:pt idx="3">
                  <c:v>Rural infants and toddlers</c:v>
                </c:pt>
              </c:strCache>
            </c:strRef>
          </c:cat>
          <c:val>
            <c:numRef>
              <c:f>Sheet1!$C$2:$C$5</c:f>
              <c:numCache>
                <c:formatCode>General</c:formatCode>
                <c:ptCount val="4"/>
                <c:pt idx="0">
                  <c:v>10</c:v>
                </c:pt>
                <c:pt idx="1">
                  <c:v>22</c:v>
                </c:pt>
                <c:pt idx="2">
                  <c:v>24</c:v>
                </c:pt>
                <c:pt idx="3">
                  <c:v>28</c:v>
                </c:pt>
              </c:numCache>
            </c:numRef>
          </c:val>
          <c:extLst>
            <c:ext xmlns:c16="http://schemas.microsoft.com/office/drawing/2014/chart" uri="{C3380CC4-5D6E-409C-BE32-E72D297353CC}">
              <c16:uniqueId val="{00000001-6783-4D23-9685-B40E278BD040}"/>
            </c:ext>
          </c:extLst>
        </c:ser>
        <c:ser>
          <c:idx val="2"/>
          <c:order val="2"/>
          <c:tx>
            <c:strRef>
              <c:f>Sheet1!$D$1</c:f>
              <c:strCache>
                <c:ptCount val="1"/>
                <c:pt idx="0">
                  <c:v>Relative</c:v>
                </c:pt>
              </c:strCache>
            </c:strRef>
          </c:tx>
          <c:spPr>
            <a:solidFill>
              <a:schemeClr val="accent3"/>
            </a:solidFill>
            <a:ln>
              <a:noFill/>
            </a:ln>
            <a:effectLst/>
          </c:spPr>
          <c:invertIfNegative val="0"/>
          <c:cat>
            <c:strRef>
              <c:f>Sheet1!$A$2:$A$5</c:f>
              <c:strCache>
                <c:ptCount val="4"/>
                <c:pt idx="0">
                  <c:v>Metropolitan preschoolers</c:v>
                </c:pt>
                <c:pt idx="1">
                  <c:v>Rural preschoolers</c:v>
                </c:pt>
                <c:pt idx="2">
                  <c:v>Metropolitan infants and toddlers</c:v>
                </c:pt>
                <c:pt idx="3">
                  <c:v>Rural infants and toddlers</c:v>
                </c:pt>
              </c:strCache>
            </c:strRef>
          </c:cat>
          <c:val>
            <c:numRef>
              <c:f>Sheet1!$D$2:$D$5</c:f>
              <c:numCache>
                <c:formatCode>General</c:formatCode>
                <c:ptCount val="4"/>
                <c:pt idx="0">
                  <c:v>21</c:v>
                </c:pt>
                <c:pt idx="1">
                  <c:v>18</c:v>
                </c:pt>
                <c:pt idx="2">
                  <c:v>38</c:v>
                </c:pt>
                <c:pt idx="3">
                  <c:v>39</c:v>
                </c:pt>
              </c:numCache>
            </c:numRef>
          </c:val>
          <c:extLst>
            <c:ext xmlns:c16="http://schemas.microsoft.com/office/drawing/2014/chart" uri="{C3380CC4-5D6E-409C-BE32-E72D297353CC}">
              <c16:uniqueId val="{00000002-6783-4D23-9685-B40E278BD040}"/>
            </c:ext>
          </c:extLst>
        </c:ser>
        <c:ser>
          <c:idx val="3"/>
          <c:order val="3"/>
          <c:tx>
            <c:strRef>
              <c:f>Sheet1!$E$1</c:f>
              <c:strCache>
                <c:ptCount val="1"/>
                <c:pt idx="0">
                  <c:v>2 or more arrangements</c:v>
                </c:pt>
              </c:strCache>
            </c:strRef>
          </c:tx>
          <c:spPr>
            <a:solidFill>
              <a:schemeClr val="accent4"/>
            </a:solidFill>
            <a:ln>
              <a:noFill/>
            </a:ln>
            <a:effectLst/>
          </c:spPr>
          <c:invertIfNegative val="0"/>
          <c:cat>
            <c:strRef>
              <c:f>Sheet1!$A$2:$A$5</c:f>
              <c:strCache>
                <c:ptCount val="4"/>
                <c:pt idx="0">
                  <c:v>Metropolitan preschoolers</c:v>
                </c:pt>
                <c:pt idx="1">
                  <c:v>Rural preschoolers</c:v>
                </c:pt>
                <c:pt idx="2">
                  <c:v>Metropolitan infants and toddlers</c:v>
                </c:pt>
                <c:pt idx="3">
                  <c:v>Rural infants and toddlers</c:v>
                </c:pt>
              </c:strCache>
            </c:strRef>
          </c:cat>
          <c:val>
            <c:numRef>
              <c:f>Sheet1!$E$2:$E$5</c:f>
              <c:numCache>
                <c:formatCode>General</c:formatCode>
                <c:ptCount val="4"/>
                <c:pt idx="0">
                  <c:v>3</c:v>
                </c:pt>
                <c:pt idx="1">
                  <c:v>7</c:v>
                </c:pt>
                <c:pt idx="2">
                  <c:v>3</c:v>
                </c:pt>
                <c:pt idx="3">
                  <c:v>3</c:v>
                </c:pt>
              </c:numCache>
            </c:numRef>
          </c:val>
          <c:extLst>
            <c:ext xmlns:c16="http://schemas.microsoft.com/office/drawing/2014/chart" uri="{C3380CC4-5D6E-409C-BE32-E72D297353CC}">
              <c16:uniqueId val="{00000004-6783-4D23-9685-B40E278BD040}"/>
            </c:ext>
          </c:extLst>
        </c:ser>
        <c:dLbls>
          <c:showLegendKey val="0"/>
          <c:showVal val="0"/>
          <c:showCatName val="0"/>
          <c:showSerName val="0"/>
          <c:showPercent val="0"/>
          <c:showBubbleSize val="0"/>
        </c:dLbls>
        <c:gapWidth val="150"/>
        <c:overlap val="100"/>
        <c:axId val="304529759"/>
        <c:axId val="93049679"/>
      </c:barChart>
      <c:catAx>
        <c:axId val="304529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49679"/>
        <c:crosses val="autoZero"/>
        <c:auto val="1"/>
        <c:lblAlgn val="ctr"/>
        <c:lblOffset val="100"/>
        <c:noMultiLvlLbl val="0"/>
      </c:catAx>
      <c:valAx>
        <c:axId val="9304967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529759"/>
        <c:crosses val="autoZero"/>
        <c:crossBetween val="between"/>
      </c:valAx>
      <c:spPr>
        <a:noFill/>
        <a:ln>
          <a:noFill/>
        </a:ln>
        <a:effectLst/>
      </c:spPr>
    </c:plotArea>
    <c:legend>
      <c:legendPos val="b"/>
      <c:layout>
        <c:manualLayout>
          <c:xMode val="edge"/>
          <c:yMode val="edge"/>
          <c:x val="5.0435370858327382E-2"/>
          <c:y val="3.1120807498823545E-2"/>
          <c:w val="0.92572539370078744"/>
          <c:h val="0.149900492842954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5870B-2EE1-463B-8989-B16AA8514CB5}" type="datetimeFigureOut">
              <a:rPr lang="en-US" smtClean="0"/>
              <a:t>5/25/2021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A020A-4E1D-4172-AB80-60651A7CE3A8}" type="slidenum">
              <a:rPr lang="en-US" smtClean="0"/>
              <a:t>‹#›</a:t>
            </a:fld>
            <a:endParaRPr lang="en-US"/>
          </a:p>
        </p:txBody>
      </p:sp>
    </p:spTree>
    <p:extLst>
      <p:ext uri="{BB962C8B-B14F-4D97-AF65-F5344CB8AC3E}">
        <p14:creationId xmlns:p14="http://schemas.microsoft.com/office/powerpoint/2010/main" val="415117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0A020A-4E1D-4172-AB80-60651A7CE3A8}" type="slidenum">
              <a:rPr lang="en-US" smtClean="0"/>
              <a:t>1</a:t>
            </a:fld>
            <a:endParaRPr lang="en-US"/>
          </a:p>
        </p:txBody>
      </p:sp>
    </p:spTree>
    <p:extLst>
      <p:ext uri="{BB962C8B-B14F-4D97-AF65-F5344CB8AC3E}">
        <p14:creationId xmlns:p14="http://schemas.microsoft.com/office/powerpoint/2010/main" val="2616096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0115" rtl="0" eaLnBrk="0" fontAlgn="base" latinLnBrk="0" hangingPunct="0">
              <a:lnSpc>
                <a:spcPct val="100000"/>
              </a:lnSpc>
              <a:spcBef>
                <a:spcPct val="0"/>
              </a:spcBef>
              <a:spcAft>
                <a:spcPct val="0"/>
              </a:spcAft>
              <a:buClrTx/>
              <a:buSzTx/>
              <a:buFontTx/>
              <a:buNone/>
              <a:tabLst/>
              <a:defRPr/>
            </a:pPr>
            <a:fld id="{FB4525BD-1B22-4CBE-A35B-96886ED635B8}" type="slidenum">
              <a:rPr kumimoji="0" lang="en-US"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30115"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234319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0A020A-4E1D-4172-AB80-60651A7CE3A8}" type="slidenum">
              <a:rPr lang="en-US" smtClean="0"/>
              <a:t>19</a:t>
            </a:fld>
            <a:endParaRPr lang="en-US"/>
          </a:p>
        </p:txBody>
      </p:sp>
    </p:spTree>
    <p:extLst>
      <p:ext uri="{BB962C8B-B14F-4D97-AF65-F5344CB8AC3E}">
        <p14:creationId xmlns:p14="http://schemas.microsoft.com/office/powerpoint/2010/main" val="2620738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0A020A-4E1D-4172-AB80-60651A7CE3A8}" type="slidenum">
              <a:rPr lang="en-US" smtClean="0"/>
              <a:t>4</a:t>
            </a:fld>
            <a:endParaRPr lang="en-US"/>
          </a:p>
        </p:txBody>
      </p:sp>
    </p:spTree>
    <p:extLst>
      <p:ext uri="{BB962C8B-B14F-4D97-AF65-F5344CB8AC3E}">
        <p14:creationId xmlns:p14="http://schemas.microsoft.com/office/powerpoint/2010/main" val="363231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0A020A-4E1D-4172-AB80-60651A7CE3A8}" type="slidenum">
              <a:rPr lang="en-US" smtClean="0"/>
              <a:t>7</a:t>
            </a:fld>
            <a:endParaRPr lang="en-US"/>
          </a:p>
        </p:txBody>
      </p:sp>
    </p:spTree>
    <p:extLst>
      <p:ext uri="{BB962C8B-B14F-4D97-AF65-F5344CB8AC3E}">
        <p14:creationId xmlns:p14="http://schemas.microsoft.com/office/powerpoint/2010/main" val="403599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0115" rtl="0" eaLnBrk="0" fontAlgn="base" latinLnBrk="0" hangingPunct="0">
              <a:lnSpc>
                <a:spcPct val="100000"/>
              </a:lnSpc>
              <a:spcBef>
                <a:spcPct val="0"/>
              </a:spcBef>
              <a:spcAft>
                <a:spcPct val="0"/>
              </a:spcAft>
              <a:buClrTx/>
              <a:buSzTx/>
              <a:buFontTx/>
              <a:buNone/>
              <a:tabLst/>
              <a:defRPr/>
            </a:pPr>
            <a:fld id="{FB4525BD-1B22-4CBE-A35B-96886ED635B8}" type="slidenum">
              <a:rPr kumimoji="0" lang="en-US"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30115"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126059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0115" rtl="0" eaLnBrk="0" fontAlgn="base" latinLnBrk="0" hangingPunct="0">
              <a:lnSpc>
                <a:spcPct val="100000"/>
              </a:lnSpc>
              <a:spcBef>
                <a:spcPct val="0"/>
              </a:spcBef>
              <a:spcAft>
                <a:spcPct val="0"/>
              </a:spcAft>
              <a:buClrTx/>
              <a:buSzTx/>
              <a:buFontTx/>
              <a:buNone/>
              <a:tabLst/>
              <a:defRPr/>
            </a:pPr>
            <a:fld id="{FB4525BD-1B22-4CBE-A35B-96886ED635B8}" type="slidenum">
              <a:rPr kumimoji="0" lang="en-US"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30115"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84263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0115" rtl="0" eaLnBrk="0" fontAlgn="base" latinLnBrk="0" hangingPunct="0">
              <a:lnSpc>
                <a:spcPct val="100000"/>
              </a:lnSpc>
              <a:spcBef>
                <a:spcPct val="0"/>
              </a:spcBef>
              <a:spcAft>
                <a:spcPct val="0"/>
              </a:spcAft>
              <a:buClrTx/>
              <a:buSzTx/>
              <a:buFontTx/>
              <a:buNone/>
              <a:tabLst/>
              <a:defRPr/>
            </a:pPr>
            <a:fld id="{FB4525BD-1B22-4CBE-A35B-96886ED635B8}" type="slidenum">
              <a:rPr kumimoji="0" lang="en-US"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30115"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65101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Bureau of Labor Statistics
Release:
            Weekly and Hourly Earnings from the Current Population Survey
Units: 
Dollars, Not Seasonally Adjusted
Frequency: 
          Annual
Data measure usual weekly earnings of wage and salary workers. Wage and salary workers are workers who receive wages, salaries, commissions, tips, payment in kind, or piece rates. The group includes employees in both the private and public sectors but, for the purposes of the earnings series, it excludes all self-employed persons, both those with incorporated businesses and those with unincorporated businesses.Usual weekly earnings represent earnings before taxes and other deductions and include any overtime pay, commissions, or tips usually received (at the main job in the case of multiple jobholders). Prior to 1994, respondents were asked how much they usually earned per week. Since January 1994, respondents have been asked to identify the easiest way for them to report earnings (hourly, weekly, biweekly, twice monthly, monthly, annually, or other) and how much they usually earn in the reported time period. Earnings reported on a basis other than weekly are converted to a weekly equivalent. The term "usual" is determined by each respondent's own understanding of the term. If the respondent asks for a definition of "usual," interviewers are instructed to define the term as more than half the weeks worked during the past 4 or 5 months. For more information see https://www.bls.gov/cps/earnings.htmThe series comes from the 'Current Population Survey (Household Survey)'The source code is: LEU0254549700
U.S. Bureau of Labor Statistics,
                    Employed full time: Median usual weekly nominal earnings (second quartile): Wage and salary workers: Childcare workers occupations: 16 years and over [LEU0254549700A],
                    retrieved from FRED,
                    Federal Reserve Bank of St. Louis;
                    https://fred.stlouisfed.org/series/LEU0254549700A,
                    May 25, 2021.
Source:
            U.S. Bureau of Labor Statistics
Release:
            Weekly and Hourly Earnings from the Current Population Survey
Units: 
Dollars, Not Seasonally Adjusted
Frequency: 
          Annual
Data measure usual weekly earnings of wage and salary workers. Wage and salary workers are workers who receive wages, salaries, commissions, tips, payment in kind, or piece rates. The group includes employees in both the private and public sectors but, for the purposes of the earnings series, it excludes all self-employed persons, both those with incorporated businesses and those with unincorporated businesses.Usual weekly earnings represent earnings before taxes and other deductions and include any overtime pay, commissions, or tips usually received (at the main job in the case of multiple jobholders). Prior to 1994, respondents were asked how much they usually earned per week. Since January 1994, respondents have been asked to identify the easiest way for them to report earnings (hourly, weekly, biweekly, twice monthly, monthly, annually, or other) and how much they usually earn in the reported time period. Earnings reported on a basis other than weekly are converted to a weekly equivalent. The term "usual" is determined by each respondent's own understanding of the term. If the respondent asks for a definition of "usual," interviewers are instructed to define the term as more than half the weeks worked during the past 4 or 5 months. For more information see https://www.bls.gov/cps/earnings.htmThe series comes from the 'Current Population Survey (Household Survey)'The source code is: LEU0254537400
U.S. Bureau of Labor Statistics,
                    Employed full time: Median usual weekly nominal earnings (second quartile): Wage and salary workers: Preschool and kindergarten teachers occupations: 16 years and over [LEU0254537400A],
                    retrieved from FRED,
                    Federal Reserve Bank of St. Louis;
                    https://fred.stlouisfed.org/series/LEU0254537400A,
                    May 25, 2021.
Source:
            U.S. Bureau of Labor Statistics
Release:
            Weekly and Hourly Earnings from the Current Population Survey
Units: 
Dollars, Seasonally Adjusted
Frequency: 
          Quarterly
Data measure usual weekly earnings of wage and salary workers. Wage and salary workers are workers who receive wages, salaries, commissions, tips, payment in kind, or piece rates. The group includes employees in both the private and public sectors but, for the purposes of the earnings series, it excludes all self-employed persons, both those with incorporated businesses and those with unincorporated businesses.Usual weekly earnings represent earnings before taxes and other deductions and include any overtime pay, commissions, or tips usually received (at the main job in the case of multiple jobholders). Prior to 1994, respondents were asked how much they usually earned per week. Since January 1994, respondents have been asked to identify the easiest way for them to report earnings (hourly, weekly, biweekly, twice monthly, monthly, annually, or other) and how much they usually earn in the reported time period. Earnings reported on a basis other than weekly are converted to a weekly equivalent. The term "usual" is determined by each respondent's own understanding of the term. If the respondent asks for a definition of "usual," interviewers are instructed to define the term as more than half the weeks worked during the past 4 or 5 months. For more information see https://www.bls.gov/cps/earnings.htmThe series comes from the 'Current Population Survey (Household Survey)'The source code is: LES1252881500
U.S. Bureau of Labor Statistics,
                    Employed full time: Median usual weekly nominal earnings (second quartile): Wage and salary workers: 16 years and over [LES1252881500Q],
                    retrieved from FRED,
                    Federal Reserve Bank of St. Louis;
                    https://fred.stlouisfed.org/series/LES1252881500Q,
                    May 25, 2021.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0115" rtl="0" eaLnBrk="0" fontAlgn="base" latinLnBrk="0" hangingPunct="0">
              <a:lnSpc>
                <a:spcPct val="100000"/>
              </a:lnSpc>
              <a:spcBef>
                <a:spcPct val="0"/>
              </a:spcBef>
              <a:spcAft>
                <a:spcPct val="0"/>
              </a:spcAft>
              <a:buClrTx/>
              <a:buSzTx/>
              <a:buFontTx/>
              <a:buNone/>
              <a:tabLst/>
              <a:defRPr/>
            </a:pPr>
            <a:fld id="{FB4525BD-1B22-4CBE-A35B-96886ED635B8}" type="slidenum">
              <a:rPr kumimoji="0" lang="en-US"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30115"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171885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0115" rtl="0" eaLnBrk="0" fontAlgn="base" latinLnBrk="0" hangingPunct="0">
              <a:lnSpc>
                <a:spcPct val="100000"/>
              </a:lnSpc>
              <a:spcBef>
                <a:spcPct val="0"/>
              </a:spcBef>
              <a:spcAft>
                <a:spcPct val="0"/>
              </a:spcAft>
              <a:buClrTx/>
              <a:buSzTx/>
              <a:buFontTx/>
              <a:buNone/>
              <a:tabLst/>
              <a:defRPr/>
            </a:pPr>
            <a:fld id="{FB4525BD-1B22-4CBE-A35B-96886ED635B8}" type="slidenum">
              <a:rPr kumimoji="0" lang="en-US"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30115"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2698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1" y="1020431"/>
            <a:ext cx="10993549" cy="1475013"/>
          </a:xfrm>
          <a:effectLst/>
        </p:spPr>
        <p:txBody>
          <a:bodyPr anchor="b">
            <a:normAutofit/>
          </a:bodyPr>
          <a:lstStyle>
            <a:lvl1pPr>
              <a:defRPr sz="3600" cap="none">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581194" y="2495445"/>
            <a:ext cx="10993546" cy="590321"/>
          </a:xfrm>
        </p:spPr>
        <p:txBody>
          <a:bodyPr anchor="t">
            <a:normAutofit/>
          </a:bodyPr>
          <a:lstStyle>
            <a:lvl1pPr marL="0" indent="0" algn="l">
              <a:buNone/>
              <a:defRPr sz="1600" cap="none">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586B75A-687E-405C-8A0B-8D00578BA2C3}" type="datetimeFigureOut">
              <a:rPr lang="en-US" smtClean="0"/>
              <a:pPr/>
              <a:t>5/25/2021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510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828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586B75A-687E-405C-8A0B-8D00578BA2C3}" type="datetimeFigureOut">
              <a:rPr lang="en-US" smtClean="0"/>
              <a:pPr/>
              <a:t>5/25/2021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250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6096001"/>
            <a:ext cx="12192000" cy="777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9"/>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0"/>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1"/>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13"/>
          <p:cNvSpPr>
            <a:spLocks noChangeArrowheads="1"/>
          </p:cNvSpPr>
          <p:nvPr userDrawn="1"/>
        </p:nvSpPr>
        <p:spPr bwMode="auto">
          <a:xfrm>
            <a:off x="-996951" y="376240"/>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4099" name="Rectangle 3"/>
          <p:cNvSpPr>
            <a:spLocks noGrp="1" noChangeArrowheads="1"/>
          </p:cNvSpPr>
          <p:nvPr>
            <p:ph type="ctrTitle" hasCustomPrompt="1"/>
          </p:nvPr>
        </p:nvSpPr>
        <p:spPr>
          <a:xfrm>
            <a:off x="2438400" y="1803400"/>
            <a:ext cx="8534400" cy="2844800"/>
          </a:xfrm>
        </p:spPr>
        <p:txBody>
          <a:bodyPr/>
          <a:lstStyle>
            <a:lvl1pPr algn="l">
              <a:defRPr sz="4800" b="1">
                <a:solidFill>
                  <a:srgbClr val="000000"/>
                </a:solidFill>
              </a:defRPr>
            </a:lvl1pPr>
          </a:lstStyle>
          <a:p>
            <a:r>
              <a:rPr lang="en-US" dirty="0"/>
              <a:t>Title</a:t>
            </a:r>
          </a:p>
        </p:txBody>
      </p:sp>
      <p:sp>
        <p:nvSpPr>
          <p:cNvPr id="13" name="Text Placeholder 12"/>
          <p:cNvSpPr>
            <a:spLocks noGrp="1"/>
          </p:cNvSpPr>
          <p:nvPr>
            <p:ph type="body" sz="quarter" idx="10"/>
          </p:nvPr>
        </p:nvSpPr>
        <p:spPr>
          <a:xfrm>
            <a:off x="2438400" y="4648201"/>
            <a:ext cx="8534400" cy="1625599"/>
          </a:xfrm>
        </p:spPr>
        <p:txBody>
          <a:bodyPr/>
          <a:lstStyle>
            <a:lvl1pPr marL="0" indent="0">
              <a:lnSpc>
                <a:spcPct val="90000"/>
              </a:lnSpc>
              <a:buNone/>
              <a:defRPr sz="2667" baseline="0">
                <a:solidFill>
                  <a:srgbClr val="606060"/>
                </a:solidFill>
              </a:defRPr>
            </a:lvl1pPr>
            <a:lvl2pPr marL="609585" indent="0">
              <a:buNone/>
              <a:defRPr/>
            </a:lvl2pPr>
          </a:lstStyle>
          <a:p>
            <a:pPr lvl="0"/>
            <a:r>
              <a:rPr lang="en-US" dirty="0"/>
              <a:t>Click to edit Master text styles</a:t>
            </a:r>
          </a:p>
        </p:txBody>
      </p:sp>
      <p:pic>
        <p:nvPicPr>
          <p:cNvPr id="3" name="Picture 2">
            <a:extLst>
              <a:ext uri="{FF2B5EF4-FFF2-40B4-BE49-F238E27FC236}">
                <a16:creationId xmlns:a16="http://schemas.microsoft.com/office/drawing/2014/main" id="{25485350-A905-804D-AA89-52BEC72961C7}"/>
              </a:ext>
            </a:extLst>
          </p:cNvPr>
          <p:cNvPicPr>
            <a:picLocks noChangeAspect="1"/>
          </p:cNvPicPr>
          <p:nvPr userDrawn="1"/>
        </p:nvPicPr>
        <p:blipFill>
          <a:blip r:embed="rId2"/>
          <a:stretch>
            <a:fillRect/>
          </a:stretch>
        </p:blipFill>
        <p:spPr>
          <a:xfrm>
            <a:off x="588433" y="390168"/>
            <a:ext cx="6485467" cy="948267"/>
          </a:xfrm>
          <a:prstGeom prst="rect">
            <a:avLst/>
          </a:prstGeom>
        </p:spPr>
      </p:pic>
    </p:spTree>
    <p:extLst>
      <p:ext uri="{BB962C8B-B14F-4D97-AF65-F5344CB8AC3E}">
        <p14:creationId xmlns:p14="http://schemas.microsoft.com/office/powerpoint/2010/main" val="1800472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18" name="Text Placeholder 17"/>
          <p:cNvSpPr>
            <a:spLocks noGrp="1"/>
          </p:cNvSpPr>
          <p:nvPr>
            <p:ph type="body" sz="quarter" idx="11"/>
          </p:nvPr>
        </p:nvSpPr>
        <p:spPr>
          <a:xfrm>
            <a:off x="711200" y="3159944"/>
            <a:ext cx="10769600" cy="1793056"/>
          </a:xfrm>
        </p:spPr>
        <p:txBody>
          <a:bodyPr/>
          <a:lstStyle>
            <a:lvl1pPr marL="0" indent="0" algn="ctr">
              <a:buNone/>
              <a:defRPr sz="4800" b="1" spc="-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417339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733"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43820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2" name="Title 1"/>
          <p:cNvSpPr>
            <a:spLocks noGrp="1"/>
          </p:cNvSpPr>
          <p:nvPr>
            <p:ph type="title"/>
          </p:nvPr>
        </p:nvSpPr>
        <p:spPr>
          <a:xfrm>
            <a:off x="812800" y="482600"/>
            <a:ext cx="10769600" cy="838200"/>
          </a:xfrm>
        </p:spPr>
        <p:txBody>
          <a:bodyPr/>
          <a:lstStyle>
            <a:lvl1pPr>
              <a:defRPr sz="3733" b="1">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758933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733" b="1">
                <a:solidFill>
                  <a:srgbClr val="000000"/>
                </a:solidFill>
              </a:defRPr>
            </a:lvl1pPr>
          </a:lstStyle>
          <a:p>
            <a:r>
              <a:rPr lang="en-US" dirty="0"/>
              <a:t>Click to edit Master title style</a:t>
            </a:r>
          </a:p>
        </p:txBody>
      </p:sp>
      <p:sp>
        <p:nvSpPr>
          <p:cNvPr id="13" name="Text Placeholder 16"/>
          <p:cNvSpPr>
            <a:spLocks noGrp="1"/>
          </p:cNvSpPr>
          <p:nvPr>
            <p:ph type="body" sz="quarter" idx="12"/>
          </p:nvPr>
        </p:nvSpPr>
        <p:spPr>
          <a:xfrm>
            <a:off x="812800" y="5765800"/>
            <a:ext cx="9753600" cy="304800"/>
          </a:xfrm>
        </p:spPr>
        <p:txBody>
          <a:bodyPr/>
          <a:lstStyle>
            <a:lvl1pPr marL="0" indent="0" algn="l">
              <a:buNone/>
              <a:defRPr sz="1600" i="1" baseline="0">
                <a:solidFill>
                  <a:srgbClr val="C07C1A"/>
                </a:solidFill>
              </a:defRPr>
            </a:lvl1pPr>
          </a:lstStyle>
          <a:p>
            <a:pPr lvl="0"/>
            <a:r>
              <a:rPr lang="en-US" dirty="0"/>
              <a:t>Click to edit Master text styles</a:t>
            </a:r>
          </a:p>
        </p:txBody>
      </p:sp>
    </p:spTree>
    <p:extLst>
      <p:ext uri="{BB962C8B-B14F-4D97-AF65-F5344CB8AC3E}">
        <p14:creationId xmlns:p14="http://schemas.microsoft.com/office/powerpoint/2010/main" val="287351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2" name="Title 1"/>
          <p:cNvSpPr>
            <a:spLocks noGrp="1"/>
          </p:cNvSpPr>
          <p:nvPr>
            <p:ph type="title"/>
          </p:nvPr>
        </p:nvSpPr>
        <p:spPr>
          <a:xfrm>
            <a:off x="609600" y="381000"/>
            <a:ext cx="10668000" cy="914400"/>
          </a:xfrm>
        </p:spPr>
        <p:txBody>
          <a:bodyPr/>
          <a:lstStyle>
            <a:lvl1pPr>
              <a:defRPr sz="3733" b="1">
                <a:solidFill>
                  <a:srgbClr val="000000"/>
                </a:solidFill>
              </a:defRPr>
            </a:lvl1pPr>
          </a:lstStyle>
          <a:p>
            <a:r>
              <a:rPr lang="en-US" dirty="0"/>
              <a:t>Click to edit Master title style</a:t>
            </a:r>
          </a:p>
        </p:txBody>
      </p:sp>
      <p:sp>
        <p:nvSpPr>
          <p:cNvPr id="16" name="Picture Placeholder 2"/>
          <p:cNvSpPr>
            <a:spLocks noGrp="1"/>
          </p:cNvSpPr>
          <p:nvPr>
            <p:ph type="pic" idx="1"/>
          </p:nvPr>
        </p:nvSpPr>
        <p:spPr>
          <a:xfrm>
            <a:off x="4368800" y="1524001"/>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7" name="Text Placeholder 3"/>
          <p:cNvSpPr>
            <a:spLocks noGrp="1"/>
          </p:cNvSpPr>
          <p:nvPr>
            <p:ph type="body" sz="half" idx="2"/>
          </p:nvPr>
        </p:nvSpPr>
        <p:spPr>
          <a:xfrm>
            <a:off x="609602" y="1524001"/>
            <a:ext cx="3534887" cy="411480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113680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6" name="Rectangle 9"/>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0"/>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1"/>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13"/>
          <p:cNvSpPr>
            <a:spLocks noChangeArrowheads="1"/>
          </p:cNvSpPr>
          <p:nvPr userDrawn="1"/>
        </p:nvSpPr>
        <p:spPr bwMode="auto">
          <a:xfrm>
            <a:off x="-996951" y="376240"/>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Tree>
    <p:extLst>
      <p:ext uri="{BB962C8B-B14F-4D97-AF65-F5344CB8AC3E}">
        <p14:creationId xmlns:p14="http://schemas.microsoft.com/office/powerpoint/2010/main" val="823541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A28A1-4B06-904D-9B6F-87039AC1235F}"/>
              </a:ext>
            </a:extLst>
          </p:cNvPr>
          <p:cNvSpPr>
            <a:spLocks noChangeArrowheads="1"/>
          </p:cNvSpPr>
          <p:nvPr userDrawn="1"/>
        </p:nvSpPr>
        <p:spPr bwMode="auto">
          <a:xfrm>
            <a:off x="855407" y="2377941"/>
            <a:ext cx="2540000" cy="1965459"/>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pPr>
              <a:spcBef>
                <a:spcPts val="0"/>
              </a:spcBef>
              <a:buSzPct val="70000"/>
            </a:pPr>
            <a:r>
              <a:rPr lang="en-US" sz="1867" b="1" spc="40" dirty="0">
                <a:latin typeface="Arial"/>
                <a:cs typeface="Arial"/>
              </a:rPr>
              <a:t>Federal Reserve</a:t>
            </a:r>
          </a:p>
          <a:p>
            <a:pPr>
              <a:spcBef>
                <a:spcPts val="0"/>
              </a:spcBef>
              <a:buSzPct val="70000"/>
            </a:pPr>
            <a:r>
              <a:rPr lang="en-US" sz="1867" b="1" spc="40" dirty="0">
                <a:latin typeface="Arial"/>
                <a:cs typeface="Arial"/>
              </a:rPr>
              <a:t>Economic Data </a:t>
            </a:r>
          </a:p>
          <a:p>
            <a:pPr>
              <a:spcBef>
                <a:spcPts val="0"/>
              </a:spcBef>
              <a:buSzPct val="70000"/>
            </a:pPr>
            <a:r>
              <a:rPr lang="en-US" sz="1867" b="1" spc="40" dirty="0">
                <a:latin typeface="Arial"/>
                <a:cs typeface="Arial"/>
              </a:rPr>
              <a:t>(FRED)</a:t>
            </a:r>
          </a:p>
          <a:p>
            <a:pPr>
              <a:spcBef>
                <a:spcPts val="0"/>
              </a:spcBef>
              <a:buSzPct val="70000"/>
            </a:pPr>
            <a:r>
              <a:rPr lang="en-US" sz="1467" spc="40" dirty="0">
                <a:solidFill>
                  <a:schemeClr val="bg1">
                    <a:lumMod val="50000"/>
                  </a:schemeClr>
                </a:solidFill>
                <a:latin typeface="Arial"/>
                <a:cs typeface="Arial"/>
              </a:rPr>
              <a:t>Thousands of data </a:t>
            </a:r>
          </a:p>
          <a:p>
            <a:pPr>
              <a:spcBef>
                <a:spcPts val="0"/>
              </a:spcBef>
              <a:buSzPct val="70000"/>
            </a:pPr>
            <a:r>
              <a:rPr lang="en-US" sz="1467" spc="40" dirty="0">
                <a:solidFill>
                  <a:schemeClr val="bg1">
                    <a:lumMod val="50000"/>
                  </a:schemeClr>
                </a:solidFill>
                <a:latin typeface="Arial"/>
                <a:cs typeface="Arial"/>
              </a:rPr>
              <a:t>series, millions of users</a:t>
            </a:r>
            <a:endParaRPr lang="en-US" sz="1467" dirty="0">
              <a:solidFill>
                <a:schemeClr val="bg1">
                  <a:lumMod val="50000"/>
                </a:schemeClr>
              </a:solidFill>
              <a:latin typeface="Arial"/>
              <a:cs typeface="Arial"/>
            </a:endParaRPr>
          </a:p>
        </p:txBody>
      </p:sp>
      <p:sp>
        <p:nvSpPr>
          <p:cNvPr id="4" name="Rectangle 3">
            <a:extLst>
              <a:ext uri="{FF2B5EF4-FFF2-40B4-BE49-F238E27FC236}">
                <a16:creationId xmlns:a16="http://schemas.microsoft.com/office/drawing/2014/main" id="{1CC1CCB4-AF01-7D4A-ABD0-4728DF338FF3}"/>
              </a:ext>
            </a:extLst>
          </p:cNvPr>
          <p:cNvSpPr>
            <a:spLocks noChangeArrowheads="1"/>
          </p:cNvSpPr>
          <p:nvPr userDrawn="1"/>
        </p:nvSpPr>
        <p:spPr bwMode="auto">
          <a:xfrm>
            <a:off x="9186607" y="2412553"/>
            <a:ext cx="2641600" cy="1320800"/>
          </a:xfrm>
          <a:prstGeom prst="rect">
            <a:avLst/>
          </a:prstGeom>
          <a:noFill/>
          <a:ln w="9525">
            <a:no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pPr>
              <a:spcBef>
                <a:spcPts val="0"/>
              </a:spcBef>
              <a:buSzPct val="70000"/>
            </a:pPr>
            <a:r>
              <a:rPr lang="en-US" sz="1867" b="1" dirty="0">
                <a:solidFill>
                  <a:srgbClr val="000200"/>
                </a:solidFill>
                <a:latin typeface="Arial"/>
                <a:cs typeface="Arial"/>
              </a:rPr>
              <a:t>James Bullard</a:t>
            </a:r>
          </a:p>
          <a:p>
            <a:pPr>
              <a:spcBef>
                <a:spcPts val="0"/>
              </a:spcBef>
              <a:buSzPct val="70000"/>
            </a:pPr>
            <a:r>
              <a:rPr lang="en-US" sz="1467" dirty="0" err="1">
                <a:solidFill>
                  <a:srgbClr val="7F7F7F"/>
                </a:solidFill>
                <a:latin typeface="Arial"/>
                <a:cs typeface="Arial"/>
              </a:rPr>
              <a:t>stlouisfed.org</a:t>
            </a:r>
            <a:r>
              <a:rPr lang="en-US" sz="1467" dirty="0">
                <a:solidFill>
                  <a:srgbClr val="7F7F7F"/>
                </a:solidFill>
                <a:latin typeface="Arial"/>
                <a:cs typeface="Arial"/>
              </a:rPr>
              <a:t>/</a:t>
            </a:r>
            <a:br>
              <a:rPr lang="en-US" sz="1467" dirty="0">
                <a:solidFill>
                  <a:srgbClr val="7F7F7F"/>
                </a:solidFill>
                <a:latin typeface="Arial"/>
                <a:cs typeface="Arial"/>
              </a:rPr>
            </a:br>
            <a:r>
              <a:rPr lang="en-US" sz="1467" dirty="0">
                <a:solidFill>
                  <a:srgbClr val="7F7F7F"/>
                </a:solidFill>
                <a:latin typeface="Arial"/>
                <a:cs typeface="Arial"/>
              </a:rPr>
              <a:t>from-the-president</a:t>
            </a:r>
          </a:p>
        </p:txBody>
      </p:sp>
      <p:sp>
        <p:nvSpPr>
          <p:cNvPr id="5" name="Rectangle 4">
            <a:extLst>
              <a:ext uri="{FF2B5EF4-FFF2-40B4-BE49-F238E27FC236}">
                <a16:creationId xmlns:a16="http://schemas.microsoft.com/office/drawing/2014/main" id="{938B8038-B15A-F84C-A25F-D1DE12EA4276}"/>
              </a:ext>
            </a:extLst>
          </p:cNvPr>
          <p:cNvSpPr>
            <a:spLocks noChangeArrowheads="1"/>
          </p:cNvSpPr>
          <p:nvPr userDrawn="1"/>
        </p:nvSpPr>
        <p:spPr bwMode="auto">
          <a:xfrm>
            <a:off x="7154607" y="2377941"/>
            <a:ext cx="1930400" cy="1828800"/>
          </a:xfrm>
          <a:prstGeom prst="rect">
            <a:avLst/>
          </a:prstGeom>
          <a:noFill/>
          <a:ln w="9525">
            <a:no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pPr>
              <a:spcBef>
                <a:spcPts val="0"/>
              </a:spcBef>
              <a:buSzPct val="70000"/>
            </a:pPr>
            <a:r>
              <a:rPr lang="en-US" sz="1867" b="1" spc="40" dirty="0">
                <a:latin typeface="Arial"/>
                <a:cs typeface="Arial"/>
              </a:rPr>
              <a:t>Community </a:t>
            </a:r>
          </a:p>
          <a:p>
            <a:pPr>
              <a:spcBef>
                <a:spcPts val="0"/>
              </a:spcBef>
              <a:buSzPct val="70000"/>
            </a:pPr>
            <a:r>
              <a:rPr lang="en-US" sz="1867" b="1" spc="40" dirty="0">
                <a:latin typeface="Arial"/>
                <a:cs typeface="Arial"/>
              </a:rPr>
              <a:t>Development </a:t>
            </a:r>
          </a:p>
          <a:p>
            <a:pPr>
              <a:spcBef>
                <a:spcPts val="0"/>
              </a:spcBef>
              <a:buSzPct val="70000"/>
            </a:pPr>
            <a:r>
              <a:rPr lang="en-US" sz="1467" spc="40" dirty="0">
                <a:solidFill>
                  <a:srgbClr val="7F7F7F"/>
                </a:solidFill>
                <a:latin typeface="Arial"/>
                <a:cs typeface="Arial"/>
              </a:rPr>
              <a:t>Promoting financial </a:t>
            </a:r>
          </a:p>
          <a:p>
            <a:pPr>
              <a:spcBef>
                <a:spcPts val="0"/>
              </a:spcBef>
              <a:buSzPct val="70000"/>
            </a:pPr>
            <a:r>
              <a:rPr lang="en-US" sz="1467" spc="40" dirty="0">
                <a:solidFill>
                  <a:srgbClr val="7F7F7F"/>
                </a:solidFill>
                <a:latin typeface="Arial"/>
                <a:cs typeface="Arial"/>
              </a:rPr>
              <a:t>stability of families,</a:t>
            </a:r>
          </a:p>
          <a:p>
            <a:pPr>
              <a:spcBef>
                <a:spcPts val="0"/>
              </a:spcBef>
              <a:buSzPct val="70000"/>
            </a:pPr>
            <a:r>
              <a:rPr lang="en-US" sz="1467" spc="40" dirty="0">
                <a:solidFill>
                  <a:srgbClr val="7F7F7F"/>
                </a:solidFill>
                <a:latin typeface="Arial"/>
                <a:cs typeface="Arial"/>
              </a:rPr>
              <a:t>neighborhoods</a:t>
            </a:r>
            <a:endParaRPr lang="en-US" sz="1467" dirty="0">
              <a:solidFill>
                <a:srgbClr val="7F7F7F"/>
              </a:solidFill>
              <a:latin typeface="Arial"/>
              <a:cs typeface="Arial"/>
            </a:endParaRPr>
          </a:p>
        </p:txBody>
      </p:sp>
      <p:sp>
        <p:nvSpPr>
          <p:cNvPr id="6" name="Rectangle 5">
            <a:extLst>
              <a:ext uri="{FF2B5EF4-FFF2-40B4-BE49-F238E27FC236}">
                <a16:creationId xmlns:a16="http://schemas.microsoft.com/office/drawing/2014/main" id="{F354277E-078B-014A-8B78-7A6DD4C5124F}"/>
              </a:ext>
            </a:extLst>
          </p:cNvPr>
          <p:cNvSpPr>
            <a:spLocks noChangeArrowheads="1"/>
          </p:cNvSpPr>
          <p:nvPr userDrawn="1"/>
        </p:nvSpPr>
        <p:spPr bwMode="auto">
          <a:xfrm>
            <a:off x="5427407" y="4749800"/>
            <a:ext cx="3962400" cy="13208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pPr>
              <a:lnSpc>
                <a:spcPct val="80000"/>
              </a:lnSpc>
              <a:spcBef>
                <a:spcPct val="20000"/>
              </a:spcBef>
              <a:buSzPct val="70000"/>
            </a:pPr>
            <a:r>
              <a:rPr lang="en-US" sz="1400" b="1" kern="900" spc="400" dirty="0">
                <a:latin typeface="Arial"/>
                <a:cs typeface="Arial"/>
              </a:rPr>
              <a:t>ECONOMY MUSEUM</a:t>
            </a:r>
          </a:p>
        </p:txBody>
      </p:sp>
      <p:sp>
        <p:nvSpPr>
          <p:cNvPr id="7" name="Rectangle 6">
            <a:extLst>
              <a:ext uri="{FF2B5EF4-FFF2-40B4-BE49-F238E27FC236}">
                <a16:creationId xmlns:a16="http://schemas.microsoft.com/office/drawing/2014/main" id="{F998B1DD-C726-F847-A3F7-39663065F6BE}"/>
              </a:ext>
            </a:extLst>
          </p:cNvPr>
          <p:cNvSpPr>
            <a:spLocks noChangeArrowheads="1"/>
          </p:cNvSpPr>
          <p:nvPr userDrawn="1"/>
        </p:nvSpPr>
        <p:spPr bwMode="auto">
          <a:xfrm>
            <a:off x="5393540" y="2377941"/>
            <a:ext cx="1625600" cy="2067059"/>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pPr>
              <a:spcBef>
                <a:spcPts val="0"/>
              </a:spcBef>
              <a:buSzPct val="70000"/>
            </a:pPr>
            <a:r>
              <a:rPr lang="en-US" sz="1867" b="1" spc="40" dirty="0">
                <a:latin typeface="Arial"/>
                <a:cs typeface="Arial"/>
              </a:rPr>
              <a:t>Economic </a:t>
            </a:r>
          </a:p>
          <a:p>
            <a:pPr>
              <a:spcBef>
                <a:spcPts val="0"/>
              </a:spcBef>
              <a:buSzPct val="70000"/>
            </a:pPr>
            <a:r>
              <a:rPr lang="en-US" sz="1867" b="1" spc="40" dirty="0">
                <a:latin typeface="Arial"/>
                <a:cs typeface="Arial"/>
              </a:rPr>
              <a:t>Education </a:t>
            </a:r>
          </a:p>
          <a:p>
            <a:pPr>
              <a:spcBef>
                <a:spcPts val="0"/>
              </a:spcBef>
              <a:buSzPct val="70000"/>
            </a:pPr>
            <a:r>
              <a:rPr lang="en-US" sz="1867" b="1" spc="40" dirty="0">
                <a:latin typeface="Arial"/>
                <a:cs typeface="Arial"/>
              </a:rPr>
              <a:t>Resources</a:t>
            </a:r>
            <a:endParaRPr lang="en-US" sz="1867" spc="40" dirty="0">
              <a:latin typeface="Arial"/>
              <a:cs typeface="Arial"/>
            </a:endParaRPr>
          </a:p>
          <a:p>
            <a:pPr>
              <a:spcBef>
                <a:spcPts val="0"/>
              </a:spcBef>
              <a:buSzPct val="70000"/>
            </a:pPr>
            <a:r>
              <a:rPr lang="en-US" sz="1467" spc="40" dirty="0">
                <a:solidFill>
                  <a:srgbClr val="7F7F7F"/>
                </a:solidFill>
                <a:latin typeface="Arial"/>
                <a:cs typeface="Arial"/>
              </a:rPr>
              <a:t>For every stage of life</a:t>
            </a:r>
            <a:endParaRPr lang="en-US" sz="1467" dirty="0">
              <a:solidFill>
                <a:srgbClr val="7F7F7F"/>
              </a:solidFill>
              <a:latin typeface="Arial"/>
              <a:cs typeface="Arial"/>
            </a:endParaRPr>
          </a:p>
        </p:txBody>
      </p:sp>
      <p:sp>
        <p:nvSpPr>
          <p:cNvPr id="8" name="Rectangle 7">
            <a:extLst>
              <a:ext uri="{FF2B5EF4-FFF2-40B4-BE49-F238E27FC236}">
                <a16:creationId xmlns:a16="http://schemas.microsoft.com/office/drawing/2014/main" id="{2F0AD8DE-E0B7-E046-A18B-58AC4ACB86BE}"/>
              </a:ext>
            </a:extLst>
          </p:cNvPr>
          <p:cNvSpPr>
            <a:spLocks noChangeArrowheads="1"/>
          </p:cNvSpPr>
          <p:nvPr userDrawn="1"/>
        </p:nvSpPr>
        <p:spPr bwMode="auto">
          <a:xfrm>
            <a:off x="3192207" y="2377941"/>
            <a:ext cx="2032000" cy="1965459"/>
          </a:xfrm>
          <a:prstGeom prst="rect">
            <a:avLst/>
          </a:prstGeom>
          <a:noFill/>
          <a:ln w="9525">
            <a:no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pPr>
              <a:spcBef>
                <a:spcPts val="0"/>
              </a:spcBef>
              <a:buSzPct val="70000"/>
            </a:pPr>
            <a:r>
              <a:rPr lang="en-US" sz="1867" b="1" spc="40" dirty="0">
                <a:latin typeface="Arial"/>
                <a:cs typeface="Arial"/>
              </a:rPr>
              <a:t>Blogs and</a:t>
            </a:r>
          </a:p>
          <a:p>
            <a:pPr>
              <a:spcBef>
                <a:spcPts val="0"/>
              </a:spcBef>
              <a:buSzPct val="70000"/>
            </a:pPr>
            <a:r>
              <a:rPr lang="en-US" sz="1867" b="1" spc="40" dirty="0">
                <a:latin typeface="Arial"/>
                <a:cs typeface="Arial"/>
              </a:rPr>
              <a:t>Publications</a:t>
            </a:r>
            <a:endParaRPr lang="en-US" sz="1867" spc="40" dirty="0">
              <a:latin typeface="Arial"/>
              <a:cs typeface="Arial"/>
            </a:endParaRPr>
          </a:p>
          <a:p>
            <a:pPr>
              <a:spcBef>
                <a:spcPts val="0"/>
              </a:spcBef>
              <a:buSzPct val="70000"/>
            </a:pPr>
            <a:r>
              <a:rPr lang="en-US" sz="1467" spc="40" dirty="0">
                <a:solidFill>
                  <a:srgbClr val="7F7F7F"/>
                </a:solidFill>
                <a:latin typeface="Arial"/>
                <a:cs typeface="Arial"/>
              </a:rPr>
              <a:t>News and views about the economy and the Fed </a:t>
            </a:r>
            <a:endParaRPr lang="en-US" sz="1467" dirty="0">
              <a:solidFill>
                <a:srgbClr val="7F7F7F"/>
              </a:solidFill>
              <a:latin typeface="Arial"/>
              <a:cs typeface="Arial"/>
            </a:endParaRPr>
          </a:p>
        </p:txBody>
      </p:sp>
      <p:cxnSp>
        <p:nvCxnSpPr>
          <p:cNvPr id="9" name="Straight Connector 8">
            <a:extLst>
              <a:ext uri="{FF2B5EF4-FFF2-40B4-BE49-F238E27FC236}">
                <a16:creationId xmlns:a16="http://schemas.microsoft.com/office/drawing/2014/main" id="{C6294BFE-0ED1-7446-BB12-6F28FB1BE1C2}"/>
              </a:ext>
            </a:extLst>
          </p:cNvPr>
          <p:cNvCxnSpPr/>
          <p:nvPr userDrawn="1"/>
        </p:nvCxnSpPr>
        <p:spPr bwMode="auto">
          <a:xfrm>
            <a:off x="957007" y="1701800"/>
            <a:ext cx="102616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5CDBCAA3-80C3-E84D-8D37-F935C7DC7816}"/>
              </a:ext>
            </a:extLst>
          </p:cNvPr>
          <p:cNvCxnSpPr/>
          <p:nvPr userDrawn="1"/>
        </p:nvCxnSpPr>
        <p:spPr bwMode="auto">
          <a:xfrm>
            <a:off x="957007" y="4648200"/>
            <a:ext cx="3962400" cy="0"/>
          </a:xfrm>
          <a:prstGeom prst="line">
            <a:avLst/>
          </a:prstGeom>
          <a:solidFill>
            <a:schemeClr val="accent1"/>
          </a:solidFill>
          <a:ln w="28575" cap="flat" cmpd="sng" algn="ctr">
            <a:solidFill>
              <a:srgbClr val="000000"/>
            </a:solidFill>
            <a:prstDash val="solid"/>
            <a:round/>
            <a:headEnd type="none" w="med" len="med"/>
            <a:tailEnd type="none" w="med" len="med"/>
          </a:ln>
          <a:effectLst/>
        </p:spPr>
      </p:cxnSp>
      <p:sp>
        <p:nvSpPr>
          <p:cNvPr id="11" name="Rectangle 10">
            <a:extLst>
              <a:ext uri="{FF2B5EF4-FFF2-40B4-BE49-F238E27FC236}">
                <a16:creationId xmlns:a16="http://schemas.microsoft.com/office/drawing/2014/main" id="{193D697D-AC74-004F-B9D1-BD162DC22B1F}"/>
              </a:ext>
            </a:extLst>
          </p:cNvPr>
          <p:cNvSpPr>
            <a:spLocks noChangeArrowheads="1"/>
          </p:cNvSpPr>
          <p:nvPr userDrawn="1"/>
        </p:nvSpPr>
        <p:spPr bwMode="auto">
          <a:xfrm>
            <a:off x="855407" y="1803400"/>
            <a:ext cx="8737600" cy="4064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pPr>
              <a:lnSpc>
                <a:spcPct val="80000"/>
              </a:lnSpc>
              <a:spcBef>
                <a:spcPct val="20000"/>
              </a:spcBef>
              <a:buSzPct val="70000"/>
            </a:pPr>
            <a:r>
              <a:rPr lang="en-US" sz="1400" b="1" kern="900" spc="400" dirty="0">
                <a:latin typeface="Arial"/>
                <a:cs typeface="Arial"/>
              </a:rPr>
              <a:t>STLOUISFED.ORG</a:t>
            </a:r>
            <a:endParaRPr lang="en-US" sz="1400" kern="900" spc="400" dirty="0">
              <a:solidFill>
                <a:schemeClr val="bg2"/>
              </a:solidFill>
              <a:latin typeface="Arial"/>
              <a:cs typeface="Arial"/>
            </a:endParaRPr>
          </a:p>
        </p:txBody>
      </p:sp>
      <p:sp>
        <p:nvSpPr>
          <p:cNvPr id="12" name="Rectangle 11">
            <a:extLst>
              <a:ext uri="{FF2B5EF4-FFF2-40B4-BE49-F238E27FC236}">
                <a16:creationId xmlns:a16="http://schemas.microsoft.com/office/drawing/2014/main" id="{128CD483-01ED-E84E-8E92-DF2936A000FC}"/>
              </a:ext>
            </a:extLst>
          </p:cNvPr>
          <p:cNvSpPr>
            <a:spLocks noChangeArrowheads="1"/>
          </p:cNvSpPr>
          <p:nvPr userDrawn="1"/>
        </p:nvSpPr>
        <p:spPr bwMode="auto">
          <a:xfrm>
            <a:off x="855407" y="4749800"/>
            <a:ext cx="3403600" cy="4064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pPr>
              <a:lnSpc>
                <a:spcPct val="80000"/>
              </a:lnSpc>
              <a:spcBef>
                <a:spcPct val="20000"/>
              </a:spcBef>
              <a:buSzPct val="70000"/>
            </a:pPr>
            <a:r>
              <a:rPr lang="en-US" sz="1400" b="1" kern="900" spc="400" dirty="0">
                <a:latin typeface="Arial"/>
                <a:cs typeface="Arial"/>
              </a:rPr>
              <a:t>SOCIAL MEDIA</a:t>
            </a:r>
            <a:endParaRPr lang="en-US" sz="1400" kern="900" spc="400" dirty="0">
              <a:solidFill>
                <a:schemeClr val="bg2"/>
              </a:solidFill>
              <a:latin typeface="Arial"/>
              <a:cs typeface="Arial"/>
            </a:endParaRPr>
          </a:p>
        </p:txBody>
      </p:sp>
      <p:cxnSp>
        <p:nvCxnSpPr>
          <p:cNvPr id="13" name="Straight Connector 12">
            <a:extLst>
              <a:ext uri="{FF2B5EF4-FFF2-40B4-BE49-F238E27FC236}">
                <a16:creationId xmlns:a16="http://schemas.microsoft.com/office/drawing/2014/main" id="{4BAB864D-F20B-F643-8C44-827A64590496}"/>
              </a:ext>
            </a:extLst>
          </p:cNvPr>
          <p:cNvCxnSpPr/>
          <p:nvPr userDrawn="1"/>
        </p:nvCxnSpPr>
        <p:spPr bwMode="auto">
          <a:xfrm>
            <a:off x="5427407" y="4648200"/>
            <a:ext cx="5994400" cy="0"/>
          </a:xfrm>
          <a:prstGeom prst="line">
            <a:avLst/>
          </a:prstGeom>
          <a:solidFill>
            <a:schemeClr val="accent1"/>
          </a:solidFill>
          <a:ln w="28575" cap="flat" cmpd="sng" algn="ctr">
            <a:solidFill>
              <a:srgbClr val="000000"/>
            </a:solidFill>
            <a:prstDash val="solid"/>
            <a:round/>
            <a:headEnd type="none" w="med" len="med"/>
            <a:tailEnd type="none" w="med" len="med"/>
          </a:ln>
          <a:effectLst/>
        </p:spPr>
      </p:cxnSp>
      <p:sp>
        <p:nvSpPr>
          <p:cNvPr id="14" name="Title 1">
            <a:extLst>
              <a:ext uri="{FF2B5EF4-FFF2-40B4-BE49-F238E27FC236}">
                <a16:creationId xmlns:a16="http://schemas.microsoft.com/office/drawing/2014/main" id="{F2903F4A-E763-3149-BBB1-B1624FB3B331}"/>
              </a:ext>
            </a:extLst>
          </p:cNvPr>
          <p:cNvSpPr>
            <a:spLocks noGrp="1"/>
          </p:cNvSpPr>
          <p:nvPr userDrawn="1"/>
        </p:nvSpPr>
        <p:spPr bwMode="auto">
          <a:xfrm>
            <a:off x="855407" y="330200"/>
            <a:ext cx="9144000" cy="1524000"/>
          </a:xfrm>
          <a:prstGeom prst="rect">
            <a:avLst/>
          </a:prstGeom>
          <a:noFill/>
          <a:ln w="9525">
            <a:noFill/>
            <a:miter lim="800000"/>
            <a:headEnd/>
            <a:tailEnd/>
          </a:ln>
        </p:spPr>
        <p:txBody>
          <a:bodyPr vert="horz" wrap="square" lIns="121920" tIns="60960" rIns="121920" bIns="60960" numCol="1" anchor="ctr" anchorCtr="0" compatLnSpc="1">
            <a:prstTxWarp prst="textNoShape">
              <a:avLst/>
            </a:prstTxWarp>
          </a:bodyPr>
          <a:lstStyle>
            <a:lvl1pPr algn="l" rtl="0" eaLnBrk="1" fontAlgn="base" hangingPunct="1">
              <a:lnSpc>
                <a:spcPct val="80000"/>
              </a:lnSpc>
              <a:spcBef>
                <a:spcPct val="0"/>
              </a:spcBef>
              <a:spcAft>
                <a:spcPct val="0"/>
              </a:spcAft>
              <a:defRPr sz="3200" b="1" i="0" kern="1200" spc="-90">
                <a:solidFill>
                  <a:srgbClr val="001478"/>
                </a:solidFill>
                <a:latin typeface="Times New Roman"/>
                <a:ea typeface="+mj-ea"/>
                <a:cs typeface="Times New Roman"/>
              </a:defRPr>
            </a:lvl1pPr>
            <a:lvl2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rgbClr val="715A35"/>
                </a:solidFill>
                <a:latin typeface="Times" pitchFamily="-65" charset="0"/>
              </a:defRPr>
            </a:lvl6pPr>
            <a:lvl7pPr marL="914400" algn="l" rtl="0" eaLnBrk="1" fontAlgn="base" hangingPunct="1">
              <a:spcBef>
                <a:spcPct val="0"/>
              </a:spcBef>
              <a:spcAft>
                <a:spcPct val="0"/>
              </a:spcAft>
              <a:defRPr sz="3600">
                <a:solidFill>
                  <a:srgbClr val="715A35"/>
                </a:solidFill>
                <a:latin typeface="Times" pitchFamily="-65" charset="0"/>
              </a:defRPr>
            </a:lvl7pPr>
            <a:lvl8pPr marL="1371600" algn="l" rtl="0" eaLnBrk="1" fontAlgn="base" hangingPunct="1">
              <a:spcBef>
                <a:spcPct val="0"/>
              </a:spcBef>
              <a:spcAft>
                <a:spcPct val="0"/>
              </a:spcAft>
              <a:defRPr sz="3600">
                <a:solidFill>
                  <a:srgbClr val="715A35"/>
                </a:solidFill>
                <a:latin typeface="Times" pitchFamily="-65" charset="0"/>
              </a:defRPr>
            </a:lvl8pPr>
            <a:lvl9pPr marL="1828800" algn="l" rtl="0" eaLnBrk="1" fontAlgn="base" hangingPunct="1">
              <a:spcBef>
                <a:spcPct val="0"/>
              </a:spcBef>
              <a:spcAft>
                <a:spcPct val="0"/>
              </a:spcAft>
              <a:defRPr sz="3600">
                <a:solidFill>
                  <a:srgbClr val="715A35"/>
                </a:solidFill>
                <a:latin typeface="Times" pitchFamily="-65" charset="0"/>
              </a:defRPr>
            </a:lvl9pPr>
          </a:lstStyle>
          <a:p>
            <a:r>
              <a:rPr lang="en-US" sz="4267" dirty="0">
                <a:solidFill>
                  <a:sysClr val="windowText" lastClr="000000"/>
                </a:solidFill>
                <a:latin typeface="Arial"/>
                <a:cs typeface="Arial"/>
              </a:rPr>
              <a:t>Connect With Us</a:t>
            </a:r>
          </a:p>
        </p:txBody>
      </p:sp>
      <p:pic>
        <p:nvPicPr>
          <p:cNvPr id="15" name="Picture 14">
            <a:extLst>
              <a:ext uri="{FF2B5EF4-FFF2-40B4-BE49-F238E27FC236}">
                <a16:creationId xmlns:a16="http://schemas.microsoft.com/office/drawing/2014/main" id="{DD2943D1-8250-6D4A-98C9-923BE7297C7B}"/>
              </a:ext>
            </a:extLst>
          </p:cNvPr>
          <p:cNvPicPr>
            <a:picLocks noChangeAspect="1"/>
          </p:cNvPicPr>
          <p:nvPr userDrawn="1"/>
        </p:nvPicPr>
        <p:blipFill rotWithShape="1">
          <a:blip r:embed="rId2"/>
          <a:srcRect l="21236" t="35150" r="18136" b="34549"/>
          <a:stretch/>
        </p:blipFill>
        <p:spPr>
          <a:xfrm>
            <a:off x="5402007" y="5102360"/>
            <a:ext cx="2540000" cy="980939"/>
          </a:xfrm>
          <a:prstGeom prst="rect">
            <a:avLst/>
          </a:prstGeom>
        </p:spPr>
      </p:pic>
      <p:pic>
        <p:nvPicPr>
          <p:cNvPr id="16" name="Picture 15">
            <a:extLst>
              <a:ext uri="{FF2B5EF4-FFF2-40B4-BE49-F238E27FC236}">
                <a16:creationId xmlns:a16="http://schemas.microsoft.com/office/drawing/2014/main" id="{F5F6CB42-A736-0641-9A1F-BE6FAC886A3D}"/>
              </a:ext>
            </a:extLst>
          </p:cNvPr>
          <p:cNvPicPr>
            <a:picLocks noChangeAspect="1"/>
          </p:cNvPicPr>
          <p:nvPr userDrawn="1"/>
        </p:nvPicPr>
        <p:blipFill>
          <a:blip r:embed="rId3"/>
          <a:stretch>
            <a:fillRect/>
          </a:stretch>
        </p:blipFill>
        <p:spPr>
          <a:xfrm>
            <a:off x="957007" y="5407160"/>
            <a:ext cx="2998611" cy="431800"/>
          </a:xfrm>
          <a:prstGeom prst="rect">
            <a:avLst/>
          </a:prstGeom>
        </p:spPr>
      </p:pic>
    </p:spTree>
    <p:extLst>
      <p:ext uri="{BB962C8B-B14F-4D97-AF65-F5344CB8AC3E}">
        <p14:creationId xmlns:p14="http://schemas.microsoft.com/office/powerpoint/2010/main" val="317546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581192" y="702156"/>
            <a:ext cx="11029616" cy="1013800"/>
          </a:xfrm>
        </p:spPr>
        <p:txBody>
          <a:bodyPr anchor="ctr"/>
          <a:lstStyle>
            <a:lvl1pPr>
              <a:defRPr cap="none"/>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nchor="t"/>
          <a:lstStyle>
            <a:lvl1pPr>
              <a:lnSpc>
                <a:spcPct val="90000"/>
              </a:lnSpc>
              <a:spcBef>
                <a:spcPts val="0"/>
              </a:spcBef>
              <a:spcAft>
                <a:spcPts val="0"/>
              </a:spcAft>
              <a:defRPr/>
            </a:lvl1pPr>
            <a:lvl2pPr>
              <a:lnSpc>
                <a:spcPct val="90000"/>
              </a:lnSpc>
              <a:spcBef>
                <a:spcPts val="0"/>
              </a:spcBef>
              <a:spcAft>
                <a:spcPts val="0"/>
              </a:spcAft>
              <a:defRPr/>
            </a:lvl2pPr>
            <a:lvl3pPr>
              <a:lnSpc>
                <a:spcPct val="90000"/>
              </a:lnSpc>
              <a:spcBef>
                <a:spcPts val="0"/>
              </a:spcBef>
              <a:spcAft>
                <a:spcPts val="0"/>
              </a:spcAft>
              <a:defRPr/>
            </a:lvl3pPr>
            <a:lvl4pPr>
              <a:lnSpc>
                <a:spcPct val="90000"/>
              </a:lnSpc>
              <a:spcBef>
                <a:spcPts val="0"/>
              </a:spcBef>
              <a:spcAft>
                <a:spcPts val="0"/>
              </a:spcAft>
              <a:defRPr/>
            </a:lvl4pPr>
            <a:lvl5pPr>
              <a:lnSpc>
                <a:spcPct val="9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5/25/2021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764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86B75A-687E-405C-8A0B-8D00578BA2C3}" type="datetimeFigureOut">
              <a:rPr lang="en-US" smtClean="0"/>
              <a:pPr/>
              <a:t>5/25/2021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014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5/25/2021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287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hasCustomPrompt="1"/>
          </p:nvPr>
        </p:nvSpPr>
        <p:spPr>
          <a:xfrm>
            <a:off x="581193" y="729658"/>
            <a:ext cx="11029616" cy="988332"/>
          </a:xfrm>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ctr">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ctr">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291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86B75A-687E-405C-8A0B-8D00578BA2C3}" type="datetimeFigureOut">
              <a:rPr lang="en-US" smtClean="0"/>
              <a:pPr/>
              <a:t>5/25/2021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80550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5/25/2021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805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586B75A-687E-405C-8A0B-8D00578BA2C3}" type="datetimeFigureOut">
              <a:rPr lang="en-US" smtClean="0"/>
              <a:pPr/>
              <a:t>5/25/2021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357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1162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586B75A-687E-405C-8A0B-8D00578BA2C3}" type="datetimeFigureOut">
              <a:rPr lang="en-US" smtClean="0"/>
              <a:pPr/>
              <a:t>5/25/2021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32262624"/>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12800" y="1600200"/>
            <a:ext cx="1076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2"/>
          <p:cNvSpPr>
            <a:spLocks noGrp="1" noChangeArrowheads="1"/>
          </p:cNvSpPr>
          <p:nvPr>
            <p:ph type="title"/>
          </p:nvPr>
        </p:nvSpPr>
        <p:spPr bwMode="auto">
          <a:xfrm>
            <a:off x="812800" y="457200"/>
            <a:ext cx="1076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6" name="Slide Number Placeholder 5"/>
          <p:cNvSpPr txBox="1">
            <a:spLocks/>
          </p:cNvSpPr>
          <p:nvPr userDrawn="1"/>
        </p:nvSpPr>
        <p:spPr>
          <a:xfrm>
            <a:off x="11480800" y="6416675"/>
            <a:ext cx="711200" cy="365125"/>
          </a:xfrm>
          <a:prstGeom prst="rect">
            <a:avLst/>
          </a:prstGeom>
        </p:spPr>
        <p:txBody>
          <a:bodyPr vert="horz" lIns="121920" tIns="60960" rIns="121920" bIns="60960" rtlCol="0" anchor="ctr"/>
          <a:lstStyle>
            <a:defPPr>
              <a:defRPr lang="en-US"/>
            </a:defPPr>
            <a:lvl1pPr algn="ctr" rtl="0" fontAlgn="base">
              <a:spcBef>
                <a:spcPct val="0"/>
              </a:spcBef>
              <a:spcAft>
                <a:spcPct val="0"/>
              </a:spcAft>
              <a:defRPr sz="1200" kern="1200">
                <a:solidFill>
                  <a:schemeClr val="bg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fld id="{1BA91BC2-D90A-5545-8384-32454DB790CB}" type="slidenum">
              <a:rPr lang="en-US" sz="1200" smtClean="0">
                <a:solidFill>
                  <a:srgbClr val="021C6E"/>
                </a:solidFill>
                <a:latin typeface="Calibri"/>
                <a:cs typeface="Calibri"/>
              </a:rPr>
              <a:pPr/>
              <a:t>‹#›</a:t>
            </a:fld>
            <a:endParaRPr lang="en-US" sz="1200" dirty="0">
              <a:solidFill>
                <a:srgbClr val="021C6E"/>
              </a:solidFill>
              <a:latin typeface="Calibri"/>
              <a:cs typeface="Calibri"/>
            </a:endParaRPr>
          </a:p>
        </p:txBody>
      </p:sp>
      <p:pic>
        <p:nvPicPr>
          <p:cNvPr id="5" name="Picture 4" descr="footerv4.BMP"/>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2800" y="6477000"/>
            <a:ext cx="6604000" cy="194096"/>
          </a:xfrm>
          <a:prstGeom prst="rect">
            <a:avLst/>
          </a:prstGeom>
        </p:spPr>
      </p:pic>
    </p:spTree>
    <p:extLst>
      <p:ext uri="{BB962C8B-B14F-4D97-AF65-F5344CB8AC3E}">
        <p14:creationId xmlns:p14="http://schemas.microsoft.com/office/powerpoint/2010/main" val="3080341601"/>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hf hdr="0" ftr="0" dt="0"/>
  <p:txStyles>
    <p:titleStyle>
      <a:lvl1pPr algn="l" rtl="0" eaLnBrk="1" fontAlgn="base" hangingPunct="1">
        <a:lnSpc>
          <a:spcPct val="80000"/>
        </a:lnSpc>
        <a:spcBef>
          <a:spcPct val="0"/>
        </a:spcBef>
        <a:spcAft>
          <a:spcPct val="0"/>
        </a:spcAft>
        <a:defRPr sz="3733" b="1" kern="1200" spc="-120">
          <a:solidFill>
            <a:schemeClr val="tx1"/>
          </a:solidFill>
          <a:latin typeface="Arial"/>
          <a:ea typeface="+mj-ea"/>
          <a:cs typeface="Arial"/>
        </a:defRPr>
      </a:lvl1pPr>
      <a:lvl2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5pPr>
      <a:lvl6pPr marL="609585" algn="l" rtl="0" eaLnBrk="1" fontAlgn="base" hangingPunct="1">
        <a:spcBef>
          <a:spcPct val="0"/>
        </a:spcBef>
        <a:spcAft>
          <a:spcPct val="0"/>
        </a:spcAft>
        <a:defRPr sz="4800">
          <a:solidFill>
            <a:srgbClr val="715A35"/>
          </a:solidFill>
          <a:latin typeface="Times" pitchFamily="-65" charset="0"/>
        </a:defRPr>
      </a:lvl6pPr>
      <a:lvl7pPr marL="1219170" algn="l" rtl="0" eaLnBrk="1" fontAlgn="base" hangingPunct="1">
        <a:spcBef>
          <a:spcPct val="0"/>
        </a:spcBef>
        <a:spcAft>
          <a:spcPct val="0"/>
        </a:spcAft>
        <a:defRPr sz="4800">
          <a:solidFill>
            <a:srgbClr val="715A35"/>
          </a:solidFill>
          <a:latin typeface="Times" pitchFamily="-65" charset="0"/>
        </a:defRPr>
      </a:lvl7pPr>
      <a:lvl8pPr marL="1828754" algn="l" rtl="0" eaLnBrk="1" fontAlgn="base" hangingPunct="1">
        <a:spcBef>
          <a:spcPct val="0"/>
        </a:spcBef>
        <a:spcAft>
          <a:spcPct val="0"/>
        </a:spcAft>
        <a:defRPr sz="4800">
          <a:solidFill>
            <a:srgbClr val="715A35"/>
          </a:solidFill>
          <a:latin typeface="Times" pitchFamily="-65" charset="0"/>
        </a:defRPr>
      </a:lvl8pPr>
      <a:lvl9pPr marL="2438339" algn="l" rtl="0" eaLnBrk="1" fontAlgn="base" hangingPunct="1">
        <a:spcBef>
          <a:spcPct val="0"/>
        </a:spcBef>
        <a:spcAft>
          <a:spcPct val="0"/>
        </a:spcAft>
        <a:defRPr sz="4800">
          <a:solidFill>
            <a:srgbClr val="715A35"/>
          </a:solidFill>
          <a:latin typeface="Times" pitchFamily="-65" charset="0"/>
        </a:defRPr>
      </a:lvl9pPr>
    </p:titleStyle>
    <p:bodyStyle>
      <a:lvl1pPr marL="341367" indent="-341367" algn="l" rtl="0" eaLnBrk="1" fontAlgn="base" hangingPunct="1">
        <a:spcBef>
          <a:spcPts val="0"/>
        </a:spcBef>
        <a:spcAft>
          <a:spcPts val="1600"/>
        </a:spcAft>
        <a:buSzPct val="125000"/>
        <a:buFont typeface="Arial"/>
        <a:buChar char="•"/>
        <a:defRPr sz="2667">
          <a:solidFill>
            <a:schemeClr val="tx1"/>
          </a:solidFill>
          <a:latin typeface="Arial"/>
          <a:ea typeface="+mn-ea"/>
          <a:cs typeface="Arial"/>
        </a:defRPr>
      </a:lvl1pPr>
      <a:lvl2pPr marL="865610" indent="-377943" algn="l" rtl="0" eaLnBrk="1" fontAlgn="base" hangingPunct="1">
        <a:spcBef>
          <a:spcPts val="0"/>
        </a:spcBef>
        <a:spcAft>
          <a:spcPts val="1600"/>
        </a:spcAft>
        <a:buClr>
          <a:schemeClr val="tx1"/>
        </a:buClr>
        <a:buSzPct val="90000"/>
        <a:buFont typeface="Lucida Grande"/>
        <a:buChar char="−"/>
        <a:defRPr sz="2400">
          <a:solidFill>
            <a:schemeClr val="tx1"/>
          </a:solidFill>
          <a:latin typeface="Arial"/>
          <a:ea typeface="+mn-ea"/>
          <a:cs typeface="Arial"/>
        </a:defRPr>
      </a:lvl2pPr>
      <a:lvl3pPr marL="1523962" indent="-304792" algn="l" rtl="0" eaLnBrk="1" fontAlgn="base" hangingPunct="1">
        <a:spcBef>
          <a:spcPct val="20000"/>
        </a:spcBef>
        <a:spcAft>
          <a:spcPct val="0"/>
        </a:spcAft>
        <a:buClr>
          <a:srgbClr val="715A35"/>
        </a:buClr>
        <a:buFont typeface="Times"/>
        <a:buChar char="•"/>
        <a:defRPr sz="2133">
          <a:solidFill>
            <a:schemeClr val="tx1"/>
          </a:solidFill>
          <a:latin typeface="Arial"/>
          <a:ea typeface="+mn-ea"/>
          <a:cs typeface="Arial"/>
        </a:defRPr>
      </a:lvl3pPr>
      <a:lvl4pPr marL="2133547" indent="-304792" algn="l" rtl="0" eaLnBrk="1" fontAlgn="base" hangingPunct="1">
        <a:spcBef>
          <a:spcPct val="20000"/>
        </a:spcBef>
        <a:spcAft>
          <a:spcPct val="0"/>
        </a:spcAft>
        <a:buFont typeface="Lucida Grande"/>
        <a:buChar char="−"/>
        <a:defRPr sz="1867">
          <a:solidFill>
            <a:schemeClr val="tx1"/>
          </a:solidFill>
          <a:latin typeface="Arial"/>
          <a:ea typeface="+mn-ea"/>
          <a:cs typeface="Arial"/>
        </a:defRPr>
      </a:lvl4pPr>
      <a:lvl5pPr marL="2743131" indent="-304792" algn="l" rtl="0" eaLnBrk="1" fontAlgn="base" hangingPunct="1">
        <a:spcBef>
          <a:spcPct val="20000"/>
        </a:spcBef>
        <a:spcAft>
          <a:spcPct val="0"/>
        </a:spcAft>
        <a:defRPr sz="1867">
          <a:solidFill>
            <a:schemeClr val="tx1"/>
          </a:solidFill>
          <a:latin typeface="Arial"/>
          <a:ea typeface="+mn-ea"/>
          <a:cs typeface="Arial"/>
        </a:defRPr>
      </a:lvl5pPr>
      <a:lvl6pPr marL="3352716" indent="-304792" algn="l" rtl="0" eaLnBrk="1" fontAlgn="base" hangingPunct="1">
        <a:spcBef>
          <a:spcPct val="20000"/>
        </a:spcBef>
        <a:spcAft>
          <a:spcPct val="0"/>
        </a:spcAft>
        <a:defRPr sz="1867">
          <a:solidFill>
            <a:schemeClr val="tx1"/>
          </a:solidFill>
          <a:latin typeface="+mn-lt"/>
          <a:ea typeface="+mn-ea"/>
        </a:defRPr>
      </a:lvl6pPr>
      <a:lvl7pPr marL="3962301" indent="-304792" algn="l" rtl="0" eaLnBrk="1" fontAlgn="base" hangingPunct="1">
        <a:spcBef>
          <a:spcPct val="20000"/>
        </a:spcBef>
        <a:spcAft>
          <a:spcPct val="0"/>
        </a:spcAft>
        <a:defRPr sz="1867">
          <a:solidFill>
            <a:schemeClr val="tx1"/>
          </a:solidFill>
          <a:latin typeface="+mn-lt"/>
          <a:ea typeface="+mn-ea"/>
        </a:defRPr>
      </a:lvl7pPr>
      <a:lvl8pPr marL="4571886" indent="-304792" algn="l" rtl="0" eaLnBrk="1" fontAlgn="base" hangingPunct="1">
        <a:spcBef>
          <a:spcPct val="20000"/>
        </a:spcBef>
        <a:spcAft>
          <a:spcPct val="0"/>
        </a:spcAft>
        <a:defRPr sz="1867">
          <a:solidFill>
            <a:schemeClr val="tx1"/>
          </a:solidFill>
          <a:latin typeface="+mn-lt"/>
          <a:ea typeface="+mn-ea"/>
        </a:defRPr>
      </a:lvl8pPr>
      <a:lvl9pPr marL="5181470" indent="-304792" algn="l" rtl="0" eaLnBrk="1" fontAlgn="base" hangingPunct="1">
        <a:spcBef>
          <a:spcPct val="20000"/>
        </a:spcBef>
        <a:spcAft>
          <a:spcPct val="0"/>
        </a:spcAft>
        <a:defRPr sz="18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fred.stlouisfed.org/graph/?g=EfCA"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csg.program@aspeninstitut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csg.program@aspeninstitut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8623CEC-3252-4D07-888D-3547B95CBFCB}"/>
              </a:ext>
            </a:extLst>
          </p:cNvPr>
          <p:cNvPicPr>
            <a:picLocks noChangeAspect="1"/>
          </p:cNvPicPr>
          <p:nvPr/>
        </p:nvPicPr>
        <p:blipFill>
          <a:blip r:embed="rId3"/>
          <a:srcRect/>
          <a:stretch/>
        </p:blipFill>
        <p:spPr>
          <a:xfrm>
            <a:off x="21724" y="7359"/>
            <a:ext cx="12122383" cy="6843280"/>
          </a:xfrm>
          <a:prstGeom prst="rect">
            <a:avLst/>
          </a:prstGeom>
        </p:spPr>
      </p:pic>
      <p:grpSp>
        <p:nvGrpSpPr>
          <p:cNvPr id="88" name="Group 87">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9" name="Rectangle 88">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F5A4991-263C-40AB-93C9-FB5E351E28A7}"/>
              </a:ext>
            </a:extLst>
          </p:cNvPr>
          <p:cNvSpPr>
            <a:spLocks noGrp="1"/>
          </p:cNvSpPr>
          <p:nvPr>
            <p:ph type="ctrTitle"/>
          </p:nvPr>
        </p:nvSpPr>
        <p:spPr>
          <a:xfrm>
            <a:off x="584200" y="713064"/>
            <a:ext cx="3412067" cy="1239304"/>
          </a:xfrm>
        </p:spPr>
        <p:txBody>
          <a:bodyPr>
            <a:normAutofit/>
          </a:bodyPr>
          <a:lstStyle/>
          <a:p>
            <a:r>
              <a:rPr lang="en-US" dirty="0">
                <a:solidFill>
                  <a:srgbClr val="FFDBB7"/>
                </a:solidFill>
              </a:rPr>
              <a:t>ROAD Session Virtual Exchange</a:t>
            </a:r>
            <a:endParaRPr lang="en-US" u="sng" dirty="0">
              <a:solidFill>
                <a:srgbClr val="FFDBB7"/>
              </a:solidFill>
            </a:endParaRPr>
          </a:p>
        </p:txBody>
      </p:sp>
      <p:sp>
        <p:nvSpPr>
          <p:cNvPr id="3" name="Subtitle 2">
            <a:extLst>
              <a:ext uri="{FF2B5EF4-FFF2-40B4-BE49-F238E27FC236}">
                <a16:creationId xmlns:a16="http://schemas.microsoft.com/office/drawing/2014/main" id="{061D7A2E-897F-49EC-9B51-FE8961551452}"/>
              </a:ext>
            </a:extLst>
          </p:cNvPr>
          <p:cNvSpPr>
            <a:spLocks noGrp="1"/>
          </p:cNvSpPr>
          <p:nvPr>
            <p:ph type="subTitle" idx="1"/>
          </p:nvPr>
        </p:nvSpPr>
        <p:spPr>
          <a:xfrm>
            <a:off x="504592" y="2559040"/>
            <a:ext cx="3569085" cy="3680893"/>
          </a:xfrm>
        </p:spPr>
        <p:txBody>
          <a:bodyPr>
            <a:normAutofit/>
          </a:bodyPr>
          <a:lstStyle/>
          <a:p>
            <a:r>
              <a:rPr lang="en-US" sz="3600" dirty="0">
                <a:solidFill>
                  <a:schemeClr val="bg1"/>
                </a:solidFill>
              </a:rPr>
              <a:t>Rebuilding with Care: </a:t>
            </a:r>
          </a:p>
          <a:p>
            <a:r>
              <a:rPr lang="en-US" sz="3600" dirty="0">
                <a:solidFill>
                  <a:schemeClr val="bg1"/>
                </a:solidFill>
              </a:rPr>
              <a:t>Advancing Quality Childcare in Rural Places</a:t>
            </a:r>
          </a:p>
        </p:txBody>
      </p:sp>
    </p:spTree>
    <p:extLst>
      <p:ext uri="{BB962C8B-B14F-4D97-AF65-F5344CB8AC3E}">
        <p14:creationId xmlns:p14="http://schemas.microsoft.com/office/powerpoint/2010/main" val="658575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9CC4FCE0-B928-A148-8C60-8DAACB596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401" y="685800"/>
            <a:ext cx="7519492" cy="5372741"/>
          </a:xfrm>
          <a:prstGeom prst="rect">
            <a:avLst/>
          </a:prstGeom>
        </p:spPr>
      </p:pic>
      <p:sp>
        <p:nvSpPr>
          <p:cNvPr id="4" name="Content Placeholder 2">
            <a:extLst>
              <a:ext uri="{FF2B5EF4-FFF2-40B4-BE49-F238E27FC236}">
                <a16:creationId xmlns:a16="http://schemas.microsoft.com/office/drawing/2014/main" id="{7CF29621-B594-4346-B6EF-880B153F6CE6}"/>
              </a:ext>
            </a:extLst>
          </p:cNvPr>
          <p:cNvSpPr txBox="1">
            <a:spLocks/>
          </p:cNvSpPr>
          <p:nvPr/>
        </p:nvSpPr>
        <p:spPr>
          <a:xfrm>
            <a:off x="304801" y="381002"/>
            <a:ext cx="4435441" cy="5677541"/>
          </a:xfrm>
          <a:prstGeom prst="rect">
            <a:avLst/>
          </a:prstGeom>
        </p:spPr>
        <p:txBody>
          <a:bodyPr>
            <a:noAutofit/>
          </a:bodyPr>
          <a:lstStyle>
            <a:lvl1pPr algn="l" rtl="0" eaLnBrk="1" fontAlgn="base" hangingPunct="1">
              <a:lnSpc>
                <a:spcPct val="80000"/>
              </a:lnSpc>
              <a:spcBef>
                <a:spcPct val="0"/>
              </a:spcBef>
              <a:spcAft>
                <a:spcPct val="0"/>
              </a:spcAft>
              <a:defRPr sz="2800" b="1" kern="1200" spc="-90">
                <a:solidFill>
                  <a:schemeClr val="tx1"/>
                </a:solidFill>
                <a:latin typeface="Arial"/>
                <a:ea typeface="+mj-ea"/>
                <a:cs typeface="Arial"/>
              </a:defRPr>
            </a:lvl1pPr>
            <a:lvl2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rgbClr val="715A35"/>
                </a:solidFill>
                <a:latin typeface="Times" pitchFamily="-65" charset="0"/>
              </a:defRPr>
            </a:lvl6pPr>
            <a:lvl7pPr marL="914400" algn="l" rtl="0" eaLnBrk="1" fontAlgn="base" hangingPunct="1">
              <a:spcBef>
                <a:spcPct val="0"/>
              </a:spcBef>
              <a:spcAft>
                <a:spcPct val="0"/>
              </a:spcAft>
              <a:defRPr sz="3600">
                <a:solidFill>
                  <a:srgbClr val="715A35"/>
                </a:solidFill>
                <a:latin typeface="Times" pitchFamily="-65" charset="0"/>
              </a:defRPr>
            </a:lvl7pPr>
            <a:lvl8pPr marL="1371600" algn="l" rtl="0" eaLnBrk="1" fontAlgn="base" hangingPunct="1">
              <a:spcBef>
                <a:spcPct val="0"/>
              </a:spcBef>
              <a:spcAft>
                <a:spcPct val="0"/>
              </a:spcAft>
              <a:defRPr sz="3600">
                <a:solidFill>
                  <a:srgbClr val="715A35"/>
                </a:solidFill>
                <a:latin typeface="Times" pitchFamily="-65" charset="0"/>
              </a:defRPr>
            </a:lvl8pPr>
            <a:lvl9pPr marL="1828800" algn="l" rtl="0" eaLnBrk="1" fontAlgn="base" hangingPunct="1">
              <a:spcBef>
                <a:spcPct val="0"/>
              </a:spcBef>
              <a:spcAft>
                <a:spcPct val="0"/>
              </a:spcAft>
              <a:defRPr sz="3600">
                <a:solidFill>
                  <a:srgbClr val="715A35"/>
                </a:solidFill>
                <a:latin typeface="Times" pitchFamily="-65" charset="0"/>
              </a:defRPr>
            </a:lvl9pPr>
          </a:lstStyle>
          <a:p>
            <a:pPr defTabSz="1219170">
              <a:lnSpc>
                <a:spcPct val="100000"/>
              </a:lnSpc>
            </a:pPr>
            <a:r>
              <a:rPr lang="en-US" sz="2667" b="0" spc="-120" dirty="0">
                <a:solidFill>
                  <a:prstClr val="black"/>
                </a:solidFill>
                <a:ea typeface="ＭＳ Ｐゴシック"/>
                <a:cs typeface="Calibri" panose="020F0502020204030204" pitchFamily="34" charset="0"/>
              </a:rPr>
              <a:t>The Federal Reserve is the central bank of the United States.  It is responsible for monetary policy, supervision and regulation of banks, and payment systems.</a:t>
            </a:r>
          </a:p>
          <a:p>
            <a:pPr defTabSz="1219170">
              <a:lnSpc>
                <a:spcPct val="100000"/>
              </a:lnSpc>
            </a:pPr>
            <a:endParaRPr lang="en-US" sz="2667" b="0" spc="-120" dirty="0">
              <a:solidFill>
                <a:prstClr val="black"/>
              </a:solidFill>
              <a:ea typeface="ＭＳ Ｐゴシック"/>
              <a:cs typeface="Calibri" panose="020F0502020204030204" pitchFamily="34" charset="0"/>
            </a:endParaRPr>
          </a:p>
          <a:p>
            <a:pPr defTabSz="1219170">
              <a:lnSpc>
                <a:spcPct val="100000"/>
              </a:lnSpc>
            </a:pPr>
            <a:r>
              <a:rPr lang="en-US" sz="2667" b="0" spc="-120" dirty="0">
                <a:solidFill>
                  <a:prstClr val="black"/>
                </a:solidFill>
                <a:ea typeface="ＭＳ Ｐゴシック"/>
                <a:cs typeface="Calibri" panose="020F0502020204030204" pitchFamily="34" charset="0"/>
              </a:rPr>
              <a:t>Its community development function aims to </a:t>
            </a:r>
            <a:r>
              <a:rPr lang="en-US" sz="2667" spc="-120" dirty="0">
                <a:solidFill>
                  <a:prstClr val="black"/>
                </a:solidFill>
                <a:ea typeface="ＭＳ Ｐゴシック"/>
                <a:cs typeface="Calibri" panose="020F0502020204030204" pitchFamily="34" charset="0"/>
              </a:rPr>
              <a:t>promote economic resilience and </a:t>
            </a:r>
          </a:p>
          <a:p>
            <a:pPr defTabSz="1219170">
              <a:lnSpc>
                <a:spcPct val="100000"/>
              </a:lnSpc>
            </a:pPr>
            <a:r>
              <a:rPr lang="en-US" sz="2667" spc="-120" dirty="0">
                <a:solidFill>
                  <a:prstClr val="black"/>
                </a:solidFill>
                <a:ea typeface="ＭＳ Ｐゴシック"/>
                <a:cs typeface="Calibri" panose="020F0502020204030204" pitchFamily="34" charset="0"/>
              </a:rPr>
              <a:t>mobility </a:t>
            </a:r>
            <a:r>
              <a:rPr lang="en-US" sz="2667" b="0" spc="-120" dirty="0">
                <a:solidFill>
                  <a:prstClr val="black"/>
                </a:solidFill>
                <a:ea typeface="ＭＳ Ｐゴシック"/>
                <a:cs typeface="Calibri" panose="020F0502020204030204" pitchFamily="34" charset="0"/>
              </a:rPr>
              <a:t>for</a:t>
            </a:r>
            <a:r>
              <a:rPr lang="en-US" sz="2667" b="0" i="1" spc="-120" dirty="0">
                <a:solidFill>
                  <a:prstClr val="black"/>
                </a:solidFill>
                <a:ea typeface="ＭＳ Ｐゴシック"/>
                <a:cs typeface="Calibri" panose="020F0502020204030204" pitchFamily="34" charset="0"/>
              </a:rPr>
              <a:t> </a:t>
            </a:r>
            <a:r>
              <a:rPr lang="en-US" sz="2667" spc="-120" dirty="0">
                <a:solidFill>
                  <a:prstClr val="black"/>
                </a:solidFill>
                <a:ea typeface="ＭＳ Ｐゴシック"/>
                <a:cs typeface="Calibri" panose="020F0502020204030204" pitchFamily="34" charset="0"/>
              </a:rPr>
              <a:t>low- and </a:t>
            </a:r>
          </a:p>
          <a:p>
            <a:pPr defTabSz="1219170">
              <a:lnSpc>
                <a:spcPct val="100000"/>
              </a:lnSpc>
            </a:pPr>
            <a:r>
              <a:rPr lang="en-US" sz="2667" spc="-120" dirty="0">
                <a:solidFill>
                  <a:prstClr val="black"/>
                </a:solidFill>
                <a:ea typeface="ＭＳ Ｐゴシック"/>
                <a:cs typeface="Calibri" panose="020F0502020204030204" pitchFamily="34" charset="0"/>
              </a:rPr>
              <a:t>moderate-income </a:t>
            </a:r>
            <a:r>
              <a:rPr lang="en-US" sz="2667" b="0" spc="-120" dirty="0">
                <a:solidFill>
                  <a:prstClr val="black"/>
                </a:solidFill>
                <a:ea typeface="ＭＳ Ｐゴシック"/>
                <a:cs typeface="Calibri" panose="020F0502020204030204" pitchFamily="34" charset="0"/>
              </a:rPr>
              <a:t>and </a:t>
            </a:r>
            <a:r>
              <a:rPr lang="en-US" sz="2667" spc="-120" dirty="0">
                <a:solidFill>
                  <a:prstClr val="black"/>
                </a:solidFill>
                <a:ea typeface="ＭＳ Ｐゴシック"/>
                <a:cs typeface="Calibri" panose="020F0502020204030204" pitchFamily="34" charset="0"/>
              </a:rPr>
              <a:t>underserved</a:t>
            </a:r>
            <a:r>
              <a:rPr lang="en-US" sz="2667" b="0" spc="-120" dirty="0">
                <a:solidFill>
                  <a:prstClr val="black"/>
                </a:solidFill>
                <a:ea typeface="ＭＳ Ｐゴシック"/>
                <a:cs typeface="Calibri" panose="020F0502020204030204" pitchFamily="34" charset="0"/>
              </a:rPr>
              <a:t> individuals </a:t>
            </a:r>
          </a:p>
          <a:p>
            <a:pPr defTabSz="1219170">
              <a:lnSpc>
                <a:spcPct val="100000"/>
              </a:lnSpc>
            </a:pPr>
            <a:r>
              <a:rPr lang="en-US" sz="2667" b="0" spc="-120" dirty="0">
                <a:solidFill>
                  <a:prstClr val="black"/>
                </a:solidFill>
                <a:ea typeface="ＭＳ Ｐゴシック"/>
                <a:cs typeface="Calibri" panose="020F0502020204030204" pitchFamily="34" charset="0"/>
              </a:rPr>
              <a:t>and communities.</a:t>
            </a:r>
            <a:br>
              <a:rPr lang="en-US" sz="2667" b="0" i="1" spc="-120" dirty="0">
                <a:solidFill>
                  <a:prstClr val="black"/>
                </a:solidFill>
                <a:ea typeface="ＭＳ Ｐゴシック"/>
                <a:cs typeface="Calibri" panose="020F0502020204030204" pitchFamily="34" charset="0"/>
              </a:rPr>
            </a:br>
            <a:br>
              <a:rPr lang="en-US" sz="2667" b="0" spc="-120" dirty="0">
                <a:solidFill>
                  <a:prstClr val="black"/>
                </a:solidFill>
                <a:ea typeface="ＭＳ Ｐゴシック"/>
                <a:cs typeface="Calibri" panose="020F0502020204030204" pitchFamily="34" charset="0"/>
              </a:rPr>
            </a:br>
            <a:br>
              <a:rPr lang="en-US" sz="2667" b="0" spc="-120" dirty="0">
                <a:solidFill>
                  <a:prstClr val="black"/>
                </a:solidFill>
                <a:latin typeface="Calibri" panose="020F0502020204030204" pitchFamily="34" charset="0"/>
                <a:ea typeface="ＭＳ Ｐゴシック"/>
                <a:cs typeface="Calibri" panose="020F0502020204030204" pitchFamily="34" charset="0"/>
              </a:rPr>
            </a:br>
            <a:endParaRPr lang="en-US" sz="2667" b="0" spc="-120" dirty="0">
              <a:solidFill>
                <a:prstClr val="black"/>
              </a:solidFill>
              <a:latin typeface="Calibri" panose="020F0502020204030204" pitchFamily="34" charset="0"/>
              <a:ea typeface="ＭＳ Ｐゴシック"/>
              <a:cs typeface="Calibri" panose="020F0502020204030204" pitchFamily="34" charset="0"/>
            </a:endParaRPr>
          </a:p>
        </p:txBody>
      </p:sp>
      <p:pic>
        <p:nvPicPr>
          <p:cNvPr id="5" name="Picture 4">
            <a:extLst>
              <a:ext uri="{FF2B5EF4-FFF2-40B4-BE49-F238E27FC236}">
                <a16:creationId xmlns:a16="http://schemas.microsoft.com/office/drawing/2014/main" id="{873A9948-2772-4A80-B79F-D2500790E07D}"/>
              </a:ext>
            </a:extLst>
          </p:cNvPr>
          <p:cNvPicPr>
            <a:picLocks noChangeAspect="1"/>
          </p:cNvPicPr>
          <p:nvPr/>
        </p:nvPicPr>
        <p:blipFill>
          <a:blip r:embed="rId4"/>
          <a:stretch>
            <a:fillRect/>
          </a:stretch>
        </p:blipFill>
        <p:spPr>
          <a:xfrm>
            <a:off x="6502401" y="5258003"/>
            <a:ext cx="3949617" cy="914197"/>
          </a:xfrm>
          <a:prstGeom prst="rect">
            <a:avLst/>
          </a:prstGeom>
        </p:spPr>
      </p:pic>
    </p:spTree>
    <p:extLst>
      <p:ext uri="{BB962C8B-B14F-4D97-AF65-F5344CB8AC3E}">
        <p14:creationId xmlns:p14="http://schemas.microsoft.com/office/powerpoint/2010/main" val="397951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3788-05DE-4F96-8FD2-9DB716BEAC30}"/>
              </a:ext>
            </a:extLst>
          </p:cNvPr>
          <p:cNvSpPr>
            <a:spLocks noGrp="1"/>
          </p:cNvSpPr>
          <p:nvPr>
            <p:ph type="title"/>
          </p:nvPr>
        </p:nvSpPr>
        <p:spPr/>
        <p:txBody>
          <a:bodyPr/>
          <a:lstStyle/>
          <a:p>
            <a:r>
              <a:rPr lang="en-US" sz="4267" dirty="0"/>
              <a:t>Child Care Supports the Future and Current Workforce </a:t>
            </a:r>
          </a:p>
        </p:txBody>
      </p:sp>
      <p:sp>
        <p:nvSpPr>
          <p:cNvPr id="3" name="Content Placeholder 2">
            <a:extLst>
              <a:ext uri="{FF2B5EF4-FFF2-40B4-BE49-F238E27FC236}">
                <a16:creationId xmlns:a16="http://schemas.microsoft.com/office/drawing/2014/main" id="{EACFC066-73A1-4436-86C5-DED4F377C732}"/>
              </a:ext>
            </a:extLst>
          </p:cNvPr>
          <p:cNvSpPr>
            <a:spLocks noGrp="1"/>
          </p:cNvSpPr>
          <p:nvPr>
            <p:ph idx="1"/>
          </p:nvPr>
        </p:nvSpPr>
        <p:spPr>
          <a:xfrm>
            <a:off x="914400" y="1701800"/>
            <a:ext cx="10769600" cy="4038600"/>
          </a:xfrm>
        </p:spPr>
        <p:txBody>
          <a:bodyPr/>
          <a:lstStyle/>
          <a:p>
            <a:r>
              <a:rPr lang="en-US" sz="3200" dirty="0"/>
              <a:t>Influences child development, school readiness, and adult outcomes</a:t>
            </a:r>
          </a:p>
          <a:p>
            <a:r>
              <a:rPr lang="en-US" sz="3200" dirty="0"/>
              <a:t>Has a substantial impact on workforce participation, job stability, and wages</a:t>
            </a:r>
          </a:p>
          <a:p>
            <a:r>
              <a:rPr lang="en-US" sz="3200" dirty="0"/>
              <a:t>Affects businesses through workforce supply, productivity, and turnover</a:t>
            </a:r>
          </a:p>
          <a:p>
            <a:endParaRPr lang="en-US" sz="2133" dirty="0"/>
          </a:p>
          <a:p>
            <a:pPr marL="0" indent="0">
              <a:buNone/>
            </a:pPr>
            <a:endParaRPr lang="en-US" dirty="0"/>
          </a:p>
        </p:txBody>
      </p:sp>
    </p:spTree>
    <p:extLst>
      <p:ext uri="{BB962C8B-B14F-4D97-AF65-F5344CB8AC3E}">
        <p14:creationId xmlns:p14="http://schemas.microsoft.com/office/powerpoint/2010/main" val="75736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rotWithShape="1">
          <a:blip r:embed="rId4"/>
          <a:srcRect b="7586"/>
          <a:stretch/>
        </p:blipFill>
        <p:spPr>
          <a:xfrm>
            <a:off x="1041400" y="640214"/>
            <a:ext cx="9347200" cy="5825697"/>
          </a:xfrm>
          <a:prstGeom prst="rect">
            <a:avLst/>
          </a:prstGeom>
        </p:spPr>
      </p:pic>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defTabSz="914377" fontAlgn="base"/>
            <a:r>
              <a:rPr lang="en-US" sz="2400">
                <a:solidFill>
                  <a:srgbClr val="333333">
                    <a:alpha val="20000"/>
                  </a:srgbClr>
                </a:solidFill>
                <a:latin typeface="Calibri"/>
                <a:ea typeface="ＭＳ Ｐゴシック"/>
              </a:rPr>
              <a:t> </a:t>
            </a:r>
          </a:p>
        </p:txBody>
      </p:sp>
      <p:sp>
        <p:nvSpPr>
          <p:cNvPr id="4" name="Title 3">
            <a:extLst>
              <a:ext uri="{FF2B5EF4-FFF2-40B4-BE49-F238E27FC236}">
                <a16:creationId xmlns:a16="http://schemas.microsoft.com/office/drawing/2014/main" id="{C8C61AE5-7900-453F-AC32-E2CBAD19F36E}"/>
              </a:ext>
            </a:extLst>
          </p:cNvPr>
          <p:cNvSpPr>
            <a:spLocks noGrp="1"/>
          </p:cNvSpPr>
          <p:nvPr>
            <p:ph type="title"/>
          </p:nvPr>
        </p:nvSpPr>
        <p:spPr>
          <a:xfrm>
            <a:off x="1041400" y="109377"/>
            <a:ext cx="10769600" cy="1143000"/>
          </a:xfrm>
        </p:spPr>
        <p:txBody>
          <a:bodyPr/>
          <a:lstStyle/>
          <a:p>
            <a:r>
              <a:rPr lang="en-US" dirty="0"/>
              <a:t>Child Care Workforce Wage Gaps</a:t>
            </a:r>
          </a:p>
        </p:txBody>
      </p:sp>
      <p:sp>
        <p:nvSpPr>
          <p:cNvPr id="6" name="Text Placeholder 5">
            <a:extLst>
              <a:ext uri="{FF2B5EF4-FFF2-40B4-BE49-F238E27FC236}">
                <a16:creationId xmlns:a16="http://schemas.microsoft.com/office/drawing/2014/main" id="{646F26E5-5D35-49A4-9BEA-6AECFB3A9ADA}"/>
              </a:ext>
            </a:extLst>
          </p:cNvPr>
          <p:cNvSpPr>
            <a:spLocks noGrp="1"/>
          </p:cNvSpPr>
          <p:nvPr>
            <p:ph type="body" sz="quarter" idx="12"/>
          </p:nvPr>
        </p:nvSpPr>
        <p:spPr>
          <a:xfrm>
            <a:off x="7721600" y="6465911"/>
            <a:ext cx="9753600" cy="304800"/>
          </a:xfrm>
        </p:spPr>
        <p:txBody>
          <a:bodyPr/>
          <a:lstStyle/>
          <a:p>
            <a:r>
              <a:rPr lang="en-US" dirty="0">
                <a:solidFill>
                  <a:schemeClr val="tx1"/>
                </a:solidFill>
              </a:rPr>
              <a:t>Source: U.S. Bureau of Labor Statistics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6E33-F512-4603-85E3-B8E6B94E7F35}"/>
              </a:ext>
            </a:extLst>
          </p:cNvPr>
          <p:cNvSpPr>
            <a:spLocks noGrp="1"/>
          </p:cNvSpPr>
          <p:nvPr>
            <p:ph type="title"/>
          </p:nvPr>
        </p:nvSpPr>
        <p:spPr/>
        <p:txBody>
          <a:bodyPr/>
          <a:lstStyle/>
          <a:p>
            <a:r>
              <a:rPr lang="en-US" dirty="0"/>
              <a:t>The Impact of COVID-19 on Child Care</a:t>
            </a:r>
          </a:p>
        </p:txBody>
      </p:sp>
      <p:pic>
        <p:nvPicPr>
          <p:cNvPr id="7" name="Picture Placeholder 6">
            <a:extLst>
              <a:ext uri="{FF2B5EF4-FFF2-40B4-BE49-F238E27FC236}">
                <a16:creationId xmlns:a16="http://schemas.microsoft.com/office/drawing/2014/main" id="{76EAD037-19C9-40A7-B59C-E04589D79846}"/>
              </a:ext>
            </a:extLst>
          </p:cNvPr>
          <p:cNvPicPr>
            <a:picLocks noGrp="1" noChangeAspect="1"/>
          </p:cNvPicPr>
          <p:nvPr>
            <p:ph type="pic" idx="1"/>
          </p:nvPr>
        </p:nvPicPr>
        <p:blipFill>
          <a:blip r:embed="rId2"/>
          <a:srcRect l="4797" r="4797"/>
          <a:stretch>
            <a:fillRect/>
          </a:stretch>
        </p:blipFill>
        <p:spPr>
          <a:ln w="3175">
            <a:solidFill>
              <a:schemeClr val="tx1"/>
            </a:solidFill>
          </a:ln>
        </p:spPr>
      </p:pic>
      <p:sp>
        <p:nvSpPr>
          <p:cNvPr id="5" name="Text Placeholder 4">
            <a:extLst>
              <a:ext uri="{FF2B5EF4-FFF2-40B4-BE49-F238E27FC236}">
                <a16:creationId xmlns:a16="http://schemas.microsoft.com/office/drawing/2014/main" id="{FF63AF23-B495-4C46-A7D9-D0FBAF2532D7}"/>
              </a:ext>
            </a:extLst>
          </p:cNvPr>
          <p:cNvSpPr>
            <a:spLocks noGrp="1"/>
          </p:cNvSpPr>
          <p:nvPr>
            <p:ph type="body" sz="half" idx="2"/>
          </p:nvPr>
        </p:nvSpPr>
        <p:spPr/>
        <p:txBody>
          <a:bodyPr/>
          <a:lstStyle/>
          <a:p>
            <a:pPr marL="380990" indent="-380990">
              <a:buFont typeface="Arial" panose="020B0604020202020204" pitchFamily="34" charset="0"/>
              <a:buChar char="•"/>
            </a:pPr>
            <a:r>
              <a:rPr lang="en-US" dirty="0"/>
              <a:t>An estimated 2.6 million of the nation’s health care workers and first responders are parents to children under 14 years old.</a:t>
            </a:r>
          </a:p>
          <a:p>
            <a:pPr marL="380990" indent="-380990">
              <a:buFont typeface="Arial" panose="020B0604020202020204" pitchFamily="34" charset="0"/>
              <a:buChar char="•"/>
            </a:pPr>
            <a:r>
              <a:rPr lang="en-US" dirty="0"/>
              <a:t>COVID-19-related child care closures concentrated in low- and middle-income neighborhoods and could exacerbate pre-pandemic child care supply issues in rural areas</a:t>
            </a:r>
          </a:p>
        </p:txBody>
      </p:sp>
    </p:spTree>
    <p:extLst>
      <p:ext uri="{BB962C8B-B14F-4D97-AF65-F5344CB8AC3E}">
        <p14:creationId xmlns:p14="http://schemas.microsoft.com/office/powerpoint/2010/main" val="760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C27AD8F-7A88-4389-9F7B-7817C1A97DF2}"/>
              </a:ext>
            </a:extLst>
          </p:cNvPr>
          <p:cNvGraphicFramePr>
            <a:graphicFrameLocks noGrp="1"/>
          </p:cNvGraphicFramePr>
          <p:nvPr/>
        </p:nvGraphicFramePr>
        <p:xfrm>
          <a:off x="1527528" y="5765801"/>
          <a:ext cx="9136944" cy="530860"/>
        </p:xfrm>
        <a:graphic>
          <a:graphicData uri="http://schemas.openxmlformats.org/drawingml/2006/table">
            <a:tbl>
              <a:tblPr/>
              <a:tblGrid>
                <a:gridCol w="9136944">
                  <a:extLst>
                    <a:ext uri="{9D8B030D-6E8A-4147-A177-3AD203B41FA5}">
                      <a16:colId xmlns:a16="http://schemas.microsoft.com/office/drawing/2014/main" val="1931234853"/>
                    </a:ext>
                  </a:extLst>
                </a:gridCol>
              </a:tblGrid>
              <a:tr h="520700">
                <a:tc>
                  <a:txBody>
                    <a:bodyPr/>
                    <a:lstStyle/>
                    <a:p>
                      <a:pPr algn="l" fontAlgn="b"/>
                      <a:r>
                        <a:rPr lang="en-US" sz="1500" b="0" i="0" u="none" strike="noStrike" dirty="0">
                          <a:solidFill>
                            <a:srgbClr val="000000"/>
                          </a:solidFill>
                          <a:effectLst/>
                          <a:latin typeface="+mn-lt"/>
                        </a:rPr>
                        <a:t>Note: Ana Kent's calculations using IPUMS Current Population Survey. Data are not seasonally adjusted. Mothers and fathers ages 25-54 residing with their children under age 5.</a:t>
                      </a:r>
                    </a:p>
                  </a:txBody>
                  <a:tcPr marL="12700" marR="12700" marT="12700" marB="60960" anchor="b">
                    <a:lnL>
                      <a:noFill/>
                    </a:lnL>
                    <a:lnR>
                      <a:noFill/>
                    </a:lnR>
                    <a:lnT>
                      <a:noFill/>
                    </a:lnT>
                    <a:lnB>
                      <a:noFill/>
                    </a:lnB>
                  </a:tcPr>
                </a:tc>
                <a:extLst>
                  <a:ext uri="{0D108BD9-81ED-4DB2-BD59-A6C34878D82A}">
                    <a16:rowId xmlns:a16="http://schemas.microsoft.com/office/drawing/2014/main" val="2225957936"/>
                  </a:ext>
                </a:extLst>
              </a:tr>
            </a:tbl>
          </a:graphicData>
        </a:graphic>
      </p:graphicFrame>
      <p:pic>
        <p:nvPicPr>
          <p:cNvPr id="2" name="Picture 2">
            <a:extLst>
              <a:ext uri="{FF2B5EF4-FFF2-40B4-BE49-F238E27FC236}">
                <a16:creationId xmlns:a16="http://schemas.microsoft.com/office/drawing/2014/main" id="{4B5B7F65-5CE0-460F-BB93-4579E830E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528" y="32224"/>
            <a:ext cx="9136944" cy="570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59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C27AD8F-7A88-4389-9F7B-7817C1A97DF2}"/>
              </a:ext>
            </a:extLst>
          </p:cNvPr>
          <p:cNvGraphicFramePr>
            <a:graphicFrameLocks noGrp="1"/>
          </p:cNvGraphicFramePr>
          <p:nvPr/>
        </p:nvGraphicFramePr>
        <p:xfrm>
          <a:off x="1644650" y="5765801"/>
          <a:ext cx="8902701" cy="530860"/>
        </p:xfrm>
        <a:graphic>
          <a:graphicData uri="http://schemas.openxmlformats.org/drawingml/2006/table">
            <a:tbl>
              <a:tblPr/>
              <a:tblGrid>
                <a:gridCol w="8902701">
                  <a:extLst>
                    <a:ext uri="{9D8B030D-6E8A-4147-A177-3AD203B41FA5}">
                      <a16:colId xmlns:a16="http://schemas.microsoft.com/office/drawing/2014/main" val="1931234853"/>
                    </a:ext>
                  </a:extLst>
                </a:gridCol>
              </a:tblGrid>
              <a:tr h="520700">
                <a:tc>
                  <a:txBody>
                    <a:bodyPr/>
                    <a:lstStyle/>
                    <a:p>
                      <a:pPr algn="l" fontAlgn="b"/>
                      <a:r>
                        <a:rPr lang="en-US" sz="1500" b="0" i="0" u="none" strike="noStrike" dirty="0">
                          <a:solidFill>
                            <a:srgbClr val="000000"/>
                          </a:solidFill>
                          <a:effectLst/>
                          <a:latin typeface="+mn-lt"/>
                        </a:rPr>
                        <a:t>Note: Ana Kent's calculations using IPUMS Current Population Survey. Data are not seasonally adjusted. Mothers and fathers ages 25-54 residing with their children under age 5.</a:t>
                      </a:r>
                    </a:p>
                  </a:txBody>
                  <a:tcPr marL="12700" marR="12700" marT="12700" marB="60960" anchor="b">
                    <a:lnL>
                      <a:noFill/>
                    </a:lnL>
                    <a:lnR>
                      <a:noFill/>
                    </a:lnR>
                    <a:lnT>
                      <a:noFill/>
                    </a:lnT>
                    <a:lnB>
                      <a:noFill/>
                    </a:lnB>
                  </a:tcPr>
                </a:tc>
                <a:extLst>
                  <a:ext uri="{0D108BD9-81ED-4DB2-BD59-A6C34878D82A}">
                    <a16:rowId xmlns:a16="http://schemas.microsoft.com/office/drawing/2014/main" val="2225957936"/>
                  </a:ext>
                </a:extLst>
              </a:tr>
            </a:tbl>
          </a:graphicData>
        </a:graphic>
      </p:graphicFrame>
      <p:pic>
        <p:nvPicPr>
          <p:cNvPr id="2" name="Picture 4">
            <a:extLst>
              <a:ext uri="{FF2B5EF4-FFF2-40B4-BE49-F238E27FC236}">
                <a16:creationId xmlns:a16="http://schemas.microsoft.com/office/drawing/2014/main" id="{E3E932FC-6C1F-4E1D-8077-984CEAC0E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177800"/>
            <a:ext cx="8902700" cy="556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21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3788-05DE-4F96-8FD2-9DB716BEAC30}"/>
              </a:ext>
            </a:extLst>
          </p:cNvPr>
          <p:cNvSpPr>
            <a:spLocks noGrp="1"/>
          </p:cNvSpPr>
          <p:nvPr>
            <p:ph type="title"/>
          </p:nvPr>
        </p:nvSpPr>
        <p:spPr/>
        <p:txBody>
          <a:bodyPr/>
          <a:lstStyle/>
          <a:p>
            <a:r>
              <a:rPr lang="en-US" sz="4267" dirty="0"/>
              <a:t>Child Care in Rural Areas</a:t>
            </a:r>
          </a:p>
        </p:txBody>
      </p:sp>
      <p:sp>
        <p:nvSpPr>
          <p:cNvPr id="3" name="Content Placeholder 2">
            <a:extLst>
              <a:ext uri="{FF2B5EF4-FFF2-40B4-BE49-F238E27FC236}">
                <a16:creationId xmlns:a16="http://schemas.microsoft.com/office/drawing/2014/main" id="{EACFC066-73A1-4436-86C5-DED4F377C732}"/>
              </a:ext>
            </a:extLst>
          </p:cNvPr>
          <p:cNvSpPr>
            <a:spLocks noGrp="1"/>
          </p:cNvSpPr>
          <p:nvPr>
            <p:ph idx="1"/>
          </p:nvPr>
        </p:nvSpPr>
        <p:spPr>
          <a:xfrm>
            <a:off x="914400" y="1701800"/>
            <a:ext cx="10769600" cy="4038600"/>
          </a:xfrm>
        </p:spPr>
        <p:txBody>
          <a:bodyPr/>
          <a:lstStyle/>
          <a:p>
            <a:pPr>
              <a:lnSpc>
                <a:spcPct val="118000"/>
              </a:lnSpc>
            </a:pPr>
            <a:r>
              <a:rPr lang="en-US" sz="3200" dirty="0"/>
              <a:t>Families rely more on home-based family child care than child care centers</a:t>
            </a:r>
          </a:p>
          <a:p>
            <a:pPr>
              <a:lnSpc>
                <a:spcPct val="118000"/>
              </a:lnSpc>
            </a:pPr>
            <a:r>
              <a:rPr lang="en-US" sz="3200" dirty="0"/>
              <a:t>More likely to live in a child care desert and have less access to care during non-traditional hours</a:t>
            </a:r>
          </a:p>
          <a:p>
            <a:pPr>
              <a:lnSpc>
                <a:spcPct val="118000"/>
              </a:lnSpc>
            </a:pPr>
            <a:r>
              <a:rPr lang="en-US" sz="3200" dirty="0"/>
              <a:t>Providers face constraints in accessing capital, technical assistance, and quality supports</a:t>
            </a:r>
          </a:p>
          <a:p>
            <a:pPr>
              <a:lnSpc>
                <a:spcPct val="118000"/>
              </a:lnSpc>
            </a:pPr>
            <a:endParaRPr lang="en-US" sz="2133" dirty="0"/>
          </a:p>
          <a:p>
            <a:pPr marL="0" indent="0">
              <a:buNone/>
            </a:pPr>
            <a:endParaRPr lang="en-US" dirty="0"/>
          </a:p>
        </p:txBody>
      </p:sp>
    </p:spTree>
    <p:extLst>
      <p:ext uri="{BB962C8B-B14F-4D97-AF65-F5344CB8AC3E}">
        <p14:creationId xmlns:p14="http://schemas.microsoft.com/office/powerpoint/2010/main" val="14641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C27AD8F-7A88-4389-9F7B-7817C1A97DF2}"/>
              </a:ext>
            </a:extLst>
          </p:cNvPr>
          <p:cNvGraphicFramePr>
            <a:graphicFrameLocks noGrp="1"/>
          </p:cNvGraphicFramePr>
          <p:nvPr/>
        </p:nvGraphicFramePr>
        <p:xfrm>
          <a:off x="762000" y="5765801"/>
          <a:ext cx="10668000" cy="302260"/>
        </p:xfrm>
        <a:graphic>
          <a:graphicData uri="http://schemas.openxmlformats.org/drawingml/2006/table">
            <a:tbl>
              <a:tblPr/>
              <a:tblGrid>
                <a:gridCol w="10668000">
                  <a:extLst>
                    <a:ext uri="{9D8B030D-6E8A-4147-A177-3AD203B41FA5}">
                      <a16:colId xmlns:a16="http://schemas.microsoft.com/office/drawing/2014/main" val="1931234853"/>
                    </a:ext>
                  </a:extLst>
                </a:gridCol>
              </a:tblGrid>
              <a:tr h="297180">
                <a:tc>
                  <a:txBody>
                    <a:bodyPr/>
                    <a:lstStyle/>
                    <a:p>
                      <a:pPr algn="l" fontAlgn="b"/>
                      <a:r>
                        <a:rPr lang="en-US" sz="1500" b="0" i="0" u="none" strike="noStrike" dirty="0">
                          <a:solidFill>
                            <a:srgbClr val="000000"/>
                          </a:solidFill>
                          <a:effectLst/>
                          <a:latin typeface="+mn-lt"/>
                        </a:rPr>
                        <a:t>Source: Leila </a:t>
                      </a:r>
                      <a:r>
                        <a:rPr lang="en-US" sz="1500" b="0" i="0" u="none" strike="noStrike" dirty="0" err="1">
                          <a:solidFill>
                            <a:srgbClr val="000000"/>
                          </a:solidFill>
                          <a:effectLst/>
                          <a:latin typeface="+mn-lt"/>
                        </a:rPr>
                        <a:t>Schochet</a:t>
                      </a:r>
                      <a:r>
                        <a:rPr lang="en-US" sz="1500" b="0" i="0" u="none" strike="noStrike" dirty="0">
                          <a:solidFill>
                            <a:srgbClr val="000000"/>
                          </a:solidFill>
                          <a:effectLst/>
                          <a:latin typeface="+mn-lt"/>
                        </a:rPr>
                        <a:t>, </a:t>
                      </a:r>
                      <a:r>
                        <a:rPr lang="en-US" sz="1500" b="0" i="1" u="none" strike="noStrike" dirty="0">
                          <a:solidFill>
                            <a:srgbClr val="000000"/>
                          </a:solidFill>
                          <a:effectLst/>
                          <a:latin typeface="+mn-lt"/>
                        </a:rPr>
                        <a:t>5 Facts To Know About Child Care in Rural America</a:t>
                      </a:r>
                      <a:r>
                        <a:rPr lang="en-US" sz="1500" b="0" i="0" u="none" strike="noStrike" dirty="0">
                          <a:solidFill>
                            <a:srgbClr val="000000"/>
                          </a:solidFill>
                          <a:effectLst/>
                          <a:latin typeface="+mn-lt"/>
                        </a:rPr>
                        <a:t>, Center for American Progress, June 4, 2019</a:t>
                      </a:r>
                    </a:p>
                  </a:txBody>
                  <a:tcPr marL="12700" marR="12700" marT="12700" marB="60960" anchor="b">
                    <a:lnL>
                      <a:noFill/>
                    </a:lnL>
                    <a:lnR>
                      <a:noFill/>
                    </a:lnR>
                    <a:lnT>
                      <a:noFill/>
                    </a:lnT>
                    <a:lnB>
                      <a:noFill/>
                    </a:lnB>
                  </a:tcPr>
                </a:tc>
                <a:extLst>
                  <a:ext uri="{0D108BD9-81ED-4DB2-BD59-A6C34878D82A}">
                    <a16:rowId xmlns:a16="http://schemas.microsoft.com/office/drawing/2014/main" val="2225957936"/>
                  </a:ext>
                </a:extLst>
              </a:tr>
            </a:tbl>
          </a:graphicData>
        </a:graphic>
      </p:graphicFrame>
      <p:graphicFrame>
        <p:nvGraphicFramePr>
          <p:cNvPr id="4" name="Chart 3">
            <a:extLst>
              <a:ext uri="{FF2B5EF4-FFF2-40B4-BE49-F238E27FC236}">
                <a16:creationId xmlns:a16="http://schemas.microsoft.com/office/drawing/2014/main" id="{92B30916-7259-438A-BABC-4E3B5E23DE0D}"/>
              </a:ext>
            </a:extLst>
          </p:cNvPr>
          <p:cNvGraphicFramePr/>
          <p:nvPr/>
        </p:nvGraphicFramePr>
        <p:xfrm>
          <a:off x="1124878" y="1247745"/>
          <a:ext cx="9204413" cy="41765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5D80D5B-D315-45B5-832F-320C4BCFBBF6}"/>
              </a:ext>
            </a:extLst>
          </p:cNvPr>
          <p:cNvSpPr txBox="1"/>
          <p:nvPr/>
        </p:nvSpPr>
        <p:spPr>
          <a:xfrm>
            <a:off x="321335" y="139749"/>
            <a:ext cx="11785605" cy="441211"/>
          </a:xfrm>
          <a:prstGeom prst="rect">
            <a:avLst/>
          </a:prstGeom>
          <a:noFill/>
        </p:spPr>
        <p:txBody>
          <a:bodyPr wrap="square" rtlCol="0">
            <a:spAutoFit/>
          </a:bodyPr>
          <a:lstStyle/>
          <a:p>
            <a:pPr defTabSz="1219170" fontAlgn="base">
              <a:spcBef>
                <a:spcPct val="0"/>
              </a:spcBef>
              <a:spcAft>
                <a:spcPct val="0"/>
              </a:spcAft>
              <a:defRPr/>
            </a:pPr>
            <a:r>
              <a:rPr lang="en-US" sz="2267" b="1" dirty="0">
                <a:solidFill>
                  <a:prstClr val="black"/>
                </a:solidFill>
                <a:latin typeface="Arial" panose="020B0604020202020204" pitchFamily="34" charset="0"/>
                <a:ea typeface="ＭＳ Ｐゴシック"/>
                <a:cs typeface="Arial" panose="020B0604020202020204" pitchFamily="34" charset="0"/>
              </a:rPr>
              <a:t>Rural families use home-based family child care more often than urban families</a:t>
            </a:r>
            <a:r>
              <a:rPr lang="en-US" sz="2267" b="1" dirty="0">
                <a:solidFill>
                  <a:prstClr val="black"/>
                </a:solidFill>
                <a:latin typeface="Times"/>
                <a:ea typeface="ＭＳ Ｐゴシック"/>
              </a:rPr>
              <a:t> </a:t>
            </a:r>
          </a:p>
        </p:txBody>
      </p:sp>
      <p:sp>
        <p:nvSpPr>
          <p:cNvPr id="8" name="TextBox 7">
            <a:extLst>
              <a:ext uri="{FF2B5EF4-FFF2-40B4-BE49-F238E27FC236}">
                <a16:creationId xmlns:a16="http://schemas.microsoft.com/office/drawing/2014/main" id="{50E30FDF-6095-4E8F-B602-76725D4ED60E}"/>
              </a:ext>
            </a:extLst>
          </p:cNvPr>
          <p:cNvSpPr txBox="1"/>
          <p:nvPr/>
        </p:nvSpPr>
        <p:spPr>
          <a:xfrm>
            <a:off x="1124877" y="1022043"/>
            <a:ext cx="11388651" cy="379656"/>
          </a:xfrm>
          <a:prstGeom prst="rect">
            <a:avLst/>
          </a:prstGeom>
          <a:noFill/>
        </p:spPr>
        <p:txBody>
          <a:bodyPr wrap="square" rtlCol="0">
            <a:spAutoFit/>
          </a:bodyPr>
          <a:lstStyle/>
          <a:p>
            <a:pPr defTabSz="1219170" fontAlgn="base">
              <a:spcBef>
                <a:spcPct val="0"/>
              </a:spcBef>
              <a:spcAft>
                <a:spcPct val="0"/>
              </a:spcAft>
              <a:defRPr/>
            </a:pPr>
            <a:r>
              <a:rPr lang="en-US" sz="1867" dirty="0">
                <a:solidFill>
                  <a:prstClr val="black"/>
                </a:solidFill>
                <a:latin typeface="Arial" panose="020B0604020202020204" pitchFamily="34" charset="0"/>
                <a:ea typeface="ＭＳ Ｐゴシック"/>
                <a:cs typeface="Arial" panose="020B0604020202020204" pitchFamily="34" charset="0"/>
              </a:rPr>
              <a:t>Percent of children with employed mothers in each primary child care arrangement, 2016</a:t>
            </a:r>
            <a:endParaRPr lang="en-US" sz="1867" dirty="0">
              <a:solidFill>
                <a:prstClr val="black"/>
              </a:solidFill>
              <a:latin typeface="Times"/>
              <a:ea typeface="ＭＳ Ｐゴシック"/>
            </a:endParaRPr>
          </a:p>
        </p:txBody>
      </p:sp>
    </p:spTree>
    <p:extLst>
      <p:ext uri="{BB962C8B-B14F-4D97-AF65-F5344CB8AC3E}">
        <p14:creationId xmlns:p14="http://schemas.microsoft.com/office/powerpoint/2010/main" val="3741477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3788-05DE-4F96-8FD2-9DB716BEAC30}"/>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EACFC066-73A1-4436-86C5-DED4F377C732}"/>
              </a:ext>
            </a:extLst>
          </p:cNvPr>
          <p:cNvSpPr>
            <a:spLocks noGrp="1"/>
          </p:cNvSpPr>
          <p:nvPr>
            <p:ph idx="1"/>
          </p:nvPr>
        </p:nvSpPr>
        <p:spPr/>
        <p:txBody>
          <a:bodyPr/>
          <a:lstStyle/>
          <a:p>
            <a:pPr>
              <a:lnSpc>
                <a:spcPct val="118000"/>
              </a:lnSpc>
            </a:pPr>
            <a:r>
              <a:rPr lang="en-US" dirty="0"/>
              <a:t>Child care supports the future and current workforce </a:t>
            </a:r>
          </a:p>
          <a:p>
            <a:pPr>
              <a:lnSpc>
                <a:spcPct val="118000"/>
              </a:lnSpc>
            </a:pPr>
            <a:r>
              <a:rPr lang="en-US" dirty="0"/>
              <a:t>Child care business model faces several challenges, including thin profit margins and low wages</a:t>
            </a:r>
          </a:p>
          <a:p>
            <a:pPr>
              <a:lnSpc>
                <a:spcPct val="118000"/>
              </a:lnSpc>
            </a:pPr>
            <a:r>
              <a:rPr lang="en-US" dirty="0"/>
              <a:t>Rural families more likely to use family child care and live in a childcare desert</a:t>
            </a:r>
          </a:p>
          <a:p>
            <a:pPr>
              <a:lnSpc>
                <a:spcPct val="118000"/>
              </a:lnSpc>
            </a:pPr>
            <a:r>
              <a:rPr lang="en-US" dirty="0"/>
              <a:t>Not all rural communities are the same, and solutions will reflect industries, geographies, and racial and ethnic composition</a:t>
            </a:r>
            <a:endParaRPr lang="en-US" sz="3733" dirty="0"/>
          </a:p>
        </p:txBody>
      </p:sp>
    </p:spTree>
    <p:extLst>
      <p:ext uri="{BB962C8B-B14F-4D97-AF65-F5344CB8AC3E}">
        <p14:creationId xmlns:p14="http://schemas.microsoft.com/office/powerpoint/2010/main" val="264318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3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33">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35">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37">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3" name="Rectangle 39">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1">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F31D43A-E154-4AFF-8891-0F70E5779B45}"/>
              </a:ext>
            </a:extLst>
          </p:cNvPr>
          <p:cNvPicPr>
            <a:picLocks noChangeAspect="1"/>
          </p:cNvPicPr>
          <p:nvPr/>
        </p:nvPicPr>
        <p:blipFill>
          <a:blip r:embed="rId3"/>
          <a:srcRect/>
          <a:stretch/>
        </p:blipFill>
        <p:spPr>
          <a:xfrm>
            <a:off x="665181" y="1760734"/>
            <a:ext cx="2840048" cy="3173787"/>
          </a:xfrm>
          <a:prstGeom prst="rect">
            <a:avLst/>
          </a:prstGeom>
        </p:spPr>
      </p:pic>
      <p:sp>
        <p:nvSpPr>
          <p:cNvPr id="7" name="TextBox 6">
            <a:extLst>
              <a:ext uri="{FF2B5EF4-FFF2-40B4-BE49-F238E27FC236}">
                <a16:creationId xmlns:a16="http://schemas.microsoft.com/office/drawing/2014/main" id="{22019730-B1B8-4A04-9B9E-47407FAF46D1}"/>
              </a:ext>
            </a:extLst>
          </p:cNvPr>
          <p:cNvSpPr txBox="1"/>
          <p:nvPr/>
        </p:nvSpPr>
        <p:spPr>
          <a:xfrm>
            <a:off x="4703729" y="2217610"/>
            <a:ext cx="6823091" cy="2185214"/>
          </a:xfrm>
          <a:prstGeom prst="rect">
            <a:avLst/>
          </a:prstGeom>
          <a:noFill/>
        </p:spPr>
        <p:txBody>
          <a:bodyPr wrap="square" rtlCol="0">
            <a:spAutoFit/>
          </a:bodyPr>
          <a:lstStyle/>
          <a:p>
            <a:r>
              <a:rPr lang="en-US" sz="2000" b="1" dirty="0">
                <a:solidFill>
                  <a:schemeClr val="bg1"/>
                </a:solidFill>
              </a:rPr>
              <a:t>Child Care in Rural Wisconsin</a:t>
            </a:r>
          </a:p>
          <a:p>
            <a:endParaRPr lang="en-US" sz="2000" b="1" dirty="0">
              <a:solidFill>
                <a:schemeClr val="bg1"/>
              </a:solidFill>
            </a:endParaRPr>
          </a:p>
          <a:p>
            <a:r>
              <a:rPr lang="en-US" sz="3200" b="1" dirty="0">
                <a:solidFill>
                  <a:schemeClr val="bg1"/>
                </a:solidFill>
              </a:rPr>
              <a:t>Corrine Hendrickson</a:t>
            </a:r>
          </a:p>
          <a:p>
            <a:r>
              <a:rPr lang="en-US" sz="3200" dirty="0">
                <a:solidFill>
                  <a:schemeClr val="bg1"/>
                </a:solidFill>
              </a:rPr>
              <a:t>Owner/Operator</a:t>
            </a:r>
          </a:p>
          <a:p>
            <a:r>
              <a:rPr lang="en-US" sz="3200" dirty="0">
                <a:solidFill>
                  <a:schemeClr val="bg1"/>
                </a:solidFill>
              </a:rPr>
              <a:t>Corrine’s Little Explorers Care Center</a:t>
            </a:r>
          </a:p>
        </p:txBody>
      </p:sp>
    </p:spTree>
    <p:extLst>
      <p:ext uri="{BB962C8B-B14F-4D97-AF65-F5344CB8AC3E}">
        <p14:creationId xmlns:p14="http://schemas.microsoft.com/office/powerpoint/2010/main" val="55491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1B9899-3F3E-4F0A-945A-7EB1B40DE754}"/>
              </a:ext>
            </a:extLst>
          </p:cNvPr>
          <p:cNvSpPr txBox="1"/>
          <p:nvPr/>
        </p:nvSpPr>
        <p:spPr>
          <a:xfrm>
            <a:off x="0" y="691752"/>
            <a:ext cx="12192000" cy="584775"/>
          </a:xfrm>
          <a:prstGeom prst="rect">
            <a:avLst/>
          </a:prstGeom>
          <a:noFill/>
        </p:spPr>
        <p:txBody>
          <a:bodyPr wrap="square" rtlCol="0">
            <a:spAutoFit/>
          </a:bodyPr>
          <a:lstStyle/>
          <a:p>
            <a:pPr algn="ctr"/>
            <a:r>
              <a:rPr lang="en-US" sz="3200" dirty="0">
                <a:latin typeface="+mj-lt"/>
                <a:cs typeface="Calibri" panose="020F0502020204030204" pitchFamily="34" charset="0"/>
              </a:rPr>
              <a:t>Today’s Event Partners</a:t>
            </a:r>
          </a:p>
        </p:txBody>
      </p:sp>
      <p:sp>
        <p:nvSpPr>
          <p:cNvPr id="4" name="TextBox 3">
            <a:extLst>
              <a:ext uri="{FF2B5EF4-FFF2-40B4-BE49-F238E27FC236}">
                <a16:creationId xmlns:a16="http://schemas.microsoft.com/office/drawing/2014/main" id="{7AC1D523-3EC4-4C36-BF05-963AC617D28C}"/>
              </a:ext>
            </a:extLst>
          </p:cNvPr>
          <p:cNvSpPr txBox="1"/>
          <p:nvPr/>
        </p:nvSpPr>
        <p:spPr>
          <a:xfrm>
            <a:off x="2294283" y="5014051"/>
            <a:ext cx="7603434" cy="1569660"/>
          </a:xfrm>
          <a:prstGeom prst="rect">
            <a:avLst/>
          </a:prstGeom>
          <a:solidFill>
            <a:schemeClr val="accent2"/>
          </a:solidFill>
        </p:spPr>
        <p:txBody>
          <a:bodyPr wrap="square" rtlCol="0">
            <a:spAutoFit/>
          </a:bodyPr>
          <a:lstStyle/>
          <a:p>
            <a:pPr algn="ctr"/>
            <a:r>
              <a:rPr lang="en-US" sz="2400" u="sng" dirty="0">
                <a:solidFill>
                  <a:schemeClr val="bg1"/>
                </a:solidFill>
                <a:effectLst>
                  <a:outerShdw blurRad="38100" dist="38100" dir="2700000" algn="tl">
                    <a:srgbClr val="000000">
                      <a:alpha val="43137"/>
                    </a:srgbClr>
                  </a:outerShdw>
                </a:effectLst>
              </a:rPr>
              <a:t>Welcome</a:t>
            </a:r>
          </a:p>
          <a:p>
            <a:pPr algn="ctr"/>
            <a:r>
              <a:rPr lang="en-US" sz="2400" dirty="0">
                <a:solidFill>
                  <a:schemeClr val="bg1"/>
                </a:solidFill>
                <a:effectLst>
                  <a:outerShdw blurRad="38100" dist="38100" dir="2700000" algn="tl">
                    <a:srgbClr val="000000">
                      <a:alpha val="43137"/>
                    </a:srgbClr>
                  </a:outerShdw>
                </a:effectLst>
              </a:rPr>
              <a:t>Rob Grunewald</a:t>
            </a:r>
          </a:p>
          <a:p>
            <a:pPr algn="ctr"/>
            <a:r>
              <a:rPr lang="en-US" sz="2400" dirty="0">
                <a:solidFill>
                  <a:schemeClr val="bg1"/>
                </a:solidFill>
                <a:effectLst>
                  <a:outerShdw blurRad="38100" dist="38100" dir="2700000" algn="tl">
                    <a:srgbClr val="000000">
                      <a:alpha val="43137"/>
                    </a:srgbClr>
                  </a:outerShdw>
                </a:effectLst>
              </a:rPr>
              <a:t>Economist, Community Development and Engagement</a:t>
            </a:r>
          </a:p>
          <a:p>
            <a:pPr algn="ctr"/>
            <a:r>
              <a:rPr lang="en-US" sz="2400" dirty="0">
                <a:solidFill>
                  <a:schemeClr val="bg1"/>
                </a:solidFill>
                <a:effectLst>
                  <a:outerShdw blurRad="38100" dist="38100" dir="2700000" algn="tl">
                    <a:srgbClr val="000000">
                      <a:alpha val="43137"/>
                    </a:srgbClr>
                  </a:outerShdw>
                </a:effectLst>
              </a:rPr>
              <a:t>Federal Reserve Bank of Minneapolis</a:t>
            </a:r>
          </a:p>
        </p:txBody>
      </p:sp>
      <p:pic>
        <p:nvPicPr>
          <p:cNvPr id="6" name="Picture 5" descr="A picture containing food&#10;&#10;Description automatically generated">
            <a:extLst>
              <a:ext uri="{FF2B5EF4-FFF2-40B4-BE49-F238E27FC236}">
                <a16:creationId xmlns:a16="http://schemas.microsoft.com/office/drawing/2014/main" id="{4930B04D-AC9C-4EA0-BD38-3C99B106B273}"/>
              </a:ext>
            </a:extLst>
          </p:cNvPr>
          <p:cNvPicPr>
            <a:picLocks noChangeAspect="1"/>
          </p:cNvPicPr>
          <p:nvPr/>
        </p:nvPicPr>
        <p:blipFill>
          <a:blip r:embed="rId2"/>
          <a:stretch>
            <a:fillRect/>
          </a:stretch>
        </p:blipFill>
        <p:spPr>
          <a:xfrm>
            <a:off x="579938" y="1459415"/>
            <a:ext cx="3428690" cy="1485483"/>
          </a:xfrm>
          <a:prstGeom prst="rect">
            <a:avLst/>
          </a:prstGeom>
        </p:spPr>
      </p:pic>
      <p:pic>
        <p:nvPicPr>
          <p:cNvPr id="10" name="Picture 9" descr="A picture containing object, clock&#10;&#10;Description automatically generated">
            <a:extLst>
              <a:ext uri="{FF2B5EF4-FFF2-40B4-BE49-F238E27FC236}">
                <a16:creationId xmlns:a16="http://schemas.microsoft.com/office/drawing/2014/main" id="{B3316956-F700-4A83-82F1-0BD8D9E87E81}"/>
              </a:ext>
            </a:extLst>
          </p:cNvPr>
          <p:cNvPicPr>
            <a:picLocks noChangeAspect="1"/>
          </p:cNvPicPr>
          <p:nvPr/>
        </p:nvPicPr>
        <p:blipFill>
          <a:blip r:embed="rId3"/>
          <a:stretch>
            <a:fillRect/>
          </a:stretch>
        </p:blipFill>
        <p:spPr>
          <a:xfrm>
            <a:off x="2350035" y="3394837"/>
            <a:ext cx="3317185" cy="1018003"/>
          </a:xfrm>
          <a:prstGeom prst="rect">
            <a:avLst/>
          </a:prstGeom>
        </p:spPr>
      </p:pic>
      <p:pic>
        <p:nvPicPr>
          <p:cNvPr id="14" name="Picture 13" descr="A close up of a sign&#10;&#10;Description automatically generated">
            <a:extLst>
              <a:ext uri="{FF2B5EF4-FFF2-40B4-BE49-F238E27FC236}">
                <a16:creationId xmlns:a16="http://schemas.microsoft.com/office/drawing/2014/main" id="{7B767EE5-C8D2-4564-9668-F252F749D5B9}"/>
              </a:ext>
            </a:extLst>
          </p:cNvPr>
          <p:cNvPicPr>
            <a:picLocks noChangeAspect="1"/>
          </p:cNvPicPr>
          <p:nvPr/>
        </p:nvPicPr>
        <p:blipFill>
          <a:blip r:embed="rId4"/>
          <a:stretch>
            <a:fillRect/>
          </a:stretch>
        </p:blipFill>
        <p:spPr>
          <a:xfrm>
            <a:off x="6743906" y="3131334"/>
            <a:ext cx="3163761" cy="1496869"/>
          </a:xfrm>
          <a:prstGeom prst="rect">
            <a:avLst/>
          </a:prstGeom>
        </p:spPr>
      </p:pic>
      <p:pic>
        <p:nvPicPr>
          <p:cNvPr id="16" name="Picture 15" descr="A close up of a sign&#10;&#10;Description automatically generated">
            <a:extLst>
              <a:ext uri="{FF2B5EF4-FFF2-40B4-BE49-F238E27FC236}">
                <a16:creationId xmlns:a16="http://schemas.microsoft.com/office/drawing/2014/main" id="{62271829-96F3-41FF-9375-D0B9CBC37138}"/>
              </a:ext>
            </a:extLst>
          </p:cNvPr>
          <p:cNvPicPr>
            <a:picLocks noChangeAspect="1"/>
          </p:cNvPicPr>
          <p:nvPr/>
        </p:nvPicPr>
        <p:blipFill>
          <a:blip r:embed="rId5"/>
          <a:stretch>
            <a:fillRect/>
          </a:stretch>
        </p:blipFill>
        <p:spPr>
          <a:xfrm>
            <a:off x="8325787" y="1588009"/>
            <a:ext cx="3428690" cy="1017178"/>
          </a:xfrm>
          <a:prstGeom prst="rect">
            <a:avLst/>
          </a:prstGeom>
        </p:spPr>
      </p:pic>
      <p:pic>
        <p:nvPicPr>
          <p:cNvPr id="5" name="Picture 4" descr="Logo&#10;&#10;Description automatically generated">
            <a:extLst>
              <a:ext uri="{FF2B5EF4-FFF2-40B4-BE49-F238E27FC236}">
                <a16:creationId xmlns:a16="http://schemas.microsoft.com/office/drawing/2014/main" id="{CA9E7D25-C049-4178-ABD0-1D2DE7AE0BBE}"/>
              </a:ext>
            </a:extLst>
          </p:cNvPr>
          <p:cNvPicPr>
            <a:picLocks noChangeAspect="1"/>
          </p:cNvPicPr>
          <p:nvPr/>
        </p:nvPicPr>
        <p:blipFill>
          <a:blip r:embed="rId6"/>
          <a:stretch>
            <a:fillRect/>
          </a:stretch>
        </p:blipFill>
        <p:spPr>
          <a:xfrm>
            <a:off x="5191557" y="1363335"/>
            <a:ext cx="1808886" cy="1808886"/>
          </a:xfrm>
          <a:prstGeom prst="rect">
            <a:avLst/>
          </a:prstGeom>
        </p:spPr>
      </p:pic>
    </p:spTree>
    <p:extLst>
      <p:ext uri="{BB962C8B-B14F-4D97-AF65-F5344CB8AC3E}">
        <p14:creationId xmlns:p14="http://schemas.microsoft.com/office/powerpoint/2010/main" val="357358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3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33">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35">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37">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3" name="Rectangle 39">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1">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F31D43A-E154-4AFF-8891-0F70E5779B45}"/>
              </a:ext>
            </a:extLst>
          </p:cNvPr>
          <p:cNvPicPr>
            <a:picLocks noChangeAspect="1"/>
          </p:cNvPicPr>
          <p:nvPr/>
        </p:nvPicPr>
        <p:blipFill>
          <a:blip r:embed="rId2"/>
          <a:srcRect l="1873" r="1873"/>
          <a:stretch/>
        </p:blipFill>
        <p:spPr>
          <a:xfrm>
            <a:off x="396419" y="1909188"/>
            <a:ext cx="3220988" cy="3346370"/>
          </a:xfrm>
          <a:prstGeom prst="rect">
            <a:avLst/>
          </a:prstGeom>
        </p:spPr>
      </p:pic>
      <p:sp>
        <p:nvSpPr>
          <p:cNvPr id="7" name="TextBox 6">
            <a:extLst>
              <a:ext uri="{FF2B5EF4-FFF2-40B4-BE49-F238E27FC236}">
                <a16:creationId xmlns:a16="http://schemas.microsoft.com/office/drawing/2014/main" id="{22019730-B1B8-4A04-9B9E-47407FAF46D1}"/>
              </a:ext>
            </a:extLst>
          </p:cNvPr>
          <p:cNvSpPr txBox="1"/>
          <p:nvPr/>
        </p:nvSpPr>
        <p:spPr>
          <a:xfrm>
            <a:off x="4445663" y="2367171"/>
            <a:ext cx="6823091" cy="2123658"/>
          </a:xfrm>
          <a:prstGeom prst="rect">
            <a:avLst/>
          </a:prstGeom>
          <a:noFill/>
        </p:spPr>
        <p:txBody>
          <a:bodyPr wrap="square" rtlCol="0">
            <a:spAutoFit/>
          </a:bodyPr>
          <a:lstStyle/>
          <a:p>
            <a:r>
              <a:rPr lang="en-US" sz="2000" dirty="0">
                <a:solidFill>
                  <a:schemeClr val="bg1"/>
                </a:solidFill>
              </a:rPr>
              <a:t>Child Care on Tribal Lands</a:t>
            </a:r>
          </a:p>
          <a:p>
            <a:endParaRPr lang="en-US" sz="1600" b="1" dirty="0">
              <a:solidFill>
                <a:schemeClr val="bg1"/>
              </a:solidFill>
            </a:endParaRPr>
          </a:p>
          <a:p>
            <a:r>
              <a:rPr lang="en-US" sz="3200" b="1" dirty="0">
                <a:solidFill>
                  <a:schemeClr val="bg1"/>
                </a:solidFill>
              </a:rPr>
              <a:t>Barb Fabre</a:t>
            </a:r>
          </a:p>
          <a:p>
            <a:r>
              <a:rPr lang="en-US" sz="3200" dirty="0">
                <a:solidFill>
                  <a:schemeClr val="bg1"/>
                </a:solidFill>
              </a:rPr>
              <a:t>CEO</a:t>
            </a:r>
          </a:p>
          <a:p>
            <a:r>
              <a:rPr lang="en-US" sz="3200" dirty="0">
                <a:solidFill>
                  <a:schemeClr val="bg1"/>
                </a:solidFill>
              </a:rPr>
              <a:t>Indigenous Visioning</a:t>
            </a:r>
            <a:endParaRPr lang="en-US" sz="2800" dirty="0">
              <a:solidFill>
                <a:schemeClr val="bg1"/>
              </a:solidFill>
            </a:endParaRPr>
          </a:p>
        </p:txBody>
      </p:sp>
    </p:spTree>
    <p:extLst>
      <p:ext uri="{BB962C8B-B14F-4D97-AF65-F5344CB8AC3E}">
        <p14:creationId xmlns:p14="http://schemas.microsoft.com/office/powerpoint/2010/main" val="158424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3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33">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35">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37">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3" name="Rectangle 39">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1">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F31D43A-E154-4AFF-8891-0F70E5779B45}"/>
              </a:ext>
            </a:extLst>
          </p:cNvPr>
          <p:cNvPicPr>
            <a:picLocks noChangeAspect="1"/>
          </p:cNvPicPr>
          <p:nvPr/>
        </p:nvPicPr>
        <p:blipFill rotWithShape="1">
          <a:blip r:embed="rId2"/>
          <a:srcRect t="493" b="24582"/>
          <a:stretch/>
        </p:blipFill>
        <p:spPr>
          <a:xfrm>
            <a:off x="482600" y="1949496"/>
            <a:ext cx="3427781" cy="3215471"/>
          </a:xfrm>
          <a:prstGeom prst="rect">
            <a:avLst/>
          </a:prstGeom>
        </p:spPr>
      </p:pic>
      <p:sp>
        <p:nvSpPr>
          <p:cNvPr id="7" name="TextBox 6">
            <a:extLst>
              <a:ext uri="{FF2B5EF4-FFF2-40B4-BE49-F238E27FC236}">
                <a16:creationId xmlns:a16="http://schemas.microsoft.com/office/drawing/2014/main" id="{22019730-B1B8-4A04-9B9E-47407FAF46D1}"/>
              </a:ext>
            </a:extLst>
          </p:cNvPr>
          <p:cNvSpPr txBox="1"/>
          <p:nvPr/>
        </p:nvSpPr>
        <p:spPr>
          <a:xfrm>
            <a:off x="4308362" y="2279959"/>
            <a:ext cx="7467570" cy="2369880"/>
          </a:xfrm>
          <a:prstGeom prst="rect">
            <a:avLst/>
          </a:prstGeom>
          <a:noFill/>
        </p:spPr>
        <p:txBody>
          <a:bodyPr wrap="square" rtlCol="0">
            <a:spAutoFit/>
          </a:bodyPr>
          <a:lstStyle/>
          <a:p>
            <a:r>
              <a:rPr lang="en-US" sz="2000" dirty="0">
                <a:solidFill>
                  <a:schemeClr val="bg1"/>
                </a:solidFill>
              </a:rPr>
              <a:t>Child Care in Southwest Virginia</a:t>
            </a:r>
            <a:endParaRPr lang="en-US" sz="2000" b="1" dirty="0">
              <a:solidFill>
                <a:schemeClr val="bg1"/>
              </a:solidFill>
            </a:endParaRPr>
          </a:p>
          <a:p>
            <a:endParaRPr lang="en-US" sz="1600" b="1" dirty="0">
              <a:solidFill>
                <a:schemeClr val="bg1"/>
              </a:solidFill>
            </a:endParaRPr>
          </a:p>
          <a:p>
            <a:r>
              <a:rPr lang="en-US" sz="3200" b="1" dirty="0">
                <a:solidFill>
                  <a:schemeClr val="bg1"/>
                </a:solidFill>
              </a:rPr>
              <a:t>Travis Staton</a:t>
            </a:r>
          </a:p>
          <a:p>
            <a:endParaRPr lang="en-US" sz="1600" dirty="0">
              <a:solidFill>
                <a:schemeClr val="bg1"/>
              </a:solidFill>
            </a:endParaRPr>
          </a:p>
          <a:p>
            <a:r>
              <a:rPr lang="en-US" sz="3200" dirty="0">
                <a:solidFill>
                  <a:schemeClr val="bg1"/>
                </a:solidFill>
              </a:rPr>
              <a:t>CEO</a:t>
            </a:r>
          </a:p>
          <a:p>
            <a:r>
              <a:rPr lang="en-US" sz="3200" dirty="0">
                <a:solidFill>
                  <a:schemeClr val="bg1"/>
                </a:solidFill>
              </a:rPr>
              <a:t>United Way of Southwest Virginia</a:t>
            </a:r>
            <a:endParaRPr lang="en-US" sz="2800" dirty="0">
              <a:solidFill>
                <a:schemeClr val="bg1"/>
              </a:solidFill>
            </a:endParaRPr>
          </a:p>
        </p:txBody>
      </p:sp>
    </p:spTree>
    <p:extLst>
      <p:ext uri="{BB962C8B-B14F-4D97-AF65-F5344CB8AC3E}">
        <p14:creationId xmlns:p14="http://schemas.microsoft.com/office/powerpoint/2010/main" val="2975019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3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33">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35">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37">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3" name="Rectangle 39">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1">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F31D43A-E154-4AFF-8891-0F70E5779B45}"/>
              </a:ext>
            </a:extLst>
          </p:cNvPr>
          <p:cNvPicPr>
            <a:picLocks noChangeAspect="1"/>
          </p:cNvPicPr>
          <p:nvPr/>
        </p:nvPicPr>
        <p:blipFill>
          <a:blip r:embed="rId2"/>
          <a:srcRect t="3097" b="3097"/>
          <a:stretch/>
        </p:blipFill>
        <p:spPr>
          <a:xfrm>
            <a:off x="482600" y="1949496"/>
            <a:ext cx="3427781" cy="3215471"/>
          </a:xfrm>
          <a:prstGeom prst="rect">
            <a:avLst/>
          </a:prstGeom>
        </p:spPr>
      </p:pic>
      <p:sp>
        <p:nvSpPr>
          <p:cNvPr id="7" name="TextBox 6">
            <a:extLst>
              <a:ext uri="{FF2B5EF4-FFF2-40B4-BE49-F238E27FC236}">
                <a16:creationId xmlns:a16="http://schemas.microsoft.com/office/drawing/2014/main" id="{22019730-B1B8-4A04-9B9E-47407FAF46D1}"/>
              </a:ext>
            </a:extLst>
          </p:cNvPr>
          <p:cNvSpPr txBox="1"/>
          <p:nvPr/>
        </p:nvSpPr>
        <p:spPr>
          <a:xfrm>
            <a:off x="4308362" y="2279959"/>
            <a:ext cx="7467570" cy="2369880"/>
          </a:xfrm>
          <a:prstGeom prst="rect">
            <a:avLst/>
          </a:prstGeom>
          <a:noFill/>
        </p:spPr>
        <p:txBody>
          <a:bodyPr wrap="square" rtlCol="0">
            <a:spAutoFit/>
          </a:bodyPr>
          <a:lstStyle/>
          <a:p>
            <a:r>
              <a:rPr lang="en-US" sz="2000" dirty="0">
                <a:solidFill>
                  <a:schemeClr val="bg1"/>
                </a:solidFill>
              </a:rPr>
              <a:t>Child Care in Vermont</a:t>
            </a:r>
            <a:endParaRPr lang="en-US" sz="2000" b="1" dirty="0">
              <a:solidFill>
                <a:schemeClr val="bg1"/>
              </a:solidFill>
            </a:endParaRPr>
          </a:p>
          <a:p>
            <a:endParaRPr lang="en-US" sz="1600" b="1" dirty="0">
              <a:solidFill>
                <a:schemeClr val="bg1"/>
              </a:solidFill>
            </a:endParaRPr>
          </a:p>
          <a:p>
            <a:r>
              <a:rPr lang="en-US" sz="3200" b="1" dirty="0">
                <a:solidFill>
                  <a:schemeClr val="bg1"/>
                </a:solidFill>
              </a:rPr>
              <a:t>Aly Richards</a:t>
            </a:r>
          </a:p>
          <a:p>
            <a:endParaRPr lang="en-US" sz="1600" dirty="0">
              <a:solidFill>
                <a:schemeClr val="bg1"/>
              </a:solidFill>
            </a:endParaRPr>
          </a:p>
          <a:p>
            <a:r>
              <a:rPr lang="en-US" sz="3200" dirty="0">
                <a:solidFill>
                  <a:schemeClr val="bg1"/>
                </a:solidFill>
              </a:rPr>
              <a:t>CEO</a:t>
            </a:r>
          </a:p>
          <a:p>
            <a:r>
              <a:rPr lang="en-US" sz="3200" dirty="0">
                <a:solidFill>
                  <a:schemeClr val="bg1"/>
                </a:solidFill>
              </a:rPr>
              <a:t>Let’s Grow Kids</a:t>
            </a:r>
            <a:endParaRPr lang="en-US" sz="2800" dirty="0">
              <a:solidFill>
                <a:schemeClr val="bg1"/>
              </a:solidFill>
            </a:endParaRPr>
          </a:p>
        </p:txBody>
      </p:sp>
    </p:spTree>
    <p:extLst>
      <p:ext uri="{BB962C8B-B14F-4D97-AF65-F5344CB8AC3E}">
        <p14:creationId xmlns:p14="http://schemas.microsoft.com/office/powerpoint/2010/main" val="3070283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A386-23A0-4FB7-A48F-DB50411D575D}"/>
              </a:ext>
            </a:extLst>
          </p:cNvPr>
          <p:cNvSpPr>
            <a:spLocks noGrp="1"/>
          </p:cNvSpPr>
          <p:nvPr>
            <p:ph type="title"/>
          </p:nvPr>
        </p:nvSpPr>
        <p:spPr>
          <a:xfrm>
            <a:off x="581192" y="737937"/>
            <a:ext cx="11029616" cy="978019"/>
          </a:xfrm>
        </p:spPr>
        <p:txBody>
          <a:bodyPr>
            <a:normAutofit/>
          </a:bodyPr>
          <a:lstStyle/>
          <a:p>
            <a:pPr algn="ctr"/>
            <a:r>
              <a:rPr lang="en-US" sz="4400" dirty="0">
                <a:latin typeface="Calibri" panose="020F0502020204030204" pitchFamily="34" charset="0"/>
                <a:cs typeface="Calibri" panose="020F0502020204030204" pitchFamily="34" charset="0"/>
              </a:rPr>
              <a:t>Join us for the breakout room discussion</a:t>
            </a:r>
          </a:p>
        </p:txBody>
      </p:sp>
      <p:sp>
        <p:nvSpPr>
          <p:cNvPr id="3" name="Content Placeholder 2">
            <a:extLst>
              <a:ext uri="{FF2B5EF4-FFF2-40B4-BE49-F238E27FC236}">
                <a16:creationId xmlns:a16="http://schemas.microsoft.com/office/drawing/2014/main" id="{E88D1375-8B36-44B2-B21C-FB5F719F70BF}"/>
              </a:ext>
            </a:extLst>
          </p:cNvPr>
          <p:cNvSpPr>
            <a:spLocks noGrp="1"/>
          </p:cNvSpPr>
          <p:nvPr>
            <p:ph idx="1"/>
          </p:nvPr>
        </p:nvSpPr>
        <p:spPr>
          <a:xfrm>
            <a:off x="419100" y="2000599"/>
            <a:ext cx="11294845" cy="4756336"/>
          </a:xfrm>
        </p:spPr>
        <p:txBody>
          <a:bodyPr>
            <a:normAutofit/>
          </a:bodyPr>
          <a:lstStyle/>
          <a:p>
            <a:r>
              <a:rPr lang="en-US" sz="3000" dirty="0"/>
              <a:t>To enter the breakout session: Simply use the Zoom breakout link provided in the Chat Box.</a:t>
            </a:r>
          </a:p>
          <a:p>
            <a:pPr lvl="1">
              <a:lnSpc>
                <a:spcPct val="100000"/>
              </a:lnSpc>
              <a:spcBef>
                <a:spcPts val="1800"/>
              </a:spcBef>
              <a:buClr>
                <a:srgbClr val="4590B8"/>
              </a:buClr>
            </a:pPr>
            <a:r>
              <a:rPr lang="en-US" sz="2600" dirty="0">
                <a:solidFill>
                  <a:srgbClr val="3D3D3D"/>
                </a:solidFill>
              </a:rPr>
              <a:t>We sent every registered email that link again during this hour.</a:t>
            </a:r>
          </a:p>
          <a:p>
            <a:pPr lvl="1">
              <a:lnSpc>
                <a:spcPct val="100000"/>
              </a:lnSpc>
              <a:spcBef>
                <a:spcPts val="1800"/>
              </a:spcBef>
              <a:buClr>
                <a:srgbClr val="4590B8"/>
              </a:buClr>
            </a:pPr>
            <a:r>
              <a:rPr lang="en-US" sz="2600" dirty="0">
                <a:solidFill>
                  <a:srgbClr val="3D3D3D"/>
                </a:solidFill>
              </a:rPr>
              <a:t>If you did not receive it – please send a note to </a:t>
            </a:r>
            <a:r>
              <a:rPr lang="en-US" sz="2600" dirty="0">
                <a:solidFill>
                  <a:srgbClr val="3D3D3D"/>
                </a:solidFill>
                <a:hlinkClick r:id="rId2">
                  <a:extLst>
                    <a:ext uri="{A12FA001-AC4F-418D-AE19-62706E023703}">
                      <ahyp:hlinkClr xmlns:ahyp="http://schemas.microsoft.com/office/drawing/2018/hyperlinkcolor" val="tx"/>
                    </a:ext>
                  </a:extLst>
                </a:hlinkClick>
              </a:rPr>
              <a:t>csg.program@aspeninstitute.org</a:t>
            </a:r>
            <a:endParaRPr lang="en-US" sz="2600" dirty="0">
              <a:solidFill>
                <a:srgbClr val="3D3D3D"/>
              </a:solidFill>
            </a:endParaRPr>
          </a:p>
          <a:p>
            <a:pPr lvl="1">
              <a:lnSpc>
                <a:spcPct val="100000"/>
              </a:lnSpc>
              <a:spcBef>
                <a:spcPts val="1800"/>
              </a:spcBef>
              <a:buClr>
                <a:srgbClr val="4590B8"/>
              </a:buClr>
            </a:pPr>
            <a:r>
              <a:rPr lang="en-US" sz="2600" dirty="0">
                <a:solidFill>
                  <a:srgbClr val="3D3D3D"/>
                </a:solidFill>
              </a:rPr>
              <a:t>Each room will include one of our speakers and a facilitator – it may take a few minutes to get them sorted into the right room. Chat until they get there!</a:t>
            </a:r>
          </a:p>
          <a:p>
            <a:pPr lvl="1">
              <a:lnSpc>
                <a:spcPct val="100000"/>
              </a:lnSpc>
              <a:spcBef>
                <a:spcPts val="1800"/>
              </a:spcBef>
              <a:buClr>
                <a:srgbClr val="4590B8"/>
              </a:buClr>
            </a:pPr>
            <a:r>
              <a:rPr lang="en-US" sz="2600" dirty="0">
                <a:solidFill>
                  <a:srgbClr val="3D3D3D"/>
                </a:solidFill>
              </a:rPr>
              <a:t>Open discussion!</a:t>
            </a:r>
          </a:p>
          <a:p>
            <a:pPr>
              <a:lnSpc>
                <a:spcPct val="100000"/>
              </a:lnSpc>
              <a:buClr>
                <a:srgbClr val="4590B8"/>
              </a:buClr>
            </a:pPr>
            <a:endParaRPr lang="en-US" dirty="0">
              <a:solidFill>
                <a:srgbClr val="3D3D3D"/>
              </a:solidFill>
            </a:endParaRPr>
          </a:p>
          <a:p>
            <a:pPr>
              <a:lnSpc>
                <a:spcPct val="100000"/>
              </a:lnSpc>
              <a:buClr>
                <a:srgbClr val="4590B8"/>
              </a:buClr>
            </a:pPr>
            <a:endParaRPr lang="en-US" dirty="0">
              <a:solidFill>
                <a:srgbClr val="3D3D3D"/>
              </a:solidFill>
            </a:endParaRPr>
          </a:p>
          <a:p>
            <a:pPr>
              <a:lnSpc>
                <a:spcPct val="100000"/>
              </a:lnSpc>
              <a:spcBef>
                <a:spcPct val="20000"/>
              </a:spcBef>
              <a:spcAft>
                <a:spcPts val="600"/>
              </a:spcAft>
              <a:buClr>
                <a:srgbClr val="4590B8"/>
              </a:buClr>
            </a:pPr>
            <a:endParaRPr lang="en-US" sz="2400" dirty="0">
              <a:solidFill>
                <a:srgbClr val="3D3D3D"/>
              </a:solidFill>
            </a:endParaRPr>
          </a:p>
          <a:p>
            <a:endParaRPr lang="en-US" sz="2800" dirty="0"/>
          </a:p>
        </p:txBody>
      </p:sp>
    </p:spTree>
    <p:extLst>
      <p:ext uri="{BB962C8B-B14F-4D97-AF65-F5344CB8AC3E}">
        <p14:creationId xmlns:p14="http://schemas.microsoft.com/office/powerpoint/2010/main" val="2838409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1B9899-3F3E-4F0A-945A-7EB1B40DE754}"/>
              </a:ext>
            </a:extLst>
          </p:cNvPr>
          <p:cNvSpPr txBox="1"/>
          <p:nvPr/>
        </p:nvSpPr>
        <p:spPr>
          <a:xfrm>
            <a:off x="0" y="691752"/>
            <a:ext cx="121920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Calibri" panose="020F0502020204030204" pitchFamily="34" charset="0"/>
              </a:rPr>
              <a:t>Today’s Event Partners</a:t>
            </a:r>
          </a:p>
        </p:txBody>
      </p:sp>
      <p:sp>
        <p:nvSpPr>
          <p:cNvPr id="4" name="TextBox 3">
            <a:extLst>
              <a:ext uri="{FF2B5EF4-FFF2-40B4-BE49-F238E27FC236}">
                <a16:creationId xmlns:a16="http://schemas.microsoft.com/office/drawing/2014/main" id="{7AC1D523-3EC4-4C36-BF05-963AC617D28C}"/>
              </a:ext>
            </a:extLst>
          </p:cNvPr>
          <p:cNvSpPr txBox="1"/>
          <p:nvPr/>
        </p:nvSpPr>
        <p:spPr>
          <a:xfrm>
            <a:off x="0" y="5207826"/>
            <a:ext cx="12191999" cy="523220"/>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rPr>
              <a:t>See you in the Breakout </a:t>
            </a:r>
            <a:r>
              <a:rPr lang="en-US" sz="2800" dirty="0">
                <a:solidFill>
                  <a:prstClr val="white"/>
                </a:solidFill>
                <a:effectLst>
                  <a:outerShdw blurRad="38100" dist="38100" dir="2700000" algn="tl">
                    <a:srgbClr val="000000">
                      <a:alpha val="43137"/>
                    </a:srgbClr>
                  </a:outerShdw>
                </a:effectLst>
                <a:latin typeface="Gill Sans MT" panose="020B0502020104020203"/>
              </a:rPr>
              <a:t>R</a:t>
            </a:r>
            <a:r>
              <a:rPr kumimoji="0" lang="en-US" sz="2800" b="0" i="0"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Gill Sans MT" panose="020B0502020104020203"/>
              </a:rPr>
              <a:t>oom</a:t>
            </a:r>
            <a:r>
              <a:rPr kumimoji="0" lang="en-US" sz="280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rPr>
              <a:t>!</a:t>
            </a:r>
          </a:p>
        </p:txBody>
      </p:sp>
      <p:pic>
        <p:nvPicPr>
          <p:cNvPr id="6" name="Picture 5" descr="A picture containing food&#10;&#10;Description automatically generated">
            <a:extLst>
              <a:ext uri="{FF2B5EF4-FFF2-40B4-BE49-F238E27FC236}">
                <a16:creationId xmlns:a16="http://schemas.microsoft.com/office/drawing/2014/main" id="{4930B04D-AC9C-4EA0-BD38-3C99B106B273}"/>
              </a:ext>
            </a:extLst>
          </p:cNvPr>
          <p:cNvPicPr>
            <a:picLocks noChangeAspect="1"/>
          </p:cNvPicPr>
          <p:nvPr/>
        </p:nvPicPr>
        <p:blipFill>
          <a:blip r:embed="rId2"/>
          <a:stretch>
            <a:fillRect/>
          </a:stretch>
        </p:blipFill>
        <p:spPr>
          <a:xfrm>
            <a:off x="579938" y="1459415"/>
            <a:ext cx="3428690" cy="1485483"/>
          </a:xfrm>
          <a:prstGeom prst="rect">
            <a:avLst/>
          </a:prstGeom>
        </p:spPr>
      </p:pic>
      <p:pic>
        <p:nvPicPr>
          <p:cNvPr id="10" name="Picture 9" descr="A picture containing object, clock&#10;&#10;Description automatically generated">
            <a:extLst>
              <a:ext uri="{FF2B5EF4-FFF2-40B4-BE49-F238E27FC236}">
                <a16:creationId xmlns:a16="http://schemas.microsoft.com/office/drawing/2014/main" id="{B3316956-F700-4A83-82F1-0BD8D9E87E81}"/>
              </a:ext>
            </a:extLst>
          </p:cNvPr>
          <p:cNvPicPr>
            <a:picLocks noChangeAspect="1"/>
          </p:cNvPicPr>
          <p:nvPr/>
        </p:nvPicPr>
        <p:blipFill>
          <a:blip r:embed="rId3"/>
          <a:stretch>
            <a:fillRect/>
          </a:stretch>
        </p:blipFill>
        <p:spPr>
          <a:xfrm>
            <a:off x="2130910" y="3395535"/>
            <a:ext cx="3317185" cy="1018003"/>
          </a:xfrm>
          <a:prstGeom prst="rect">
            <a:avLst/>
          </a:prstGeom>
        </p:spPr>
      </p:pic>
      <p:pic>
        <p:nvPicPr>
          <p:cNvPr id="14" name="Picture 13" descr="A close up of a sign&#10;&#10;Description automatically generated">
            <a:extLst>
              <a:ext uri="{FF2B5EF4-FFF2-40B4-BE49-F238E27FC236}">
                <a16:creationId xmlns:a16="http://schemas.microsoft.com/office/drawing/2014/main" id="{7B767EE5-C8D2-4564-9668-F252F749D5B9}"/>
              </a:ext>
            </a:extLst>
          </p:cNvPr>
          <p:cNvPicPr>
            <a:picLocks noChangeAspect="1"/>
          </p:cNvPicPr>
          <p:nvPr/>
        </p:nvPicPr>
        <p:blipFill>
          <a:blip r:embed="rId4"/>
          <a:stretch>
            <a:fillRect/>
          </a:stretch>
        </p:blipFill>
        <p:spPr>
          <a:xfrm>
            <a:off x="7095058" y="3108680"/>
            <a:ext cx="3163761" cy="1496869"/>
          </a:xfrm>
          <a:prstGeom prst="rect">
            <a:avLst/>
          </a:prstGeom>
        </p:spPr>
      </p:pic>
      <p:pic>
        <p:nvPicPr>
          <p:cNvPr id="16" name="Picture 15" descr="A close up of a sign&#10;&#10;Description automatically generated">
            <a:extLst>
              <a:ext uri="{FF2B5EF4-FFF2-40B4-BE49-F238E27FC236}">
                <a16:creationId xmlns:a16="http://schemas.microsoft.com/office/drawing/2014/main" id="{62271829-96F3-41FF-9375-D0B9CBC37138}"/>
              </a:ext>
            </a:extLst>
          </p:cNvPr>
          <p:cNvPicPr>
            <a:picLocks noChangeAspect="1"/>
          </p:cNvPicPr>
          <p:nvPr/>
        </p:nvPicPr>
        <p:blipFill>
          <a:blip r:embed="rId5"/>
          <a:stretch>
            <a:fillRect/>
          </a:stretch>
        </p:blipFill>
        <p:spPr>
          <a:xfrm>
            <a:off x="8325787" y="1588009"/>
            <a:ext cx="3428690" cy="1017178"/>
          </a:xfrm>
          <a:prstGeom prst="rect">
            <a:avLst/>
          </a:prstGeom>
        </p:spPr>
      </p:pic>
      <p:pic>
        <p:nvPicPr>
          <p:cNvPr id="5" name="Picture 4" descr="Logo&#10;&#10;Description automatically generated">
            <a:extLst>
              <a:ext uri="{FF2B5EF4-FFF2-40B4-BE49-F238E27FC236}">
                <a16:creationId xmlns:a16="http://schemas.microsoft.com/office/drawing/2014/main" id="{D193CE2F-A104-4C22-BF89-815499690246}"/>
              </a:ext>
            </a:extLst>
          </p:cNvPr>
          <p:cNvPicPr>
            <a:picLocks noChangeAspect="1"/>
          </p:cNvPicPr>
          <p:nvPr/>
        </p:nvPicPr>
        <p:blipFill>
          <a:blip r:embed="rId6"/>
          <a:stretch>
            <a:fillRect/>
          </a:stretch>
        </p:blipFill>
        <p:spPr>
          <a:xfrm>
            <a:off x="5239356" y="1408180"/>
            <a:ext cx="1855702" cy="1855702"/>
          </a:xfrm>
          <a:prstGeom prst="rect">
            <a:avLst/>
          </a:prstGeom>
        </p:spPr>
      </p:pic>
    </p:spTree>
    <p:extLst>
      <p:ext uri="{BB962C8B-B14F-4D97-AF65-F5344CB8AC3E}">
        <p14:creationId xmlns:p14="http://schemas.microsoft.com/office/powerpoint/2010/main" val="1899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E6078-2120-42F0-BC8F-8AE128398BEE}"/>
              </a:ext>
            </a:extLst>
          </p:cNvPr>
          <p:cNvSpPr>
            <a:spLocks noGrp="1"/>
          </p:cNvSpPr>
          <p:nvPr>
            <p:ph type="title"/>
          </p:nvPr>
        </p:nvSpPr>
        <p:spPr>
          <a:xfrm>
            <a:off x="446534" y="1934457"/>
            <a:ext cx="4390858" cy="3903332"/>
          </a:xfrm>
        </p:spPr>
        <p:txBody>
          <a:bodyPr anchor="t">
            <a:normAutofit/>
          </a:bodyPr>
          <a:lstStyle/>
          <a:p>
            <a:r>
              <a:rPr lang="en-US" sz="4000" dirty="0">
                <a:solidFill>
                  <a:schemeClr val="accent2"/>
                </a:solidFill>
              </a:rPr>
              <a:t>Why host/organize </a:t>
            </a:r>
            <a:br>
              <a:rPr lang="en-US" sz="4000" dirty="0">
                <a:solidFill>
                  <a:schemeClr val="accent2"/>
                </a:solidFill>
              </a:rPr>
            </a:br>
            <a:r>
              <a:rPr lang="en-US" sz="4000" dirty="0">
                <a:solidFill>
                  <a:schemeClr val="accent2"/>
                </a:solidFill>
              </a:rPr>
              <a:t>Rural Opportunity and Development</a:t>
            </a:r>
            <a:br>
              <a:rPr lang="en-US" sz="4000" dirty="0">
                <a:solidFill>
                  <a:schemeClr val="accent2"/>
                </a:solidFill>
              </a:rPr>
            </a:br>
            <a:r>
              <a:rPr lang="en-US" sz="4000" dirty="0">
                <a:solidFill>
                  <a:schemeClr val="accent2"/>
                </a:solidFill>
              </a:rPr>
              <a:t>(ROAD) Sessions?</a:t>
            </a:r>
          </a:p>
        </p:txBody>
      </p:sp>
      <p:sp>
        <p:nvSpPr>
          <p:cNvPr id="24" name="Rectangle 16">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0C500C2-FCE5-4D83-B57C-E2DA75772701}"/>
              </a:ext>
            </a:extLst>
          </p:cNvPr>
          <p:cNvSpPr>
            <a:spLocks noGrp="1"/>
          </p:cNvSpPr>
          <p:nvPr>
            <p:ph idx="1"/>
          </p:nvPr>
        </p:nvSpPr>
        <p:spPr>
          <a:xfrm>
            <a:off x="4731025" y="1241725"/>
            <a:ext cx="7014441" cy="4636294"/>
          </a:xfrm>
          <a:ln w="57150">
            <a:noFill/>
          </a:ln>
        </p:spPr>
        <p:txBody>
          <a:bodyPr anchor="t">
            <a:normAutofit lnSpcReduction="10000"/>
          </a:bodyPr>
          <a:lstStyle/>
          <a:p>
            <a:r>
              <a:rPr lang="en-US" sz="2000" dirty="0"/>
              <a:t>Highlight and unpack rural development ideas and strategies that are critical in response to COVID-19 and to long-term rebuilding and recovery. </a:t>
            </a:r>
          </a:p>
          <a:p>
            <a:pPr>
              <a:spcBef>
                <a:spcPts val="1800"/>
              </a:spcBef>
            </a:pPr>
            <a:r>
              <a:rPr lang="en-US" sz="2000" dirty="0"/>
              <a:t>Feature stories of on-the-ground practitioners who have experience, wisdom and savvy to share. </a:t>
            </a:r>
          </a:p>
          <a:p>
            <a:pPr>
              <a:spcBef>
                <a:spcPts val="1800"/>
              </a:spcBef>
            </a:pPr>
            <a:r>
              <a:rPr lang="en-US" sz="2000" dirty="0"/>
              <a:t>Reflect and emphasize the full diversity of rural America –  lifting voices and lived experiences from a wide range of     rural communities and economies. </a:t>
            </a:r>
          </a:p>
          <a:p>
            <a:pPr>
              <a:spcBef>
                <a:spcPts val="1800"/>
              </a:spcBef>
            </a:pPr>
            <a:r>
              <a:rPr lang="en-US" sz="2000" dirty="0"/>
              <a:t>Spotlight rural America’s assets and challenges</a:t>
            </a:r>
          </a:p>
          <a:p>
            <a:pPr>
              <a:spcBef>
                <a:spcPts val="1800"/>
              </a:spcBef>
            </a:pPr>
            <a:r>
              <a:rPr lang="en-US" sz="2000" dirty="0"/>
              <a:t>Infuse practitioner stories and lessons into rural narratives, policymaking and practice across the country</a:t>
            </a:r>
          </a:p>
          <a:p>
            <a:pPr>
              <a:spcBef>
                <a:spcPts val="1800"/>
              </a:spcBef>
            </a:pPr>
            <a:r>
              <a:rPr lang="en-US" sz="2000" dirty="0"/>
              <a:t>Strengthen the networking of organizations serving rural communities and regions.</a:t>
            </a:r>
          </a:p>
        </p:txBody>
      </p:sp>
      <p:sp>
        <p:nvSpPr>
          <p:cNvPr id="25" name="Rectangle 18">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3872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4E6078-2120-42F0-BC8F-8AE128398BEE}"/>
              </a:ext>
            </a:extLst>
          </p:cNvPr>
          <p:cNvSpPr>
            <a:spLocks noGrp="1"/>
          </p:cNvSpPr>
          <p:nvPr>
            <p:ph type="title"/>
          </p:nvPr>
        </p:nvSpPr>
        <p:spPr>
          <a:xfrm>
            <a:off x="927916" y="1023710"/>
            <a:ext cx="3411952" cy="4624327"/>
          </a:xfrm>
        </p:spPr>
        <p:txBody>
          <a:bodyPr anchor="ctr">
            <a:normAutofit/>
          </a:bodyPr>
          <a:lstStyle/>
          <a:p>
            <a:r>
              <a:rPr lang="en-US" sz="3600" dirty="0">
                <a:solidFill>
                  <a:srgbClr val="FFFFFF"/>
                </a:solidFill>
              </a:rPr>
              <a:t>Rebuilding </a:t>
            </a:r>
            <a:br>
              <a:rPr lang="en-US" sz="3600" dirty="0">
                <a:solidFill>
                  <a:srgbClr val="FFFFFF"/>
                </a:solidFill>
              </a:rPr>
            </a:br>
            <a:r>
              <a:rPr lang="en-US" sz="3600" dirty="0">
                <a:solidFill>
                  <a:srgbClr val="FFFFFF"/>
                </a:solidFill>
              </a:rPr>
              <a:t>with Care</a:t>
            </a:r>
            <a:br>
              <a:rPr lang="en-US" sz="3600" dirty="0">
                <a:solidFill>
                  <a:srgbClr val="FFFFFF"/>
                </a:solidFill>
              </a:rPr>
            </a:br>
            <a:br>
              <a:rPr lang="en-US" sz="3600" dirty="0">
                <a:solidFill>
                  <a:srgbClr val="FFFFFF"/>
                </a:solidFill>
              </a:rPr>
            </a:br>
            <a:r>
              <a:rPr lang="en-US" sz="3600" dirty="0">
                <a:solidFill>
                  <a:srgbClr val="FFFF00"/>
                </a:solidFill>
              </a:rPr>
              <a:t>Exchange Format</a:t>
            </a:r>
          </a:p>
        </p:txBody>
      </p:sp>
      <p:sp>
        <p:nvSpPr>
          <p:cNvPr id="3" name="Content Placeholder 2">
            <a:extLst>
              <a:ext uri="{FF2B5EF4-FFF2-40B4-BE49-F238E27FC236}">
                <a16:creationId xmlns:a16="http://schemas.microsoft.com/office/drawing/2014/main" id="{A0C500C2-FCE5-4D83-B57C-E2DA75772701}"/>
              </a:ext>
            </a:extLst>
          </p:cNvPr>
          <p:cNvSpPr>
            <a:spLocks noGrp="1"/>
          </p:cNvSpPr>
          <p:nvPr>
            <p:ph idx="1"/>
          </p:nvPr>
        </p:nvSpPr>
        <p:spPr>
          <a:xfrm>
            <a:off x="5063015" y="1232636"/>
            <a:ext cx="6891504" cy="4624327"/>
          </a:xfrm>
        </p:spPr>
        <p:txBody>
          <a:bodyPr anchor="ctr">
            <a:normAutofit fontScale="92500"/>
          </a:bodyPr>
          <a:lstStyle/>
          <a:p>
            <a:r>
              <a:rPr lang="en-US" sz="2800" b="1" dirty="0">
                <a:solidFill>
                  <a:schemeClr val="accent1">
                    <a:lumMod val="60000"/>
                    <a:lumOff val="40000"/>
                  </a:schemeClr>
                </a:solidFill>
              </a:rPr>
              <a:t>Panel Discussion: 2:00 – 3:15 p.m. ET</a:t>
            </a:r>
            <a:r>
              <a:rPr lang="en-US" sz="2800" dirty="0">
                <a:solidFill>
                  <a:schemeClr val="accent1">
                    <a:lumMod val="60000"/>
                    <a:lumOff val="40000"/>
                  </a:schemeClr>
                </a:solidFill>
              </a:rPr>
              <a:t> </a:t>
            </a:r>
            <a:br>
              <a:rPr lang="en-US" sz="2800" dirty="0"/>
            </a:br>
            <a:r>
              <a:rPr lang="en-US" sz="2800" dirty="0"/>
              <a:t>Our speakers share their understanding of    and experience with expanding child care in rural places.</a:t>
            </a:r>
          </a:p>
          <a:p>
            <a:endParaRPr lang="en-US" sz="4300" b="1" dirty="0"/>
          </a:p>
          <a:p>
            <a:r>
              <a:rPr lang="en-US" sz="2800" b="1" dirty="0">
                <a:solidFill>
                  <a:schemeClr val="accent6"/>
                </a:solidFill>
              </a:rPr>
              <a:t>Breakout Rooms: 3:15 – 3:45 p.m. ET </a:t>
            </a:r>
            <a:r>
              <a:rPr lang="en-US" sz="2800" b="1" i="1" dirty="0">
                <a:solidFill>
                  <a:schemeClr val="accent6"/>
                </a:solidFill>
              </a:rPr>
              <a:t>Optional</a:t>
            </a:r>
            <a:r>
              <a:rPr lang="en-US" sz="2800" b="1" i="1" dirty="0"/>
              <a:t> </a:t>
            </a:r>
            <a:br>
              <a:rPr lang="en-US" sz="2800" dirty="0"/>
            </a:br>
            <a:r>
              <a:rPr lang="en-US" sz="2800" dirty="0"/>
              <a:t>Join a breakout to meet others, ask questions, seek advice and share your thinking and experience. </a:t>
            </a:r>
            <a:r>
              <a:rPr lang="en-US" sz="2800" i="1" dirty="0">
                <a:solidFill>
                  <a:schemeClr val="accent6"/>
                </a:solidFill>
              </a:rPr>
              <a:t>Format: Open questions and answers, ideas and advice sharing.</a:t>
            </a:r>
            <a:r>
              <a:rPr lang="en-US" sz="2800" dirty="0"/>
              <a:t> </a:t>
            </a:r>
            <a:r>
              <a:rPr lang="en-US" sz="2800" i="1" dirty="0">
                <a:solidFill>
                  <a:schemeClr val="accent6"/>
                </a:solidFill>
              </a:rPr>
              <a:t>Each breakout will include one of today’s speakers plus a facilitator.        </a:t>
            </a:r>
          </a:p>
        </p:txBody>
      </p:sp>
    </p:spTree>
    <p:extLst>
      <p:ext uri="{BB962C8B-B14F-4D97-AF65-F5344CB8AC3E}">
        <p14:creationId xmlns:p14="http://schemas.microsoft.com/office/powerpoint/2010/main" val="69661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4E6078-2120-42F0-BC8F-8AE128398BEE}"/>
              </a:ext>
            </a:extLst>
          </p:cNvPr>
          <p:cNvSpPr>
            <a:spLocks noGrp="1"/>
          </p:cNvSpPr>
          <p:nvPr>
            <p:ph type="title"/>
          </p:nvPr>
        </p:nvSpPr>
        <p:spPr>
          <a:xfrm>
            <a:off x="927916" y="1023710"/>
            <a:ext cx="3411952" cy="4624327"/>
          </a:xfrm>
        </p:spPr>
        <p:txBody>
          <a:bodyPr anchor="ctr">
            <a:normAutofit/>
          </a:bodyPr>
          <a:lstStyle/>
          <a:p>
            <a:r>
              <a:rPr lang="en-US" sz="3600" dirty="0">
                <a:solidFill>
                  <a:srgbClr val="FFFFFF"/>
                </a:solidFill>
              </a:rPr>
              <a:t>Rebuilding </a:t>
            </a:r>
            <a:br>
              <a:rPr lang="en-US" sz="3600" dirty="0">
                <a:solidFill>
                  <a:srgbClr val="FFFFFF"/>
                </a:solidFill>
              </a:rPr>
            </a:br>
            <a:r>
              <a:rPr lang="en-US" sz="3600" dirty="0">
                <a:solidFill>
                  <a:srgbClr val="FFFFFF"/>
                </a:solidFill>
              </a:rPr>
              <a:t>with Care</a:t>
            </a:r>
            <a:br>
              <a:rPr lang="en-US" sz="3600" dirty="0">
                <a:solidFill>
                  <a:srgbClr val="FFFFFF"/>
                </a:solidFill>
              </a:rPr>
            </a:br>
            <a:br>
              <a:rPr lang="en-US" sz="3600" dirty="0">
                <a:solidFill>
                  <a:srgbClr val="FFFFFF"/>
                </a:solidFill>
              </a:rPr>
            </a:br>
            <a:r>
              <a:rPr lang="en-US" sz="3600" dirty="0">
                <a:solidFill>
                  <a:srgbClr val="FFFF00"/>
                </a:solidFill>
              </a:rPr>
              <a:t>Exchange Format</a:t>
            </a:r>
          </a:p>
        </p:txBody>
      </p:sp>
      <p:sp>
        <p:nvSpPr>
          <p:cNvPr id="3" name="Content Placeholder 2">
            <a:extLst>
              <a:ext uri="{FF2B5EF4-FFF2-40B4-BE49-F238E27FC236}">
                <a16:creationId xmlns:a16="http://schemas.microsoft.com/office/drawing/2014/main" id="{A0C500C2-FCE5-4D83-B57C-E2DA75772701}"/>
              </a:ext>
            </a:extLst>
          </p:cNvPr>
          <p:cNvSpPr>
            <a:spLocks noGrp="1"/>
          </p:cNvSpPr>
          <p:nvPr>
            <p:ph idx="1"/>
          </p:nvPr>
        </p:nvSpPr>
        <p:spPr>
          <a:xfrm>
            <a:off x="5063015" y="1232636"/>
            <a:ext cx="6891504" cy="4624327"/>
          </a:xfrm>
        </p:spPr>
        <p:txBody>
          <a:bodyPr anchor="ctr">
            <a:normAutofit/>
          </a:bodyPr>
          <a:lstStyle/>
          <a:p>
            <a:r>
              <a:rPr lang="en-US" sz="2800" b="1" dirty="0">
                <a:solidFill>
                  <a:schemeClr val="tx1"/>
                </a:solidFill>
              </a:rPr>
              <a:t>Use the </a:t>
            </a:r>
            <a:r>
              <a:rPr lang="en-US" sz="2800" b="1" dirty="0">
                <a:solidFill>
                  <a:schemeClr val="accent1">
                    <a:lumMod val="60000"/>
                    <a:lumOff val="40000"/>
                  </a:schemeClr>
                </a:solidFill>
              </a:rPr>
              <a:t>Chat </a:t>
            </a:r>
            <a:r>
              <a:rPr lang="en-US" sz="2800" b="1" dirty="0">
                <a:solidFill>
                  <a:srgbClr val="0070C0"/>
                </a:solidFill>
              </a:rPr>
              <a:t>Box</a:t>
            </a:r>
            <a:r>
              <a:rPr lang="en-US" sz="2800" b="1" dirty="0">
                <a:solidFill>
                  <a:schemeClr val="tx1"/>
                </a:solidFill>
              </a:rPr>
              <a:t> to share insights or to echo/underline a panelist’s point.</a:t>
            </a:r>
          </a:p>
          <a:p>
            <a:pPr marL="324000" lvl="1" indent="0">
              <a:buNone/>
            </a:pPr>
            <a:r>
              <a:rPr lang="en-US" sz="2600" dirty="0">
                <a:solidFill>
                  <a:srgbClr val="0070C0"/>
                </a:solidFill>
              </a:rPr>
              <a:t>Please share your thoughts with civility and compassion.</a:t>
            </a:r>
          </a:p>
          <a:p>
            <a:endParaRPr lang="en-US" sz="2800" b="1" dirty="0">
              <a:solidFill>
                <a:schemeClr val="tx1"/>
              </a:solidFill>
            </a:endParaRPr>
          </a:p>
          <a:p>
            <a:r>
              <a:rPr lang="en-US" sz="2800" b="1" dirty="0">
                <a:solidFill>
                  <a:schemeClr val="tx1"/>
                </a:solidFill>
              </a:rPr>
              <a:t>Use the </a:t>
            </a:r>
            <a:r>
              <a:rPr lang="en-US" sz="2800" b="1" dirty="0">
                <a:solidFill>
                  <a:schemeClr val="accent6"/>
                </a:solidFill>
              </a:rPr>
              <a:t>Q &amp; A Box </a:t>
            </a:r>
            <a:r>
              <a:rPr lang="en-US" sz="2800" b="1" dirty="0">
                <a:solidFill>
                  <a:schemeClr val="tx1"/>
                </a:solidFill>
              </a:rPr>
              <a:t>to ask your question of the speakers.</a:t>
            </a:r>
          </a:p>
          <a:p>
            <a:pPr marL="324000" lvl="1" indent="0">
              <a:buNone/>
            </a:pPr>
            <a:r>
              <a:rPr lang="en-US" sz="2600" i="1" dirty="0">
                <a:solidFill>
                  <a:schemeClr val="accent6"/>
                </a:solidFill>
              </a:rPr>
              <a:t>Participant questions will be addressed in the last 15 minutes of the panel discussion, and during the 30-minute follow-on breakout session. </a:t>
            </a:r>
            <a:r>
              <a:rPr lang="en-US" sz="2600" dirty="0">
                <a:solidFill>
                  <a:schemeClr val="accent6"/>
                </a:solidFill>
              </a:rPr>
              <a:t> </a:t>
            </a:r>
            <a:endParaRPr lang="en-US" sz="2600" i="1" dirty="0">
              <a:solidFill>
                <a:schemeClr val="accent6"/>
              </a:solidFill>
            </a:endParaRPr>
          </a:p>
        </p:txBody>
      </p:sp>
    </p:spTree>
    <p:extLst>
      <p:ext uri="{BB962C8B-B14F-4D97-AF65-F5344CB8AC3E}">
        <p14:creationId xmlns:p14="http://schemas.microsoft.com/office/powerpoint/2010/main" val="60743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A386-23A0-4FB7-A48F-DB50411D575D}"/>
              </a:ext>
            </a:extLst>
          </p:cNvPr>
          <p:cNvSpPr>
            <a:spLocks noGrp="1"/>
          </p:cNvSpPr>
          <p:nvPr>
            <p:ph type="title"/>
          </p:nvPr>
        </p:nvSpPr>
        <p:spPr>
          <a:xfrm>
            <a:off x="581192" y="737937"/>
            <a:ext cx="11029616" cy="978019"/>
          </a:xfrm>
        </p:spPr>
        <p:txBody>
          <a:bodyPr>
            <a:normAutofit/>
          </a:bodyPr>
          <a:lstStyle/>
          <a:p>
            <a:pPr algn="ctr"/>
            <a:r>
              <a:rPr lang="en-US" sz="4400" dirty="0">
                <a:latin typeface="Calibri" panose="020F0502020204030204" pitchFamily="34" charset="0"/>
                <a:cs typeface="Calibri" panose="020F0502020204030204" pitchFamily="34" charset="0"/>
              </a:rPr>
              <a:t>And last before we start…A little Housekeeping</a:t>
            </a:r>
          </a:p>
        </p:txBody>
      </p:sp>
      <p:sp>
        <p:nvSpPr>
          <p:cNvPr id="3" name="Content Placeholder 2">
            <a:extLst>
              <a:ext uri="{FF2B5EF4-FFF2-40B4-BE49-F238E27FC236}">
                <a16:creationId xmlns:a16="http://schemas.microsoft.com/office/drawing/2014/main" id="{E88D1375-8B36-44B2-B21C-FB5F719F70BF}"/>
              </a:ext>
            </a:extLst>
          </p:cNvPr>
          <p:cNvSpPr>
            <a:spLocks noGrp="1"/>
          </p:cNvSpPr>
          <p:nvPr>
            <p:ph idx="1"/>
          </p:nvPr>
        </p:nvSpPr>
        <p:spPr>
          <a:xfrm>
            <a:off x="475578" y="2000599"/>
            <a:ext cx="11238367" cy="4756336"/>
          </a:xfrm>
        </p:spPr>
        <p:txBody>
          <a:bodyPr>
            <a:normAutofit/>
          </a:bodyPr>
          <a:lstStyle/>
          <a:p>
            <a:r>
              <a:rPr lang="en-US" sz="2400" dirty="0"/>
              <a:t>Your mics are muted. If you have any </a:t>
            </a:r>
            <a:r>
              <a:rPr lang="en-US" sz="2400" dirty="0">
                <a:solidFill>
                  <a:srgbClr val="C00000"/>
                </a:solidFill>
              </a:rPr>
              <a:t>tech</a:t>
            </a:r>
            <a:r>
              <a:rPr lang="en-US" sz="2400" dirty="0"/>
              <a:t> issues, please use the </a:t>
            </a:r>
            <a:r>
              <a:rPr lang="en-US" sz="2400" dirty="0">
                <a:solidFill>
                  <a:srgbClr val="C00000"/>
                </a:solidFill>
              </a:rPr>
              <a:t>Chat</a:t>
            </a:r>
            <a:r>
              <a:rPr lang="en-US" sz="2400" dirty="0"/>
              <a:t> box.  We have people standing by to address!</a:t>
            </a:r>
          </a:p>
          <a:p>
            <a:endParaRPr lang="en-US" sz="2400" dirty="0"/>
          </a:p>
          <a:p>
            <a:r>
              <a:rPr lang="en-US" sz="2400" dirty="0"/>
              <a:t>At 3:15 ET, enter the breakout discussion by clicking on the link provided in the         Chat Box and in the email sent to you today.</a:t>
            </a:r>
          </a:p>
          <a:p>
            <a:pPr lvl="1">
              <a:lnSpc>
                <a:spcPct val="100000"/>
              </a:lnSpc>
              <a:spcBef>
                <a:spcPts val="600"/>
              </a:spcBef>
              <a:buClr>
                <a:srgbClr val="4590B8"/>
              </a:buClr>
            </a:pPr>
            <a:r>
              <a:rPr lang="en-US" sz="2200" dirty="0">
                <a:solidFill>
                  <a:srgbClr val="3D3D3D"/>
                </a:solidFill>
              </a:rPr>
              <a:t>You have received an email with a special Zoom link for the breakout session already.</a:t>
            </a:r>
          </a:p>
          <a:p>
            <a:pPr lvl="1">
              <a:lnSpc>
                <a:spcPct val="100000"/>
              </a:lnSpc>
              <a:spcBef>
                <a:spcPts val="600"/>
              </a:spcBef>
              <a:buClr>
                <a:srgbClr val="4590B8"/>
              </a:buClr>
            </a:pPr>
            <a:r>
              <a:rPr lang="en-US" sz="2200" dirty="0">
                <a:solidFill>
                  <a:srgbClr val="3D3D3D"/>
                </a:solidFill>
              </a:rPr>
              <a:t>We will send those links again in the next hour to every registered participant’s email.</a:t>
            </a:r>
          </a:p>
          <a:p>
            <a:pPr lvl="1">
              <a:lnSpc>
                <a:spcPct val="100000"/>
              </a:lnSpc>
              <a:spcBef>
                <a:spcPts val="600"/>
              </a:spcBef>
              <a:buClr>
                <a:srgbClr val="4590B8"/>
              </a:buClr>
            </a:pPr>
            <a:r>
              <a:rPr lang="en-US" sz="2200" dirty="0">
                <a:solidFill>
                  <a:srgbClr val="3D3D3D"/>
                </a:solidFill>
              </a:rPr>
              <a:t>If you have not received it – please send a note to </a:t>
            </a:r>
            <a:r>
              <a:rPr lang="en-US" sz="2200" dirty="0">
                <a:solidFill>
                  <a:srgbClr val="3D3D3D"/>
                </a:solidFill>
                <a:hlinkClick r:id="rId2">
                  <a:extLst>
                    <a:ext uri="{A12FA001-AC4F-418D-AE19-62706E023703}">
                      <ahyp:hlinkClr xmlns:ahyp="http://schemas.microsoft.com/office/drawing/2018/hyperlinkcolor" val="tx"/>
                    </a:ext>
                  </a:extLst>
                </a:hlinkClick>
              </a:rPr>
              <a:t>csg.program@aspeninstitute.org</a:t>
            </a:r>
            <a:r>
              <a:rPr lang="en-US" sz="2200" dirty="0">
                <a:solidFill>
                  <a:srgbClr val="3D3D3D"/>
                </a:solidFill>
              </a:rPr>
              <a:t>.</a:t>
            </a:r>
          </a:p>
          <a:p>
            <a:pPr>
              <a:lnSpc>
                <a:spcPct val="100000"/>
              </a:lnSpc>
              <a:buClr>
                <a:srgbClr val="4590B8"/>
              </a:buClr>
            </a:pPr>
            <a:endParaRPr lang="en-US" dirty="0">
              <a:solidFill>
                <a:srgbClr val="3D3D3D"/>
              </a:solidFill>
            </a:endParaRPr>
          </a:p>
          <a:p>
            <a:pPr>
              <a:lnSpc>
                <a:spcPct val="100000"/>
              </a:lnSpc>
              <a:buClr>
                <a:srgbClr val="4590B8"/>
              </a:buClr>
            </a:pPr>
            <a:r>
              <a:rPr lang="en-US" sz="2400" dirty="0">
                <a:solidFill>
                  <a:srgbClr val="3D3D3D"/>
                </a:solidFill>
              </a:rPr>
              <a:t>Recordings of the first hour will be available on the Aspen CSG event webpage in the next few days.  That video link will be sent to all registered. </a:t>
            </a:r>
          </a:p>
          <a:p>
            <a:pPr>
              <a:lnSpc>
                <a:spcPct val="100000"/>
              </a:lnSpc>
              <a:spcBef>
                <a:spcPct val="20000"/>
              </a:spcBef>
              <a:spcAft>
                <a:spcPts val="600"/>
              </a:spcAft>
              <a:buClr>
                <a:srgbClr val="4590B8"/>
              </a:buClr>
            </a:pPr>
            <a:endParaRPr lang="en-US" sz="2400" dirty="0">
              <a:solidFill>
                <a:srgbClr val="3D3D3D"/>
              </a:solidFill>
            </a:endParaRPr>
          </a:p>
          <a:p>
            <a:endParaRPr lang="en-US" sz="2800" dirty="0"/>
          </a:p>
        </p:txBody>
      </p:sp>
    </p:spTree>
    <p:extLst>
      <p:ext uri="{BB962C8B-B14F-4D97-AF65-F5344CB8AC3E}">
        <p14:creationId xmlns:p14="http://schemas.microsoft.com/office/powerpoint/2010/main" val="28789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3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33">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35">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37">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3" name="Rectangle 39">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1">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F31D43A-E154-4AFF-8891-0F70E5779B45}"/>
              </a:ext>
            </a:extLst>
          </p:cNvPr>
          <p:cNvPicPr>
            <a:picLocks noChangeAspect="1"/>
          </p:cNvPicPr>
          <p:nvPr/>
        </p:nvPicPr>
        <p:blipFill>
          <a:blip r:embed="rId3"/>
          <a:srcRect/>
          <a:stretch/>
        </p:blipFill>
        <p:spPr>
          <a:xfrm>
            <a:off x="544434" y="2222696"/>
            <a:ext cx="3095171" cy="3102929"/>
          </a:xfrm>
          <a:prstGeom prst="rect">
            <a:avLst/>
          </a:prstGeom>
        </p:spPr>
      </p:pic>
      <p:sp>
        <p:nvSpPr>
          <p:cNvPr id="7" name="TextBox 6">
            <a:extLst>
              <a:ext uri="{FF2B5EF4-FFF2-40B4-BE49-F238E27FC236}">
                <a16:creationId xmlns:a16="http://schemas.microsoft.com/office/drawing/2014/main" id="{22019730-B1B8-4A04-9B9E-47407FAF46D1}"/>
              </a:ext>
            </a:extLst>
          </p:cNvPr>
          <p:cNvSpPr txBox="1"/>
          <p:nvPr/>
        </p:nvSpPr>
        <p:spPr>
          <a:xfrm>
            <a:off x="4673584" y="2213282"/>
            <a:ext cx="6737125" cy="2431435"/>
          </a:xfrm>
          <a:prstGeom prst="rect">
            <a:avLst/>
          </a:prstGeom>
          <a:noFill/>
        </p:spPr>
        <p:txBody>
          <a:bodyPr wrap="square" rtlCol="0">
            <a:spAutoFit/>
          </a:bodyPr>
          <a:lstStyle/>
          <a:p>
            <a:r>
              <a:rPr lang="en-US" sz="3200" dirty="0">
                <a:solidFill>
                  <a:schemeClr val="bg1"/>
                </a:solidFill>
              </a:rPr>
              <a:t>Welcome Today’s Moderator:</a:t>
            </a:r>
          </a:p>
          <a:p>
            <a:endParaRPr lang="en-US" sz="3200" b="1" dirty="0">
              <a:solidFill>
                <a:schemeClr val="bg1"/>
              </a:solidFill>
            </a:endParaRPr>
          </a:p>
          <a:p>
            <a:r>
              <a:rPr lang="en-US" sz="3200" b="1" dirty="0">
                <a:solidFill>
                  <a:schemeClr val="bg1"/>
                </a:solidFill>
              </a:rPr>
              <a:t>Samantha Evans</a:t>
            </a:r>
          </a:p>
          <a:p>
            <a:r>
              <a:rPr lang="en-US" sz="2800" dirty="0">
                <a:solidFill>
                  <a:schemeClr val="bg1"/>
                </a:solidFill>
              </a:rPr>
              <a:t>Community Development Advisor</a:t>
            </a:r>
          </a:p>
          <a:p>
            <a:r>
              <a:rPr lang="en-US" sz="2800" dirty="0">
                <a:solidFill>
                  <a:schemeClr val="bg1"/>
                </a:solidFill>
              </a:rPr>
              <a:t>Federal Reserve Bank of St. Louis</a:t>
            </a:r>
          </a:p>
        </p:txBody>
      </p:sp>
    </p:spTree>
    <p:extLst>
      <p:ext uri="{BB962C8B-B14F-4D97-AF65-F5344CB8AC3E}">
        <p14:creationId xmlns:p14="http://schemas.microsoft.com/office/powerpoint/2010/main" val="11781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4F45-BBC8-F744-8A1B-30F40DB1DC02}"/>
              </a:ext>
            </a:extLst>
          </p:cNvPr>
          <p:cNvSpPr>
            <a:spLocks noGrp="1"/>
          </p:cNvSpPr>
          <p:nvPr>
            <p:ph type="ctrTitle"/>
          </p:nvPr>
        </p:nvSpPr>
        <p:spPr>
          <a:xfrm>
            <a:off x="903112" y="1958621"/>
            <a:ext cx="10577689" cy="2844800"/>
          </a:xfrm>
        </p:spPr>
        <p:txBody>
          <a:bodyPr/>
          <a:lstStyle/>
          <a:p>
            <a:r>
              <a:rPr lang="en-US" sz="6400" dirty="0">
                <a:latin typeface="+mn-lt"/>
                <a:cs typeface="Calibri" panose="020F0502020204030204" pitchFamily="34" charset="0"/>
              </a:rPr>
              <a:t>Rebuilding with Care: Advancing Quality Childcare in Rural Places</a:t>
            </a:r>
          </a:p>
        </p:txBody>
      </p:sp>
      <p:sp>
        <p:nvSpPr>
          <p:cNvPr id="3" name="Text Placeholder 2">
            <a:extLst>
              <a:ext uri="{FF2B5EF4-FFF2-40B4-BE49-F238E27FC236}">
                <a16:creationId xmlns:a16="http://schemas.microsoft.com/office/drawing/2014/main" id="{E083F4C9-D08A-1A4C-A3C2-B6A435EA8960}"/>
              </a:ext>
            </a:extLst>
          </p:cNvPr>
          <p:cNvSpPr>
            <a:spLocks noGrp="1"/>
          </p:cNvSpPr>
          <p:nvPr>
            <p:ph type="body" sz="quarter" idx="10"/>
          </p:nvPr>
        </p:nvSpPr>
        <p:spPr>
          <a:xfrm>
            <a:off x="903111" y="4803422"/>
            <a:ext cx="8534400" cy="1625599"/>
          </a:xfrm>
        </p:spPr>
        <p:txBody>
          <a:bodyPr/>
          <a:lstStyle/>
          <a:p>
            <a:r>
              <a:rPr lang="en-US" sz="3200" b="1" dirty="0">
                <a:solidFill>
                  <a:schemeClr val="tx1"/>
                </a:solidFill>
                <a:latin typeface="+mn-lt"/>
                <a:cs typeface="Calibri" panose="020F0502020204030204" pitchFamily="34" charset="0"/>
              </a:rPr>
              <a:t>Sam Evans</a:t>
            </a:r>
            <a:br>
              <a:rPr lang="en-US" sz="3200" b="1" dirty="0">
                <a:solidFill>
                  <a:schemeClr val="tx1"/>
                </a:solidFill>
                <a:latin typeface="+mn-lt"/>
                <a:cs typeface="Calibri" panose="020F0502020204030204" pitchFamily="34" charset="0"/>
              </a:rPr>
            </a:br>
            <a:r>
              <a:rPr lang="en-US" sz="2400" dirty="0">
                <a:solidFill>
                  <a:schemeClr val="tx1"/>
                </a:solidFill>
                <a:latin typeface="+mn-lt"/>
                <a:cs typeface="Calibri" panose="020F0502020204030204" pitchFamily="34" charset="0"/>
              </a:rPr>
              <a:t>Community Development Advisor</a:t>
            </a:r>
          </a:p>
          <a:p>
            <a:br>
              <a:rPr lang="en-US" sz="2400" dirty="0">
                <a:solidFill>
                  <a:schemeClr val="tx1"/>
                </a:solidFill>
                <a:latin typeface="+mn-lt"/>
                <a:cs typeface="Calibri" panose="020F0502020204030204" pitchFamily="34" charset="0"/>
              </a:rPr>
            </a:br>
            <a:r>
              <a:rPr lang="en-US" sz="2400" dirty="0">
                <a:solidFill>
                  <a:schemeClr val="tx1"/>
                </a:solidFill>
                <a:latin typeface="+mn-lt"/>
                <a:cs typeface="Calibri" panose="020F0502020204030204" pitchFamily="34" charset="0"/>
              </a:rPr>
              <a:t>May 26, 2021</a:t>
            </a:r>
          </a:p>
        </p:txBody>
      </p:sp>
    </p:spTree>
    <p:extLst>
      <p:ext uri="{BB962C8B-B14F-4D97-AF65-F5344CB8AC3E}">
        <p14:creationId xmlns:p14="http://schemas.microsoft.com/office/powerpoint/2010/main" val="279413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5346DA-6C5D-D544-A50F-96F2E09B0B8A}"/>
              </a:ext>
            </a:extLst>
          </p:cNvPr>
          <p:cNvSpPr/>
          <p:nvPr/>
        </p:nvSpPr>
        <p:spPr>
          <a:xfrm>
            <a:off x="2133600" y="2209800"/>
            <a:ext cx="8229600" cy="2390141"/>
          </a:xfrm>
          <a:prstGeom prst="rect">
            <a:avLst/>
          </a:prstGeom>
        </p:spPr>
        <p:txBody>
          <a:bodyPr wrap="square">
            <a:spAutoFit/>
          </a:bodyPr>
          <a:lstStyle/>
          <a:p>
            <a:pPr algn="ctr" defTabSz="1219170" fontAlgn="base">
              <a:spcBef>
                <a:spcPct val="0"/>
              </a:spcBef>
              <a:spcAft>
                <a:spcPct val="0"/>
              </a:spcAft>
            </a:pPr>
            <a:r>
              <a:rPr lang="en-US" sz="3733" dirty="0">
                <a:solidFill>
                  <a:prstClr val="black"/>
                </a:solidFill>
                <a:latin typeface="Times"/>
                <a:ea typeface="ＭＳ Ｐゴシック"/>
                <a:cs typeface="Calibri" panose="020F0502020204030204" pitchFamily="34" charset="0"/>
              </a:rPr>
              <a:t>These comments do not necessarily represent the views of the </a:t>
            </a:r>
          </a:p>
          <a:p>
            <a:pPr algn="ctr" defTabSz="1219170" fontAlgn="base">
              <a:spcBef>
                <a:spcPct val="0"/>
              </a:spcBef>
              <a:spcAft>
                <a:spcPct val="0"/>
              </a:spcAft>
            </a:pPr>
            <a:r>
              <a:rPr lang="en-US" sz="3733" dirty="0">
                <a:solidFill>
                  <a:prstClr val="black"/>
                </a:solidFill>
                <a:latin typeface="Times"/>
                <a:ea typeface="ＭＳ Ｐゴシック"/>
                <a:cs typeface="Calibri" panose="020F0502020204030204" pitchFamily="34" charset="0"/>
              </a:rPr>
              <a:t>Federal Reserve Bank of St. Louis </a:t>
            </a:r>
          </a:p>
          <a:p>
            <a:pPr algn="ctr" defTabSz="1219170" fontAlgn="base">
              <a:spcBef>
                <a:spcPct val="0"/>
              </a:spcBef>
              <a:spcAft>
                <a:spcPct val="0"/>
              </a:spcAft>
            </a:pPr>
            <a:r>
              <a:rPr lang="en-US" sz="3733" dirty="0">
                <a:solidFill>
                  <a:prstClr val="black"/>
                </a:solidFill>
                <a:latin typeface="Times"/>
                <a:ea typeface="ＭＳ Ｐゴシック"/>
                <a:cs typeface="Calibri" panose="020F0502020204030204" pitchFamily="34" charset="0"/>
              </a:rPr>
              <a:t>or the Federal Reserve System.</a:t>
            </a:r>
            <a:endParaRPr lang="en-US" sz="3733" dirty="0">
              <a:solidFill>
                <a:prstClr val="black"/>
              </a:solidFill>
              <a:latin typeface="Times"/>
              <a:ea typeface="ＭＳ Ｐゴシック"/>
            </a:endParaRPr>
          </a:p>
        </p:txBody>
      </p:sp>
    </p:spTree>
    <p:extLst>
      <p:ext uri="{BB962C8B-B14F-4D97-AF65-F5344CB8AC3E}">
        <p14:creationId xmlns:p14="http://schemas.microsoft.com/office/powerpoint/2010/main" val="407713045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FedSTL">
  <a:themeElements>
    <a:clrScheme name="Custom 1">
      <a:dk1>
        <a:sysClr val="windowText" lastClr="000000"/>
      </a:dk1>
      <a:lt1>
        <a:sysClr val="window" lastClr="FFFFFF"/>
      </a:lt1>
      <a:dk2>
        <a:srgbClr val="1F497D"/>
      </a:dk2>
      <a:lt2>
        <a:srgbClr val="EEECE1"/>
      </a:lt2>
      <a:accent1>
        <a:srgbClr val="021C45"/>
      </a:accent1>
      <a:accent2>
        <a:srgbClr val="C07C1A"/>
      </a:accent2>
      <a:accent3>
        <a:srgbClr val="9BBB59"/>
      </a:accent3>
      <a:accent4>
        <a:srgbClr val="8064A2"/>
      </a:accent4>
      <a:accent5>
        <a:srgbClr val="4BACC6"/>
      </a:accent5>
      <a:accent6>
        <a:srgbClr val="F79646"/>
      </a:accent6>
      <a:hlink>
        <a:srgbClr val="0000FF"/>
      </a:hlink>
      <a:folHlink>
        <a:srgbClr val="800080"/>
      </a:folHlink>
    </a:clrScheme>
    <a:fontScheme name="1_FedST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FedS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dST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dST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dST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dST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dST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dST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dST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dST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dST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dST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dST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ullard_template.potm" id="{8C94EFA6-596A-454B-91C2-D5C97AA0712B}" vid="{72BA8F99-97D5-4270-B3E0-B8CD4C0890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525658DC2FD14FBAA99E9AEADAB97B" ma:contentTypeVersion="9" ma:contentTypeDescription="Create a new document." ma:contentTypeScope="" ma:versionID="3f06746aeab30c509a13e2046cb75185">
  <xsd:schema xmlns:xsd="http://www.w3.org/2001/XMLSchema" xmlns:xs="http://www.w3.org/2001/XMLSchema" xmlns:p="http://schemas.microsoft.com/office/2006/metadata/properties" xmlns:ns3="5149aef0-702e-4e90-92c9-d2fcef139ce5" targetNamespace="http://schemas.microsoft.com/office/2006/metadata/properties" ma:root="true" ma:fieldsID="63b4dd8e079e29a37b05084adfa21ef6" ns3:_="">
    <xsd:import namespace="5149aef0-702e-4e90-92c9-d2fcef139ce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49aef0-702e-4e90-92c9-d2fcef139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C9AEE8-8D64-414A-B507-F8F00E71FBB9}">
  <ds:schemaRefs>
    <ds:schemaRef ds:uri="http://schemas.microsoft.com/sharepoint/v3/contenttype/forms"/>
  </ds:schemaRefs>
</ds:datastoreItem>
</file>

<file path=customXml/itemProps2.xml><?xml version="1.0" encoding="utf-8"?>
<ds:datastoreItem xmlns:ds="http://schemas.openxmlformats.org/officeDocument/2006/customXml" ds:itemID="{2281180D-B9FD-407B-80B1-AC1399601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49aef0-702e-4e90-92c9-d2fcef139c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EA09C4-1820-459C-9E41-58291E11CA9E}">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5149aef0-702e-4e90-92c9-d2fcef139ce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2234</TotalTime>
  <Words>2226</Words>
  <Application>Microsoft Office PowerPoint</Application>
  <PresentationFormat>Widescreen</PresentationFormat>
  <Paragraphs>118</Paragraphs>
  <Slides>24</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Gill Sans MT</vt:lpstr>
      <vt:lpstr>Lucida Grande</vt:lpstr>
      <vt:lpstr>Times</vt:lpstr>
      <vt:lpstr>Wingdings 2</vt:lpstr>
      <vt:lpstr>Dividend</vt:lpstr>
      <vt:lpstr>1_FedSTL</vt:lpstr>
      <vt:lpstr>ROAD Session Virtual Exchange</vt:lpstr>
      <vt:lpstr>PowerPoint Presentation</vt:lpstr>
      <vt:lpstr>Why host/organize  Rural Opportunity and Development (ROAD) Sessions?</vt:lpstr>
      <vt:lpstr>Rebuilding  with Care  Exchange Format</vt:lpstr>
      <vt:lpstr>Rebuilding  with Care  Exchange Format</vt:lpstr>
      <vt:lpstr>And last before we start…A little Housekeeping</vt:lpstr>
      <vt:lpstr>PowerPoint Presentation</vt:lpstr>
      <vt:lpstr>Rebuilding with Care: Advancing Quality Childcare in Rural Places</vt:lpstr>
      <vt:lpstr>PowerPoint Presentation</vt:lpstr>
      <vt:lpstr>PowerPoint Presentation</vt:lpstr>
      <vt:lpstr>Child Care Supports the Future and Current Workforce </vt:lpstr>
      <vt:lpstr>Child Care Workforce Wage Gaps</vt:lpstr>
      <vt:lpstr>The Impact of COVID-19 on Child Care</vt:lpstr>
      <vt:lpstr>PowerPoint Presentation</vt:lpstr>
      <vt:lpstr>PowerPoint Presentation</vt:lpstr>
      <vt:lpstr>Child Care in Rural Areas</vt:lpstr>
      <vt:lpstr>PowerPoint Presentation</vt:lpstr>
      <vt:lpstr>Key Takeaways</vt:lpstr>
      <vt:lpstr>PowerPoint Presentation</vt:lpstr>
      <vt:lpstr>PowerPoint Presentation</vt:lpstr>
      <vt:lpstr>PowerPoint Presentation</vt:lpstr>
      <vt:lpstr>PowerPoint Presentation</vt:lpstr>
      <vt:lpstr>Join us for the breakout room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ROAD Session  </dc:title>
  <dc:creator>Clifford Deaton</dc:creator>
  <cp:lastModifiedBy>Clifford Deaton</cp:lastModifiedBy>
  <cp:revision>83</cp:revision>
  <dcterms:created xsi:type="dcterms:W3CDTF">2020-07-21T18:32:53Z</dcterms:created>
  <dcterms:modified xsi:type="dcterms:W3CDTF">2021-05-25T20:21:51Z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0x0101009A525658DC2FD14FBAA99E9AEADAB97B</vt:lpwstr>
  </property>
</Properties>
</file>